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4" autoAdjust="0"/>
    <p:restoredTop sz="94660"/>
  </p:normalViewPr>
  <p:slideViewPr>
    <p:cSldViewPr snapToGrid="0">
      <p:cViewPr varScale="1">
        <p:scale>
          <a:sx n="73" d="100"/>
          <a:sy n="73" d="100"/>
        </p:scale>
        <p:origin x="4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1684873-FD84-4D0A-9633-C9A63D759483}" type="datetimeFigureOut">
              <a:rPr kumimoji="1" lang="ja-JP" altLang="en-US" smtClean="0"/>
              <a:t>2024/1/5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90B710-1B11-4983-AE1E-B3CD7D5059ED}" type="slidenum">
              <a:rPr kumimoji="1" lang="ja-JP" altLang="en-US" smtClean="0"/>
              <a:t>‹#›</a:t>
            </a:fld>
            <a:endParaRPr kumimoji="1" lang="ja-JP" altLang="en-US"/>
          </a:p>
        </p:txBody>
      </p:sp>
    </p:spTree>
    <p:extLst>
      <p:ext uri="{BB962C8B-B14F-4D97-AF65-F5344CB8AC3E}">
        <p14:creationId xmlns:p14="http://schemas.microsoft.com/office/powerpoint/2010/main" val="242610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684873-FD84-4D0A-9633-C9A63D759483}" type="datetimeFigureOut">
              <a:rPr kumimoji="1" lang="ja-JP" altLang="en-US" smtClean="0"/>
              <a:t>2024/1/5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90B710-1B11-4983-AE1E-B3CD7D5059ED}" type="slidenum">
              <a:rPr kumimoji="1" lang="ja-JP" altLang="en-US" smtClean="0"/>
              <a:t>‹#›</a:t>
            </a:fld>
            <a:endParaRPr kumimoji="1" lang="ja-JP" altLang="en-US"/>
          </a:p>
        </p:txBody>
      </p:sp>
    </p:spTree>
    <p:extLst>
      <p:ext uri="{BB962C8B-B14F-4D97-AF65-F5344CB8AC3E}">
        <p14:creationId xmlns:p14="http://schemas.microsoft.com/office/powerpoint/2010/main" val="426106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684873-FD84-4D0A-9633-C9A63D759483}" type="datetimeFigureOut">
              <a:rPr kumimoji="1" lang="ja-JP" altLang="en-US" smtClean="0"/>
              <a:t>2024/1/5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90B710-1B11-4983-AE1E-B3CD7D5059ED}" type="slidenum">
              <a:rPr kumimoji="1" lang="ja-JP" altLang="en-US" smtClean="0"/>
              <a:t>‹#›</a:t>
            </a:fld>
            <a:endParaRPr kumimoji="1" lang="ja-JP" altLang="en-US"/>
          </a:p>
        </p:txBody>
      </p:sp>
    </p:spTree>
    <p:extLst>
      <p:ext uri="{BB962C8B-B14F-4D97-AF65-F5344CB8AC3E}">
        <p14:creationId xmlns:p14="http://schemas.microsoft.com/office/powerpoint/2010/main" val="47273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684873-FD84-4D0A-9633-C9A63D759483}" type="datetimeFigureOut">
              <a:rPr kumimoji="1" lang="ja-JP" altLang="en-US" smtClean="0"/>
              <a:t>2024/1/5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90B710-1B11-4983-AE1E-B3CD7D5059ED}" type="slidenum">
              <a:rPr kumimoji="1" lang="ja-JP" altLang="en-US" smtClean="0"/>
              <a:t>‹#›</a:t>
            </a:fld>
            <a:endParaRPr kumimoji="1" lang="ja-JP" altLang="en-US"/>
          </a:p>
        </p:txBody>
      </p:sp>
    </p:spTree>
    <p:extLst>
      <p:ext uri="{BB962C8B-B14F-4D97-AF65-F5344CB8AC3E}">
        <p14:creationId xmlns:p14="http://schemas.microsoft.com/office/powerpoint/2010/main" val="384742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1684873-FD84-4D0A-9633-C9A63D759483}" type="datetimeFigureOut">
              <a:rPr kumimoji="1" lang="ja-JP" altLang="en-US" smtClean="0"/>
              <a:t>2024/1/5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90B710-1B11-4983-AE1E-B3CD7D5059ED}" type="slidenum">
              <a:rPr kumimoji="1" lang="ja-JP" altLang="en-US" smtClean="0"/>
              <a:t>‹#›</a:t>
            </a:fld>
            <a:endParaRPr kumimoji="1" lang="ja-JP" altLang="en-US"/>
          </a:p>
        </p:txBody>
      </p:sp>
    </p:spTree>
    <p:extLst>
      <p:ext uri="{BB962C8B-B14F-4D97-AF65-F5344CB8AC3E}">
        <p14:creationId xmlns:p14="http://schemas.microsoft.com/office/powerpoint/2010/main" val="906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684873-FD84-4D0A-9633-C9A63D759483}" type="datetimeFigureOut">
              <a:rPr kumimoji="1" lang="ja-JP" altLang="en-US" smtClean="0"/>
              <a:t>2024/1/5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90B710-1B11-4983-AE1E-B3CD7D5059ED}" type="slidenum">
              <a:rPr kumimoji="1" lang="ja-JP" altLang="en-US" smtClean="0"/>
              <a:t>‹#›</a:t>
            </a:fld>
            <a:endParaRPr kumimoji="1" lang="ja-JP" altLang="en-US"/>
          </a:p>
        </p:txBody>
      </p:sp>
    </p:spTree>
    <p:extLst>
      <p:ext uri="{BB962C8B-B14F-4D97-AF65-F5344CB8AC3E}">
        <p14:creationId xmlns:p14="http://schemas.microsoft.com/office/powerpoint/2010/main" val="243982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1684873-FD84-4D0A-9633-C9A63D759483}" type="datetimeFigureOut">
              <a:rPr kumimoji="1" lang="ja-JP" altLang="en-US" smtClean="0"/>
              <a:t>2024/1/5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90B710-1B11-4983-AE1E-B3CD7D5059ED}" type="slidenum">
              <a:rPr kumimoji="1" lang="ja-JP" altLang="en-US" smtClean="0"/>
              <a:t>‹#›</a:t>
            </a:fld>
            <a:endParaRPr kumimoji="1" lang="ja-JP" altLang="en-US"/>
          </a:p>
        </p:txBody>
      </p:sp>
    </p:spTree>
    <p:extLst>
      <p:ext uri="{BB962C8B-B14F-4D97-AF65-F5344CB8AC3E}">
        <p14:creationId xmlns:p14="http://schemas.microsoft.com/office/powerpoint/2010/main" val="3717498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1684873-FD84-4D0A-9633-C9A63D759483}" type="datetimeFigureOut">
              <a:rPr kumimoji="1" lang="ja-JP" altLang="en-US" smtClean="0"/>
              <a:t>2024/1/5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90B710-1B11-4983-AE1E-B3CD7D5059ED}" type="slidenum">
              <a:rPr kumimoji="1" lang="ja-JP" altLang="en-US" smtClean="0"/>
              <a:t>‹#›</a:t>
            </a:fld>
            <a:endParaRPr kumimoji="1" lang="ja-JP" altLang="en-US"/>
          </a:p>
        </p:txBody>
      </p:sp>
    </p:spTree>
    <p:extLst>
      <p:ext uri="{BB962C8B-B14F-4D97-AF65-F5344CB8AC3E}">
        <p14:creationId xmlns:p14="http://schemas.microsoft.com/office/powerpoint/2010/main" val="330282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84873-FD84-4D0A-9633-C9A63D759483}" type="datetimeFigureOut">
              <a:rPr kumimoji="1" lang="ja-JP" altLang="en-US" smtClean="0"/>
              <a:t>2024/1/5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F90B710-1B11-4983-AE1E-B3CD7D5059ED}" type="slidenum">
              <a:rPr kumimoji="1" lang="ja-JP" altLang="en-US" smtClean="0"/>
              <a:t>‹#›</a:t>
            </a:fld>
            <a:endParaRPr kumimoji="1" lang="ja-JP" altLang="en-US"/>
          </a:p>
        </p:txBody>
      </p:sp>
    </p:spTree>
    <p:extLst>
      <p:ext uri="{BB962C8B-B14F-4D97-AF65-F5344CB8AC3E}">
        <p14:creationId xmlns:p14="http://schemas.microsoft.com/office/powerpoint/2010/main" val="420086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684873-FD84-4D0A-9633-C9A63D759483}" type="datetimeFigureOut">
              <a:rPr kumimoji="1" lang="ja-JP" altLang="en-US" smtClean="0"/>
              <a:t>2024/1/5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90B710-1B11-4983-AE1E-B3CD7D5059ED}" type="slidenum">
              <a:rPr kumimoji="1" lang="ja-JP" altLang="en-US" smtClean="0"/>
              <a:t>‹#›</a:t>
            </a:fld>
            <a:endParaRPr kumimoji="1" lang="ja-JP" altLang="en-US"/>
          </a:p>
        </p:txBody>
      </p:sp>
    </p:spTree>
    <p:extLst>
      <p:ext uri="{BB962C8B-B14F-4D97-AF65-F5344CB8AC3E}">
        <p14:creationId xmlns:p14="http://schemas.microsoft.com/office/powerpoint/2010/main" val="1854728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684873-FD84-4D0A-9633-C9A63D759483}" type="datetimeFigureOut">
              <a:rPr kumimoji="1" lang="ja-JP" altLang="en-US" smtClean="0"/>
              <a:t>2024/1/5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90B710-1B11-4983-AE1E-B3CD7D5059ED}" type="slidenum">
              <a:rPr kumimoji="1" lang="ja-JP" altLang="en-US" smtClean="0"/>
              <a:t>‹#›</a:t>
            </a:fld>
            <a:endParaRPr kumimoji="1" lang="ja-JP" altLang="en-US"/>
          </a:p>
        </p:txBody>
      </p:sp>
    </p:spTree>
    <p:extLst>
      <p:ext uri="{BB962C8B-B14F-4D97-AF65-F5344CB8AC3E}">
        <p14:creationId xmlns:p14="http://schemas.microsoft.com/office/powerpoint/2010/main" val="204133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84873-FD84-4D0A-9633-C9A63D759483}" type="datetimeFigureOut">
              <a:rPr kumimoji="1" lang="ja-JP" altLang="en-US" smtClean="0"/>
              <a:t>2024/1/5</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0B710-1B11-4983-AE1E-B3CD7D5059ED}" type="slidenum">
              <a:rPr kumimoji="1" lang="ja-JP" altLang="en-US" smtClean="0"/>
              <a:t>‹#›</a:t>
            </a:fld>
            <a:endParaRPr kumimoji="1" lang="ja-JP" altLang="en-US"/>
          </a:p>
        </p:txBody>
      </p:sp>
    </p:spTree>
    <p:extLst>
      <p:ext uri="{BB962C8B-B14F-4D97-AF65-F5344CB8AC3E}">
        <p14:creationId xmlns:p14="http://schemas.microsoft.com/office/powerpoint/2010/main" val="838948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テキスト ボックス 1">
            <a:extLst>
              <a:ext uri="{FF2B5EF4-FFF2-40B4-BE49-F238E27FC236}">
                <a16:creationId xmlns:a16="http://schemas.microsoft.com/office/drawing/2014/main" id="{07F5321E-086F-F4ED-A033-80006FEC49DE}"/>
              </a:ext>
            </a:extLst>
          </p:cNvPr>
          <p:cNvSpPr txBox="1"/>
          <p:nvPr/>
        </p:nvSpPr>
        <p:spPr>
          <a:xfrm>
            <a:off x="484741" y="627961"/>
            <a:ext cx="9981282" cy="769441"/>
          </a:xfrm>
          <a:prstGeom prst="rect">
            <a:avLst/>
          </a:prstGeom>
          <a:solidFill>
            <a:schemeClr val="accent6">
              <a:lumMod val="75000"/>
            </a:schemeClr>
          </a:solidFill>
        </p:spPr>
        <p:txBody>
          <a:bodyPr wrap="square" rtlCol="0">
            <a:spAutoFit/>
          </a:bodyPr>
          <a:lstStyle/>
          <a:p>
            <a:r>
              <a:rPr kumimoji="1" lang="ja-JP" altLang="en-US" sz="4400" dirty="0">
                <a:solidFill>
                  <a:schemeClr val="bg1"/>
                </a:solidFill>
                <a:latin typeface="UD デジタル 教科書体 N-B" panose="02020700000000000000" pitchFamily="17" charset="-128"/>
                <a:ea typeface="UD デジタル 教科書体 N-B" panose="02020700000000000000" pitchFamily="17" charset="-128"/>
              </a:rPr>
              <a:t>きよらアンケート年度比較　メニュー</a:t>
            </a:r>
          </a:p>
        </p:txBody>
      </p:sp>
      <p:sp>
        <p:nvSpPr>
          <p:cNvPr id="3" name="テキスト ボックス 2">
            <a:extLst>
              <a:ext uri="{FF2B5EF4-FFF2-40B4-BE49-F238E27FC236}">
                <a16:creationId xmlns:a16="http://schemas.microsoft.com/office/drawing/2014/main" id="{6F7688C8-0F5C-8882-DCEF-D37CABA9F985}"/>
              </a:ext>
            </a:extLst>
          </p:cNvPr>
          <p:cNvSpPr txBox="1"/>
          <p:nvPr/>
        </p:nvSpPr>
        <p:spPr>
          <a:xfrm>
            <a:off x="484741" y="1845859"/>
            <a:ext cx="8549090" cy="523220"/>
          </a:xfrm>
          <a:prstGeom prst="rect">
            <a:avLst/>
          </a:prstGeom>
          <a:solidFill>
            <a:schemeClr val="accent6">
              <a:lumMod val="40000"/>
              <a:lumOff val="60000"/>
            </a:schemeClr>
          </a:solidFill>
        </p:spPr>
        <p:txBody>
          <a:bodyPr wrap="square" rtlCol="0">
            <a:spAutoFit/>
          </a:bodyPr>
          <a:lstStyle/>
          <a:p>
            <a:r>
              <a:rPr kumimoji="1" lang="ja-JP" altLang="en-US" sz="2800" dirty="0">
                <a:latin typeface="UD デジタル 教科書体 N-B" panose="02020700000000000000" pitchFamily="17" charset="-128"/>
                <a:ea typeface="UD デジタル 教科書体 N-B" panose="02020700000000000000" pitchFamily="17" charset="-128"/>
              </a:rPr>
              <a:t>きよらアンケート年度比較（職員アンケート結果）</a:t>
            </a:r>
          </a:p>
        </p:txBody>
      </p:sp>
      <p:sp>
        <p:nvSpPr>
          <p:cNvPr id="4" name="テキスト ボックス 3">
            <a:extLst>
              <a:ext uri="{FF2B5EF4-FFF2-40B4-BE49-F238E27FC236}">
                <a16:creationId xmlns:a16="http://schemas.microsoft.com/office/drawing/2014/main" id="{1FCD5D15-4558-0279-E2CA-040237846CFE}"/>
              </a:ext>
            </a:extLst>
          </p:cNvPr>
          <p:cNvSpPr txBox="1"/>
          <p:nvPr/>
        </p:nvSpPr>
        <p:spPr>
          <a:xfrm>
            <a:off x="484741" y="2755284"/>
            <a:ext cx="9320271" cy="523220"/>
          </a:xfrm>
          <a:prstGeom prst="rect">
            <a:avLst/>
          </a:prstGeom>
          <a:solidFill>
            <a:schemeClr val="accent6">
              <a:lumMod val="40000"/>
              <a:lumOff val="60000"/>
            </a:schemeClr>
          </a:solidFill>
        </p:spPr>
        <p:txBody>
          <a:bodyPr wrap="square" rtlCol="0">
            <a:spAutoFit/>
          </a:bodyPr>
          <a:lstStyle/>
          <a:p>
            <a:r>
              <a:rPr kumimoji="1" lang="ja-JP" altLang="en-US" sz="2800" dirty="0">
                <a:latin typeface="UD デジタル 教科書体 N-B" panose="02020700000000000000" pitchFamily="17" charset="-128"/>
                <a:ea typeface="UD デジタル 教科書体 N-B" panose="02020700000000000000" pitchFamily="17" charset="-128"/>
              </a:rPr>
              <a:t>きよらアンケート年度比較（児童生徒アンケート結果）</a:t>
            </a:r>
          </a:p>
        </p:txBody>
      </p:sp>
      <p:sp>
        <p:nvSpPr>
          <p:cNvPr id="5" name="テキスト ボックス 4">
            <a:extLst>
              <a:ext uri="{FF2B5EF4-FFF2-40B4-BE49-F238E27FC236}">
                <a16:creationId xmlns:a16="http://schemas.microsoft.com/office/drawing/2014/main" id="{02096FA5-2FC0-8D73-FE9A-39BC6ED662FC}"/>
              </a:ext>
            </a:extLst>
          </p:cNvPr>
          <p:cNvSpPr txBox="1"/>
          <p:nvPr/>
        </p:nvSpPr>
        <p:spPr>
          <a:xfrm>
            <a:off x="484741" y="3664709"/>
            <a:ext cx="8251634" cy="1384995"/>
          </a:xfrm>
          <a:prstGeom prst="rect">
            <a:avLst/>
          </a:prstGeom>
          <a:solidFill>
            <a:schemeClr val="accent6">
              <a:lumMod val="40000"/>
              <a:lumOff val="60000"/>
            </a:schemeClr>
          </a:solidFill>
        </p:spPr>
        <p:txBody>
          <a:bodyPr wrap="square" rtlCol="0">
            <a:spAutoFit/>
          </a:bodyPr>
          <a:lstStyle/>
          <a:p>
            <a:r>
              <a:rPr kumimoji="1" lang="ja-JP" altLang="en-US" sz="2800" dirty="0">
                <a:latin typeface="UD デジタル 教科書体 N-B" panose="02020700000000000000" pitchFamily="17" charset="-128"/>
                <a:ea typeface="UD デジタル 教科書体 N-B" panose="02020700000000000000" pitchFamily="17" charset="-128"/>
              </a:rPr>
              <a:t>きよらアンケート</a:t>
            </a:r>
            <a:endParaRPr kumimoji="1" lang="en-US" altLang="ja-JP" sz="2800" dirty="0">
              <a:latin typeface="UD デジタル 教科書体 N-B" panose="02020700000000000000" pitchFamily="17" charset="-128"/>
              <a:ea typeface="UD デジタル 教科書体 N-B" panose="02020700000000000000" pitchFamily="17" charset="-128"/>
            </a:endParaRPr>
          </a:p>
          <a:p>
            <a:r>
              <a:rPr kumimoji="1" lang="ja-JP" altLang="en-US" sz="2800" dirty="0">
                <a:latin typeface="UD デジタル 教科書体 N-B" panose="02020700000000000000" pitchFamily="17" charset="-128"/>
                <a:ea typeface="UD デジタル 教科書体 N-B" panose="02020700000000000000" pitchFamily="17" charset="-128"/>
              </a:rPr>
              <a:t>ふるさと南小国町のことをどう思うか</a:t>
            </a:r>
            <a:endParaRPr kumimoji="1" lang="en-US" altLang="ja-JP" sz="2800" dirty="0">
              <a:latin typeface="UD デジタル 教科書体 N-B" panose="02020700000000000000" pitchFamily="17" charset="-128"/>
              <a:ea typeface="UD デジタル 教科書体 N-B" panose="02020700000000000000" pitchFamily="17" charset="-128"/>
            </a:endParaRPr>
          </a:p>
          <a:p>
            <a:pPr algn="r"/>
            <a:r>
              <a:rPr kumimoji="1" lang="en-US" altLang="ja-JP" sz="2800" dirty="0">
                <a:latin typeface="UD デジタル 教科書体 N-B" panose="02020700000000000000" pitchFamily="17" charset="-128"/>
                <a:ea typeface="UD デジタル 教科書体 N-B" panose="02020700000000000000" pitchFamily="17" charset="-128"/>
              </a:rPr>
              <a:t>【</a:t>
            </a:r>
            <a:r>
              <a:rPr kumimoji="1" lang="ja-JP" altLang="en-US" sz="2800" dirty="0">
                <a:latin typeface="UD デジタル 教科書体 N-B" panose="02020700000000000000" pitchFamily="17" charset="-128"/>
                <a:ea typeface="UD デジタル 教科書体 N-B" panose="02020700000000000000" pitchFamily="17" charset="-128"/>
              </a:rPr>
              <a:t>キーワード抽出</a:t>
            </a:r>
            <a:r>
              <a:rPr kumimoji="1" lang="en-US" altLang="ja-JP" sz="2800" dirty="0">
                <a:latin typeface="UD デジタル 教科書体 N-B" panose="02020700000000000000" pitchFamily="17" charset="-128"/>
                <a:ea typeface="UD デジタル 教科書体 N-B" panose="02020700000000000000" pitchFamily="17" charset="-128"/>
              </a:rPr>
              <a:t>】</a:t>
            </a:r>
            <a:endParaRPr kumimoji="1" lang="ja-JP" altLang="en-US" sz="28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952080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0EE89C-1EC7-868A-23FA-F861AA6A75D7}"/>
              </a:ext>
            </a:extLst>
          </p:cNvPr>
          <p:cNvSpPr txBox="1"/>
          <p:nvPr/>
        </p:nvSpPr>
        <p:spPr>
          <a:xfrm>
            <a:off x="517794" y="226380"/>
            <a:ext cx="11171102" cy="338554"/>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（８）児童生徒は，自ら学習を振り返って 「何が出来るようになったか」 など，学びを自覚しようとしていますか？</a:t>
            </a:r>
          </a:p>
        </p:txBody>
      </p:sp>
      <p:pic>
        <p:nvPicPr>
          <p:cNvPr id="3" name="グラフィックス 2">
            <a:extLst>
              <a:ext uri="{FF2B5EF4-FFF2-40B4-BE49-F238E27FC236}">
                <a16:creationId xmlns:a16="http://schemas.microsoft.com/office/drawing/2014/main" id="{AA727FE6-D270-4951-F8AC-05C483626FF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74864" y="631096"/>
            <a:ext cx="9442268" cy="5673213"/>
          </a:xfrm>
          <a:prstGeom prst="rect">
            <a:avLst/>
          </a:prstGeom>
        </p:spPr>
      </p:pic>
      <p:sp>
        <p:nvSpPr>
          <p:cNvPr id="4" name="テキスト ボックス 3">
            <a:extLst>
              <a:ext uri="{FF2B5EF4-FFF2-40B4-BE49-F238E27FC236}">
                <a16:creationId xmlns:a16="http://schemas.microsoft.com/office/drawing/2014/main" id="{38D43F35-B5D9-1639-8C93-76C4A5BD71E1}"/>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3492603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93371A5-0231-F764-D98B-A82B7CCCE60A}"/>
              </a:ext>
            </a:extLst>
          </p:cNvPr>
          <p:cNvSpPr txBox="1"/>
          <p:nvPr/>
        </p:nvSpPr>
        <p:spPr>
          <a:xfrm>
            <a:off x="672028" y="226380"/>
            <a:ext cx="10847943"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（９）児童生徒は，新たな課題を見つけるなど，次の学習への関心や意欲をもとうとしていますか？</a:t>
            </a:r>
          </a:p>
        </p:txBody>
      </p:sp>
      <p:pic>
        <p:nvPicPr>
          <p:cNvPr id="3" name="グラフィックス 2">
            <a:extLst>
              <a:ext uri="{FF2B5EF4-FFF2-40B4-BE49-F238E27FC236}">
                <a16:creationId xmlns:a16="http://schemas.microsoft.com/office/drawing/2014/main" id="{0AD77E58-4903-679A-71DA-82822EFCC8C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86582" y="632716"/>
            <a:ext cx="9418657" cy="5659027"/>
          </a:xfrm>
          <a:prstGeom prst="rect">
            <a:avLst/>
          </a:prstGeom>
        </p:spPr>
      </p:pic>
      <p:sp>
        <p:nvSpPr>
          <p:cNvPr id="4" name="テキスト ボックス 3">
            <a:extLst>
              <a:ext uri="{FF2B5EF4-FFF2-40B4-BE49-F238E27FC236}">
                <a16:creationId xmlns:a16="http://schemas.microsoft.com/office/drawing/2014/main" id="{451AC8CA-731E-26C8-BF25-C431D95734FB}"/>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2925229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244A4A0-6F11-D2EA-9672-FE3F51238E8C}"/>
              </a:ext>
            </a:extLst>
          </p:cNvPr>
          <p:cNvSpPr txBox="1"/>
          <p:nvPr/>
        </p:nvSpPr>
        <p:spPr>
          <a:xfrm>
            <a:off x="672028" y="226380"/>
            <a:ext cx="10847943" cy="400110"/>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a:t>
            </a:r>
            <a:r>
              <a:rPr kumimoji="1" lang="en-US" altLang="ja-JP" sz="2000" dirty="0">
                <a:latin typeface="HG丸ｺﾞｼｯｸM-PRO" panose="020F0600000000000000" pitchFamily="50" charset="-128"/>
                <a:ea typeface="HG丸ｺﾞｼｯｸM-PRO" panose="020F0600000000000000" pitchFamily="50" charset="-128"/>
              </a:rPr>
              <a:t>10</a:t>
            </a:r>
            <a:r>
              <a:rPr kumimoji="1" lang="ja-JP" altLang="en-US" sz="2000" dirty="0">
                <a:latin typeface="HG丸ｺﾞｼｯｸM-PRO" panose="020F0600000000000000" pitchFamily="50" charset="-128"/>
                <a:ea typeface="HG丸ｺﾞｼｯｸM-PRO" panose="020F0600000000000000" pitchFamily="50" charset="-128"/>
              </a:rPr>
              <a:t>）児童生徒は，授業で学んだことを，学校や地域，家庭で生かそうとしていますか？</a:t>
            </a:r>
          </a:p>
        </p:txBody>
      </p:sp>
      <p:pic>
        <p:nvPicPr>
          <p:cNvPr id="3" name="グラフィックス 2">
            <a:extLst>
              <a:ext uri="{FF2B5EF4-FFF2-40B4-BE49-F238E27FC236}">
                <a16:creationId xmlns:a16="http://schemas.microsoft.com/office/drawing/2014/main" id="{CA933C58-35E8-D564-2689-EB07A495D01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253696" y="635236"/>
            <a:ext cx="9299655" cy="5587527"/>
          </a:xfrm>
          <a:prstGeom prst="rect">
            <a:avLst/>
          </a:prstGeom>
        </p:spPr>
      </p:pic>
      <p:sp>
        <p:nvSpPr>
          <p:cNvPr id="4" name="テキスト ボックス 3">
            <a:extLst>
              <a:ext uri="{FF2B5EF4-FFF2-40B4-BE49-F238E27FC236}">
                <a16:creationId xmlns:a16="http://schemas.microsoft.com/office/drawing/2014/main" id="{B1811DFB-506D-3294-4247-BC0B5BE2FF57}"/>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446337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4EE1C2D-385D-FF35-11F2-9ABF95CC1706}"/>
              </a:ext>
            </a:extLst>
          </p:cNvPr>
          <p:cNvSpPr txBox="1"/>
          <p:nvPr/>
        </p:nvSpPr>
        <p:spPr>
          <a:xfrm>
            <a:off x="2559585" y="2831283"/>
            <a:ext cx="6826786" cy="923330"/>
          </a:xfrm>
          <a:prstGeom prst="rect">
            <a:avLst/>
          </a:prstGeom>
          <a:noFill/>
        </p:spPr>
        <p:txBody>
          <a:bodyPr wrap="square" rtlCol="0">
            <a:spAutoFit/>
          </a:bodyPr>
          <a:lstStyle/>
          <a:p>
            <a:pPr algn="ctr"/>
            <a:r>
              <a:rPr kumimoji="1" lang="ja-JP" altLang="en-US" sz="5400" dirty="0">
                <a:latin typeface="HGS明朝E" panose="02020900000000000000" pitchFamily="18" charset="-128"/>
                <a:ea typeface="HGS明朝E" panose="02020900000000000000" pitchFamily="18" charset="-128"/>
              </a:rPr>
              <a:t>児童生徒アンケート</a:t>
            </a:r>
          </a:p>
        </p:txBody>
      </p:sp>
    </p:spTree>
    <p:extLst>
      <p:ext uri="{BB962C8B-B14F-4D97-AF65-F5344CB8AC3E}">
        <p14:creationId xmlns:p14="http://schemas.microsoft.com/office/powerpoint/2010/main" val="2806933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160F8CB-97DD-A6F8-52EB-3FCC593D0E6D}"/>
              </a:ext>
            </a:extLst>
          </p:cNvPr>
          <p:cNvSpPr txBox="1"/>
          <p:nvPr/>
        </p:nvSpPr>
        <p:spPr>
          <a:xfrm>
            <a:off x="672028" y="226380"/>
            <a:ext cx="10847943"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（１）児童生徒は，自分の考えを分かりやすく説明しようとしていますか？</a:t>
            </a:r>
          </a:p>
        </p:txBody>
      </p:sp>
      <p:pic>
        <p:nvPicPr>
          <p:cNvPr id="3" name="グラフィックス 2">
            <a:extLst>
              <a:ext uri="{FF2B5EF4-FFF2-40B4-BE49-F238E27FC236}">
                <a16:creationId xmlns:a16="http://schemas.microsoft.com/office/drawing/2014/main" id="{FA272CF8-D91D-821B-657D-88F5C92050E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40390" y="727073"/>
            <a:ext cx="9171015" cy="5510236"/>
          </a:xfrm>
          <a:prstGeom prst="rect">
            <a:avLst/>
          </a:prstGeom>
        </p:spPr>
      </p:pic>
      <p:sp>
        <p:nvSpPr>
          <p:cNvPr id="4" name="テキスト ボックス 3">
            <a:extLst>
              <a:ext uri="{FF2B5EF4-FFF2-40B4-BE49-F238E27FC236}">
                <a16:creationId xmlns:a16="http://schemas.microsoft.com/office/drawing/2014/main" id="{53D83FAD-E672-59B3-9458-563231A02FB7}"/>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2010308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D1BFCD2-0304-1E1A-C7A1-EE2FF856B9C8}"/>
              </a:ext>
            </a:extLst>
          </p:cNvPr>
          <p:cNvSpPr txBox="1"/>
          <p:nvPr/>
        </p:nvSpPr>
        <p:spPr>
          <a:xfrm>
            <a:off x="672028" y="226380"/>
            <a:ext cx="10847943"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（２）様々な意見を比べながら聞く等，考えを深めようとしていますか？</a:t>
            </a:r>
          </a:p>
        </p:txBody>
      </p:sp>
      <p:pic>
        <p:nvPicPr>
          <p:cNvPr id="4" name="グラフィックス 3">
            <a:extLst>
              <a:ext uri="{FF2B5EF4-FFF2-40B4-BE49-F238E27FC236}">
                <a16:creationId xmlns:a16="http://schemas.microsoft.com/office/drawing/2014/main" id="{A194EEBC-B9C3-44D7-5D52-4A32CA62EBA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296323" y="688045"/>
            <a:ext cx="9315750" cy="5597198"/>
          </a:xfrm>
          <a:prstGeom prst="rect">
            <a:avLst/>
          </a:prstGeom>
        </p:spPr>
      </p:pic>
      <p:sp>
        <p:nvSpPr>
          <p:cNvPr id="3" name="テキスト ボックス 2">
            <a:extLst>
              <a:ext uri="{FF2B5EF4-FFF2-40B4-BE49-F238E27FC236}">
                <a16:creationId xmlns:a16="http://schemas.microsoft.com/office/drawing/2014/main" id="{43480321-DA7F-6ABD-8AA6-D9A3ADE17C6F}"/>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2734959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BA534D6-689D-3A56-1FF5-86F8AD34FDA0}"/>
              </a:ext>
            </a:extLst>
          </p:cNvPr>
          <p:cNvSpPr txBox="1"/>
          <p:nvPr/>
        </p:nvSpPr>
        <p:spPr>
          <a:xfrm>
            <a:off x="672028" y="226380"/>
            <a:ext cx="10847943"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（３）グループで助け合いながら学習しようとしていますか？</a:t>
            </a:r>
          </a:p>
        </p:txBody>
      </p:sp>
      <p:pic>
        <p:nvPicPr>
          <p:cNvPr id="4" name="グラフィックス 3">
            <a:extLst>
              <a:ext uri="{FF2B5EF4-FFF2-40B4-BE49-F238E27FC236}">
                <a16:creationId xmlns:a16="http://schemas.microsoft.com/office/drawing/2014/main" id="{0A5A03B7-A457-0B98-4FC0-B121CDD3183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17980" y="747246"/>
            <a:ext cx="9260537" cy="5564024"/>
          </a:xfrm>
          <a:prstGeom prst="rect">
            <a:avLst/>
          </a:prstGeom>
        </p:spPr>
      </p:pic>
      <p:sp>
        <p:nvSpPr>
          <p:cNvPr id="3" name="テキスト ボックス 2">
            <a:extLst>
              <a:ext uri="{FF2B5EF4-FFF2-40B4-BE49-F238E27FC236}">
                <a16:creationId xmlns:a16="http://schemas.microsoft.com/office/drawing/2014/main" id="{D900C12B-72C3-0FBB-2098-0B5ECB432CE8}"/>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243556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7CA8AC9-33BE-A1A1-0C52-2572709B576F}"/>
              </a:ext>
            </a:extLst>
          </p:cNvPr>
          <p:cNvSpPr txBox="1"/>
          <p:nvPr/>
        </p:nvSpPr>
        <p:spPr>
          <a:xfrm>
            <a:off x="672028" y="226380"/>
            <a:ext cx="10847943"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（４）話合いなどにより，学び合おうとしていますか？</a:t>
            </a:r>
          </a:p>
        </p:txBody>
      </p:sp>
      <p:pic>
        <p:nvPicPr>
          <p:cNvPr id="3" name="グラフィックス 2">
            <a:extLst>
              <a:ext uri="{FF2B5EF4-FFF2-40B4-BE49-F238E27FC236}">
                <a16:creationId xmlns:a16="http://schemas.microsoft.com/office/drawing/2014/main" id="{905FBB83-B5CA-AA36-7D6A-EE3CF55B073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266912" y="688045"/>
            <a:ext cx="9457599" cy="5682425"/>
          </a:xfrm>
          <a:prstGeom prst="rect">
            <a:avLst/>
          </a:prstGeom>
        </p:spPr>
      </p:pic>
      <p:sp>
        <p:nvSpPr>
          <p:cNvPr id="4" name="テキスト ボックス 3">
            <a:extLst>
              <a:ext uri="{FF2B5EF4-FFF2-40B4-BE49-F238E27FC236}">
                <a16:creationId xmlns:a16="http://schemas.microsoft.com/office/drawing/2014/main" id="{BDE62DB2-FB1C-020F-8CCD-4D7AA1734F88}"/>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3283267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7E123CE-AC73-E84A-970E-192F39C3E53C}"/>
              </a:ext>
            </a:extLst>
          </p:cNvPr>
          <p:cNvSpPr txBox="1"/>
          <p:nvPr/>
        </p:nvSpPr>
        <p:spPr>
          <a:xfrm>
            <a:off x="672028" y="226380"/>
            <a:ext cx="10847943"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（５）誰かに伝えることを意識して学習をまとめようとしていますか？</a:t>
            </a:r>
          </a:p>
        </p:txBody>
      </p:sp>
      <p:pic>
        <p:nvPicPr>
          <p:cNvPr id="3" name="グラフィックス 2">
            <a:extLst>
              <a:ext uri="{FF2B5EF4-FFF2-40B4-BE49-F238E27FC236}">
                <a16:creationId xmlns:a16="http://schemas.microsoft.com/office/drawing/2014/main" id="{DF2A7675-0D69-050C-1469-E0F648A4B9E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523835" y="688045"/>
            <a:ext cx="9365075" cy="5626833"/>
          </a:xfrm>
          <a:prstGeom prst="rect">
            <a:avLst/>
          </a:prstGeom>
        </p:spPr>
      </p:pic>
      <p:sp>
        <p:nvSpPr>
          <p:cNvPr id="4" name="テキスト ボックス 3">
            <a:extLst>
              <a:ext uri="{FF2B5EF4-FFF2-40B4-BE49-F238E27FC236}">
                <a16:creationId xmlns:a16="http://schemas.microsoft.com/office/drawing/2014/main" id="{6BBD8838-B1FD-01AE-A1FD-115DBB43BE87}"/>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730837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1B70972-346F-7505-C17E-A8AD49A7FC69}"/>
              </a:ext>
            </a:extLst>
          </p:cNvPr>
          <p:cNvSpPr txBox="1"/>
          <p:nvPr/>
        </p:nvSpPr>
        <p:spPr>
          <a:xfrm>
            <a:off x="672028" y="226380"/>
            <a:ext cx="10847943"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（６）単元のゴールを意識して学習しようとしていますか？</a:t>
            </a:r>
          </a:p>
        </p:txBody>
      </p:sp>
      <p:pic>
        <p:nvPicPr>
          <p:cNvPr id="3" name="グラフィックス 2">
            <a:extLst>
              <a:ext uri="{FF2B5EF4-FFF2-40B4-BE49-F238E27FC236}">
                <a16:creationId xmlns:a16="http://schemas.microsoft.com/office/drawing/2014/main" id="{D6294BCE-A53D-53BC-14F0-0D2E8776751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433372" y="688045"/>
            <a:ext cx="9325252" cy="5602906"/>
          </a:xfrm>
          <a:prstGeom prst="rect">
            <a:avLst/>
          </a:prstGeom>
        </p:spPr>
      </p:pic>
      <p:sp>
        <p:nvSpPr>
          <p:cNvPr id="4" name="テキスト ボックス 3">
            <a:extLst>
              <a:ext uri="{FF2B5EF4-FFF2-40B4-BE49-F238E27FC236}">
                <a16:creationId xmlns:a16="http://schemas.microsoft.com/office/drawing/2014/main" id="{37FD50FE-E99E-23F9-8F12-130D42A4361C}"/>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74547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65720-0905-9D6D-9F0B-20E8C6E6A806}"/>
              </a:ext>
            </a:extLst>
          </p:cNvPr>
          <p:cNvSpPr txBox="1"/>
          <p:nvPr/>
        </p:nvSpPr>
        <p:spPr>
          <a:xfrm>
            <a:off x="2559585" y="2831283"/>
            <a:ext cx="6826786" cy="923330"/>
          </a:xfrm>
          <a:prstGeom prst="rect">
            <a:avLst/>
          </a:prstGeom>
          <a:noFill/>
        </p:spPr>
        <p:txBody>
          <a:bodyPr wrap="square" rtlCol="0">
            <a:spAutoFit/>
          </a:bodyPr>
          <a:lstStyle/>
          <a:p>
            <a:pPr algn="ctr"/>
            <a:r>
              <a:rPr kumimoji="1" lang="ja-JP" altLang="en-US" sz="5400" dirty="0">
                <a:latin typeface="HGS明朝E" panose="02020900000000000000" pitchFamily="18" charset="-128"/>
                <a:ea typeface="HGS明朝E" panose="02020900000000000000" pitchFamily="18" charset="-128"/>
              </a:rPr>
              <a:t>職員アンケート</a:t>
            </a:r>
          </a:p>
        </p:txBody>
      </p:sp>
    </p:spTree>
    <p:extLst>
      <p:ext uri="{BB962C8B-B14F-4D97-AF65-F5344CB8AC3E}">
        <p14:creationId xmlns:p14="http://schemas.microsoft.com/office/powerpoint/2010/main" val="3126859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5707192-C777-FB43-BDC1-71451530603C}"/>
              </a:ext>
            </a:extLst>
          </p:cNvPr>
          <p:cNvSpPr txBox="1"/>
          <p:nvPr/>
        </p:nvSpPr>
        <p:spPr>
          <a:xfrm>
            <a:off x="672028" y="226380"/>
            <a:ext cx="10847943" cy="400110"/>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（７）新しい問題を考えるとき，解決するために必要な情報を集めようとしていますか？</a:t>
            </a:r>
          </a:p>
        </p:txBody>
      </p:sp>
      <p:pic>
        <p:nvPicPr>
          <p:cNvPr id="3" name="グラフィックス 2">
            <a:extLst>
              <a:ext uri="{FF2B5EF4-FFF2-40B4-BE49-F238E27FC236}">
                <a16:creationId xmlns:a16="http://schemas.microsoft.com/office/drawing/2014/main" id="{DFFBE54A-0753-56B0-215F-102335FB396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417403" y="626490"/>
            <a:ext cx="9357190" cy="5622095"/>
          </a:xfrm>
          <a:prstGeom prst="rect">
            <a:avLst/>
          </a:prstGeom>
        </p:spPr>
      </p:pic>
      <p:sp>
        <p:nvSpPr>
          <p:cNvPr id="4" name="テキスト ボックス 3">
            <a:extLst>
              <a:ext uri="{FF2B5EF4-FFF2-40B4-BE49-F238E27FC236}">
                <a16:creationId xmlns:a16="http://schemas.microsoft.com/office/drawing/2014/main" id="{62B449A2-75DF-57F9-F99B-680F56319CEB}"/>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4227793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DC3E8F1-9BF4-572A-A19C-73FE3932497F}"/>
              </a:ext>
            </a:extLst>
          </p:cNvPr>
          <p:cNvSpPr txBox="1"/>
          <p:nvPr/>
        </p:nvSpPr>
        <p:spPr>
          <a:xfrm>
            <a:off x="672028" y="226380"/>
            <a:ext cx="10847943"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（８）自分から進んで学習をふり返ろうとしていますか？</a:t>
            </a:r>
          </a:p>
        </p:txBody>
      </p:sp>
      <p:pic>
        <p:nvPicPr>
          <p:cNvPr id="3" name="グラフィックス 2">
            <a:extLst>
              <a:ext uri="{FF2B5EF4-FFF2-40B4-BE49-F238E27FC236}">
                <a16:creationId xmlns:a16="http://schemas.microsoft.com/office/drawing/2014/main" id="{728AE466-DA72-24BB-21D2-1D286BF617E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221832" y="688045"/>
            <a:ext cx="9340531" cy="5612086"/>
          </a:xfrm>
          <a:prstGeom prst="rect">
            <a:avLst/>
          </a:prstGeom>
        </p:spPr>
      </p:pic>
      <p:sp>
        <p:nvSpPr>
          <p:cNvPr id="4" name="テキスト ボックス 3">
            <a:extLst>
              <a:ext uri="{FF2B5EF4-FFF2-40B4-BE49-F238E27FC236}">
                <a16:creationId xmlns:a16="http://schemas.microsoft.com/office/drawing/2014/main" id="{30765550-F3D9-9605-361E-B482B18C3F73}"/>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3030614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FFDE9C4-99FB-298D-04DE-BAB6C097F17E}"/>
              </a:ext>
            </a:extLst>
          </p:cNvPr>
          <p:cNvSpPr txBox="1"/>
          <p:nvPr/>
        </p:nvSpPr>
        <p:spPr>
          <a:xfrm>
            <a:off x="672028" y="226380"/>
            <a:ext cx="10847943" cy="400110"/>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（９）新たな課題を見つけるなど，次の学習への関心や意欲をもとうとしていますか？</a:t>
            </a:r>
          </a:p>
        </p:txBody>
      </p:sp>
      <p:pic>
        <p:nvPicPr>
          <p:cNvPr id="3" name="グラフィックス 2">
            <a:extLst>
              <a:ext uri="{FF2B5EF4-FFF2-40B4-BE49-F238E27FC236}">
                <a16:creationId xmlns:a16="http://schemas.microsoft.com/office/drawing/2014/main" id="{F112AFD7-0F27-0B68-E7D6-E2E1D22BFE0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288945" y="658850"/>
            <a:ext cx="9339907" cy="5611711"/>
          </a:xfrm>
          <a:prstGeom prst="rect">
            <a:avLst/>
          </a:prstGeom>
        </p:spPr>
      </p:pic>
      <p:sp>
        <p:nvSpPr>
          <p:cNvPr id="4" name="テキスト ボックス 3">
            <a:extLst>
              <a:ext uri="{FF2B5EF4-FFF2-40B4-BE49-F238E27FC236}">
                <a16:creationId xmlns:a16="http://schemas.microsoft.com/office/drawing/2014/main" id="{184BE25A-5956-349F-F75D-ED6EA241C768}"/>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2061139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7EFA312-900E-E6D3-39EE-BF5611BE774C}"/>
              </a:ext>
            </a:extLst>
          </p:cNvPr>
          <p:cNvSpPr txBox="1"/>
          <p:nvPr/>
        </p:nvSpPr>
        <p:spPr>
          <a:xfrm>
            <a:off x="672028" y="226380"/>
            <a:ext cx="10847943"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a:t>
            </a:r>
            <a:r>
              <a:rPr kumimoji="1" lang="en-US" altLang="ja-JP" sz="2400" dirty="0">
                <a:latin typeface="HG丸ｺﾞｼｯｸM-PRO" panose="020F0600000000000000" pitchFamily="50" charset="-128"/>
                <a:ea typeface="HG丸ｺﾞｼｯｸM-PRO" panose="020F0600000000000000" pitchFamily="50" charset="-128"/>
              </a:rPr>
              <a:t>10</a:t>
            </a:r>
            <a:r>
              <a:rPr kumimoji="1" lang="ja-JP" altLang="en-US" sz="2400" dirty="0">
                <a:latin typeface="HG丸ｺﾞｼｯｸM-PRO" panose="020F0600000000000000" pitchFamily="50" charset="-128"/>
                <a:ea typeface="HG丸ｺﾞｼｯｸM-PRO" panose="020F0600000000000000" pitchFamily="50" charset="-128"/>
              </a:rPr>
              <a:t>）授業で学んだことを，学校や地域，家庭で生かそうとしていますか？</a:t>
            </a:r>
          </a:p>
        </p:txBody>
      </p:sp>
      <p:pic>
        <p:nvPicPr>
          <p:cNvPr id="3" name="グラフィックス 2">
            <a:extLst>
              <a:ext uri="{FF2B5EF4-FFF2-40B4-BE49-F238E27FC236}">
                <a16:creationId xmlns:a16="http://schemas.microsoft.com/office/drawing/2014/main" id="{5CAFAC3A-CAA6-BE3F-BA43-CF6836EAA4D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64159" y="688045"/>
            <a:ext cx="9298250" cy="5586683"/>
          </a:xfrm>
          <a:prstGeom prst="rect">
            <a:avLst/>
          </a:prstGeom>
        </p:spPr>
      </p:pic>
      <p:sp>
        <p:nvSpPr>
          <p:cNvPr id="4" name="テキスト ボックス 3">
            <a:extLst>
              <a:ext uri="{FF2B5EF4-FFF2-40B4-BE49-F238E27FC236}">
                <a16:creationId xmlns:a16="http://schemas.microsoft.com/office/drawing/2014/main" id="{B4F36ABF-026D-FCCC-F385-C9B7CD080E86}"/>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591934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14D17AE-0B17-D2A6-DA49-C837B4FD5999}"/>
              </a:ext>
            </a:extLst>
          </p:cNvPr>
          <p:cNvSpPr txBox="1"/>
          <p:nvPr/>
        </p:nvSpPr>
        <p:spPr>
          <a:xfrm>
            <a:off x="727112" y="589937"/>
            <a:ext cx="8626207" cy="1384995"/>
          </a:xfrm>
          <a:prstGeom prst="rect">
            <a:avLst/>
          </a:prstGeom>
          <a:noFill/>
        </p:spPr>
        <p:txBody>
          <a:bodyPr wrap="square" rtlCol="0">
            <a:spAutoFit/>
          </a:bodyPr>
          <a:lstStyle/>
          <a:p>
            <a:r>
              <a:rPr lang="ja-JP" altLang="en-US" sz="2800" b="0" i="0" u="none" strike="noStrike" baseline="0" dirty="0">
                <a:solidFill>
                  <a:srgbClr val="000000"/>
                </a:solidFill>
                <a:latin typeface="HG丸ｺﾞｼｯｸM-PRO" panose="020F0600000000000000" pitchFamily="50" charset="-128"/>
                <a:ea typeface="HG丸ｺﾞｼｯｸM-PRO" panose="020F0600000000000000" pitchFamily="50" charset="-128"/>
              </a:rPr>
              <a:t>（１</a:t>
            </a:r>
            <a:r>
              <a:rPr lang="en-US" altLang="ja-JP" sz="2800" b="0" i="0" u="none" strike="noStrike" baseline="0" dirty="0">
                <a:solidFill>
                  <a:srgbClr val="000000"/>
                </a:solidFill>
                <a:latin typeface="HG丸ｺﾞｼｯｸM-PRO" panose="020F0600000000000000" pitchFamily="50" charset="-128"/>
                <a:ea typeface="HG丸ｺﾞｼｯｸM-PRO" panose="020F0600000000000000" pitchFamily="50" charset="-128"/>
              </a:rPr>
              <a:t>1</a:t>
            </a:r>
            <a:r>
              <a:rPr lang="ja-JP" altLang="en-US" sz="2800" b="0" i="0" u="none" strike="noStrike" baseline="0" dirty="0">
                <a:solidFill>
                  <a:srgbClr val="000000"/>
                </a:solidFill>
                <a:latin typeface="HG丸ｺﾞｼｯｸM-PRO" panose="020F0600000000000000" pitchFamily="50" charset="-128"/>
                <a:ea typeface="HG丸ｺﾞｼｯｸM-PRO" panose="020F0600000000000000" pitchFamily="50" charset="-128"/>
              </a:rPr>
              <a:t>）ふるさと南小国町のことをどう思うか？</a:t>
            </a:r>
            <a:endParaRPr lang="en-US" altLang="ja-JP" sz="280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a:p>
            <a:r>
              <a:rPr lang="en-US" altLang="ja-JP" sz="2800" b="0" i="0" u="none" strike="noStrike" baseline="0" dirty="0">
                <a:solidFill>
                  <a:srgbClr val="000000"/>
                </a:solidFill>
                <a:latin typeface="HG丸ｺﾞｼｯｸM-PRO" panose="020F0600000000000000" pitchFamily="50" charset="-128"/>
                <a:ea typeface="HG丸ｺﾞｼｯｸM-PRO" panose="020F0600000000000000" pitchFamily="50" charset="-128"/>
              </a:rPr>
              <a:t>【</a:t>
            </a:r>
            <a:r>
              <a:rPr lang="ja-JP" altLang="en-US" sz="2800" b="0" i="0" u="none" strike="noStrike" baseline="0" dirty="0">
                <a:solidFill>
                  <a:srgbClr val="000000"/>
                </a:solidFill>
                <a:latin typeface="HG丸ｺﾞｼｯｸM-PRO" panose="020F0600000000000000" pitchFamily="50" charset="-128"/>
                <a:ea typeface="HG丸ｺﾞｼｯｸM-PRO" panose="020F0600000000000000" pitchFamily="50" charset="-128"/>
              </a:rPr>
              <a:t>キーワード抽出</a:t>
            </a:r>
            <a:r>
              <a:rPr lang="en-US" altLang="ja-JP" sz="2800" b="0" i="0" u="none" strike="noStrike" baseline="0" dirty="0">
                <a:solidFill>
                  <a:srgbClr val="000000"/>
                </a:solidFill>
                <a:latin typeface="HG丸ｺﾞｼｯｸM-PRO" panose="020F0600000000000000" pitchFamily="50" charset="-128"/>
                <a:ea typeface="HG丸ｺﾞｼｯｸM-PRO" panose="020F0600000000000000" pitchFamily="50" charset="-128"/>
              </a:rPr>
              <a:t>】</a:t>
            </a:r>
            <a:r>
              <a:rPr lang="ja-JP" altLang="en-US" sz="2800" b="0" i="0" u="none" strike="noStrike" baseline="0" dirty="0">
                <a:solidFill>
                  <a:srgbClr val="000000"/>
                </a:solidFill>
                <a:latin typeface="HG丸ｺﾞｼｯｸM-PRO" panose="020F0600000000000000" pitchFamily="50" charset="-128"/>
                <a:ea typeface="HG丸ｺﾞｼｯｸM-PRO" panose="020F0600000000000000" pitchFamily="50" charset="-128"/>
              </a:rPr>
              <a:t>（）内の回数は，使用のべ数</a:t>
            </a:r>
            <a:endParaRPr lang="en-US" altLang="ja-JP" sz="280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a:p>
            <a:pPr algn="r"/>
            <a:r>
              <a:rPr lang="en-US" altLang="ja-JP" sz="2800" b="0" i="0" u="none" strike="noStrike" baseline="0" dirty="0">
                <a:solidFill>
                  <a:srgbClr val="000000"/>
                </a:solidFill>
                <a:latin typeface="HG丸ｺﾞｼｯｸM-PRO" panose="020F0600000000000000" pitchFamily="50" charset="-128"/>
                <a:ea typeface="HG丸ｺﾞｼｯｸM-PRO" panose="020F0600000000000000" pitchFamily="50" charset="-128"/>
              </a:rPr>
              <a:t>※</a:t>
            </a:r>
            <a:r>
              <a:rPr lang="ja-JP" altLang="en-US" sz="2800" b="0" i="0" u="none" strike="noStrike" baseline="0" dirty="0">
                <a:solidFill>
                  <a:srgbClr val="000000"/>
                </a:solidFill>
                <a:latin typeface="HG丸ｺﾞｼｯｸM-PRO" panose="020F0600000000000000" pitchFamily="50" charset="-128"/>
                <a:ea typeface="HG丸ｺﾞｼｯｸM-PRO" panose="020F0600000000000000" pitchFamily="50" charset="-128"/>
              </a:rPr>
              <a:t>のべ数</a:t>
            </a:r>
            <a:r>
              <a:rPr lang="en-US" altLang="ja-JP" sz="2800" b="0" i="0" u="none" strike="noStrike" baseline="0" dirty="0">
                <a:solidFill>
                  <a:srgbClr val="000000"/>
                </a:solidFill>
                <a:latin typeface="HG丸ｺﾞｼｯｸM-PRO" panose="020F0600000000000000" pitchFamily="50" charset="-128"/>
                <a:ea typeface="HG丸ｺﾞｼｯｸM-PRO" panose="020F0600000000000000" pitchFamily="50" charset="-128"/>
              </a:rPr>
              <a:t>10</a:t>
            </a:r>
            <a:r>
              <a:rPr lang="ja-JP" altLang="en-US" sz="2800" b="0" i="0" u="none" strike="noStrike" baseline="0" dirty="0">
                <a:solidFill>
                  <a:srgbClr val="000000"/>
                </a:solidFill>
                <a:latin typeface="HG丸ｺﾞｼｯｸM-PRO" panose="020F0600000000000000" pitchFamily="50" charset="-128"/>
                <a:ea typeface="HG丸ｺﾞｼｯｸM-PRO" panose="020F0600000000000000" pitchFamily="50" charset="-128"/>
              </a:rPr>
              <a:t>未満は割愛</a:t>
            </a:r>
          </a:p>
        </p:txBody>
      </p:sp>
      <p:sp>
        <p:nvSpPr>
          <p:cNvPr id="3" name="テキスト ボックス 2">
            <a:extLst>
              <a:ext uri="{FF2B5EF4-FFF2-40B4-BE49-F238E27FC236}">
                <a16:creationId xmlns:a16="http://schemas.microsoft.com/office/drawing/2014/main" id="{F6412F87-E9AB-8CFE-D7DC-EA6E93CA252A}"/>
              </a:ext>
            </a:extLst>
          </p:cNvPr>
          <p:cNvSpPr txBox="1"/>
          <p:nvPr/>
        </p:nvSpPr>
        <p:spPr>
          <a:xfrm>
            <a:off x="1311008" y="2835542"/>
            <a:ext cx="7700790" cy="1815882"/>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自然（</a:t>
            </a:r>
            <a:r>
              <a:rPr kumimoji="1" lang="en-US" altLang="ja-JP" sz="2800" dirty="0">
                <a:latin typeface="HG丸ｺﾞｼｯｸM-PRO" panose="020F0600000000000000" pitchFamily="50" charset="-128"/>
                <a:ea typeface="HG丸ｺﾞｼｯｸM-PRO" panose="020F0600000000000000" pitchFamily="50" charset="-128"/>
              </a:rPr>
              <a:t>113</a:t>
            </a:r>
            <a:r>
              <a:rPr kumimoji="1" lang="ja-JP" altLang="en-US" sz="2800" dirty="0">
                <a:latin typeface="HG丸ｺﾞｼｯｸM-PRO" panose="020F0600000000000000" pitchFamily="50" charset="-128"/>
                <a:ea typeface="HG丸ｺﾞｼｯｸM-PRO" panose="020F0600000000000000" pitchFamily="50" charset="-128"/>
              </a:rPr>
              <a:t>）　思う（</a:t>
            </a:r>
            <a:r>
              <a:rPr kumimoji="1" lang="en-US" altLang="ja-JP" sz="2800" dirty="0">
                <a:latin typeface="HG丸ｺﾞｼｯｸM-PRO" panose="020F0600000000000000" pitchFamily="50" charset="-128"/>
                <a:ea typeface="HG丸ｺﾞｼｯｸM-PRO" panose="020F0600000000000000" pitchFamily="50" charset="-128"/>
              </a:rPr>
              <a:t>67</a:t>
            </a:r>
            <a:r>
              <a:rPr kumimoji="1" lang="ja-JP" altLang="en-US" sz="2800" dirty="0">
                <a:latin typeface="HG丸ｺﾞｼｯｸM-PRO" panose="020F0600000000000000" pitchFamily="50" charset="-128"/>
                <a:ea typeface="HG丸ｺﾞｼｯｸM-PRO" panose="020F0600000000000000" pitchFamily="50" charset="-128"/>
              </a:rPr>
              <a:t>）　豊か（</a:t>
            </a:r>
            <a:r>
              <a:rPr kumimoji="1" lang="en-US" altLang="ja-JP" sz="2800" dirty="0">
                <a:latin typeface="HG丸ｺﾞｼｯｸM-PRO" panose="020F0600000000000000" pitchFamily="50" charset="-128"/>
                <a:ea typeface="HG丸ｺﾞｼｯｸM-PRO" panose="020F0600000000000000" pitchFamily="50" charset="-128"/>
              </a:rPr>
              <a:t>55</a:t>
            </a:r>
            <a:r>
              <a:rPr kumimoji="1" lang="ja-JP" altLang="en-US" sz="2800" dirty="0">
                <a:latin typeface="HG丸ｺﾞｼｯｸM-PRO" panose="020F0600000000000000" pitchFamily="50" charset="-128"/>
                <a:ea typeface="HG丸ｺﾞｼｯｸM-PRO" panose="020F0600000000000000" pitchFamily="50" charset="-128"/>
              </a:rPr>
              <a:t>）</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良い（</a:t>
            </a:r>
            <a:r>
              <a:rPr kumimoji="1" lang="en-US" altLang="ja-JP" sz="2800" dirty="0">
                <a:latin typeface="HG丸ｺﾞｼｯｸM-PRO" panose="020F0600000000000000" pitchFamily="50" charset="-128"/>
                <a:ea typeface="HG丸ｺﾞｼｯｸM-PRO" panose="020F0600000000000000" pitchFamily="50" charset="-128"/>
              </a:rPr>
              <a:t>41</a:t>
            </a:r>
            <a:r>
              <a:rPr kumimoji="1" lang="ja-JP" altLang="en-US" sz="2800" dirty="0">
                <a:latin typeface="HG丸ｺﾞｼｯｸM-PRO" panose="020F0600000000000000" pitchFamily="50" charset="-128"/>
                <a:ea typeface="HG丸ｺﾞｼｯｸM-PRO" panose="020F0600000000000000" pitchFamily="50" charset="-128"/>
              </a:rPr>
              <a:t>）　いい（</a:t>
            </a:r>
            <a:r>
              <a:rPr kumimoji="1" lang="en-US" altLang="ja-JP" sz="2800" dirty="0">
                <a:latin typeface="HG丸ｺﾞｼｯｸM-PRO" panose="020F0600000000000000" pitchFamily="50" charset="-128"/>
                <a:ea typeface="HG丸ｺﾞｼｯｸM-PRO" panose="020F0600000000000000" pitchFamily="50" charset="-128"/>
              </a:rPr>
              <a:t>40</a:t>
            </a:r>
            <a:r>
              <a:rPr kumimoji="1" lang="ja-JP" altLang="en-US" sz="2800" dirty="0">
                <a:latin typeface="HG丸ｺﾞｼｯｸM-PRO" panose="020F0600000000000000" pitchFamily="50" charset="-128"/>
                <a:ea typeface="HG丸ｺﾞｼｯｸM-PRO" panose="020F0600000000000000" pitchFamily="50" charset="-128"/>
              </a:rPr>
              <a:t>）　優しい（</a:t>
            </a:r>
            <a:r>
              <a:rPr kumimoji="1" lang="en-US" altLang="ja-JP" sz="2800" dirty="0">
                <a:latin typeface="HG丸ｺﾞｼｯｸM-PRO" panose="020F0600000000000000" pitchFamily="50" charset="-128"/>
                <a:ea typeface="HG丸ｺﾞｼｯｸM-PRO" panose="020F0600000000000000" pitchFamily="50" charset="-128"/>
              </a:rPr>
              <a:t>29</a:t>
            </a:r>
            <a:r>
              <a:rPr kumimoji="1" lang="ja-JP" altLang="en-US" sz="2800" dirty="0">
                <a:latin typeface="HG丸ｺﾞｼｯｸM-PRO" panose="020F0600000000000000" pitchFamily="50" charset="-128"/>
                <a:ea typeface="HG丸ｺﾞｼｯｸM-PRO" panose="020F0600000000000000" pitchFamily="50" charset="-128"/>
              </a:rPr>
              <a:t>）</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綺麗（</a:t>
            </a:r>
            <a:r>
              <a:rPr kumimoji="1" lang="en-US" altLang="ja-JP" sz="2800" dirty="0">
                <a:latin typeface="HG丸ｺﾞｼｯｸM-PRO" panose="020F0600000000000000" pitchFamily="50" charset="-128"/>
                <a:ea typeface="HG丸ｺﾞｼｯｸM-PRO" panose="020F0600000000000000" pitchFamily="50" charset="-128"/>
              </a:rPr>
              <a:t>28</a:t>
            </a:r>
            <a:r>
              <a:rPr kumimoji="1" lang="ja-JP" altLang="en-US" sz="2800" dirty="0">
                <a:latin typeface="HG丸ｺﾞｼｯｸM-PRO" panose="020F0600000000000000" pitchFamily="50" charset="-128"/>
                <a:ea typeface="HG丸ｺﾞｼｯｸM-PRO" panose="020F0600000000000000" pitchFamily="50" charset="-128"/>
              </a:rPr>
              <a:t>）　場所（</a:t>
            </a:r>
            <a:r>
              <a:rPr kumimoji="1" lang="en-US" altLang="ja-JP" sz="2800" dirty="0">
                <a:latin typeface="HG丸ｺﾞｼｯｸM-PRO" panose="020F0600000000000000" pitchFamily="50" charset="-128"/>
                <a:ea typeface="HG丸ｺﾞｼｯｸM-PRO" panose="020F0600000000000000" pitchFamily="50" charset="-128"/>
              </a:rPr>
              <a:t>21</a:t>
            </a:r>
            <a:r>
              <a:rPr kumimoji="1" lang="ja-JP" altLang="en-US" sz="2800" dirty="0">
                <a:latin typeface="HG丸ｺﾞｼｯｸM-PRO" panose="020F0600000000000000" pitchFamily="50" charset="-128"/>
                <a:ea typeface="HG丸ｺﾞｼｯｸM-PRO" panose="020F0600000000000000" pitchFamily="50" charset="-128"/>
              </a:rPr>
              <a:t>）　きれい（</a:t>
            </a:r>
            <a:r>
              <a:rPr kumimoji="1" lang="en-US" altLang="ja-JP" sz="2800" dirty="0">
                <a:latin typeface="HG丸ｺﾞｼｯｸM-PRO" panose="020F0600000000000000" pitchFamily="50" charset="-128"/>
                <a:ea typeface="HG丸ｺﾞｼｯｸM-PRO" panose="020F0600000000000000" pitchFamily="50" charset="-128"/>
              </a:rPr>
              <a:t>17</a:t>
            </a:r>
            <a:r>
              <a:rPr kumimoji="1" lang="ja-JP" altLang="en-US" sz="2800" dirty="0">
                <a:latin typeface="HG丸ｺﾞｼｯｸM-PRO" panose="020F0600000000000000" pitchFamily="50" charset="-128"/>
                <a:ea typeface="HG丸ｺﾞｼｯｸM-PRO" panose="020F0600000000000000" pitchFamily="50" charset="-128"/>
              </a:rPr>
              <a:t>）</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多い（</a:t>
            </a:r>
            <a:r>
              <a:rPr kumimoji="1" lang="en-US" altLang="ja-JP" sz="2800" dirty="0">
                <a:latin typeface="HG丸ｺﾞｼｯｸM-PRO" panose="020F0600000000000000" pitchFamily="50" charset="-128"/>
                <a:ea typeface="HG丸ｺﾞｼｯｸM-PRO" panose="020F0600000000000000" pitchFamily="50" charset="-128"/>
              </a:rPr>
              <a:t>15</a:t>
            </a:r>
            <a:r>
              <a:rPr kumimoji="1" lang="ja-JP" altLang="en-US" sz="2800" dirty="0">
                <a:latin typeface="HG丸ｺﾞｼｯｸM-PRO" panose="020F0600000000000000" pitchFamily="50" charset="-128"/>
                <a:ea typeface="HG丸ｺﾞｼｯｸM-PRO" panose="020F0600000000000000" pitchFamily="50" charset="-128"/>
              </a:rPr>
              <a:t>）　空気（</a:t>
            </a:r>
            <a:r>
              <a:rPr kumimoji="1" lang="en-US" altLang="ja-JP" sz="2800" dirty="0">
                <a:latin typeface="HG丸ｺﾞｼｯｸM-PRO" panose="020F0600000000000000" pitchFamily="50" charset="-128"/>
                <a:ea typeface="HG丸ｺﾞｼｯｸM-PRO" panose="020F0600000000000000" pitchFamily="50" charset="-128"/>
              </a:rPr>
              <a:t>13</a:t>
            </a:r>
            <a:r>
              <a:rPr kumimoji="1" lang="ja-JP" altLang="en-US" sz="2800" dirty="0">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3447571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6B940B8-A498-6487-EBD7-5D68DC38153B}"/>
              </a:ext>
            </a:extLst>
          </p:cNvPr>
          <p:cNvSpPr txBox="1"/>
          <p:nvPr/>
        </p:nvSpPr>
        <p:spPr>
          <a:xfrm>
            <a:off x="672028" y="226380"/>
            <a:ext cx="10847943"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（１）児童生徒は，自分の考えを分かりやすく説明しようとしていますか？</a:t>
            </a:r>
          </a:p>
        </p:txBody>
      </p:sp>
      <p:pic>
        <p:nvPicPr>
          <p:cNvPr id="7" name="グラフィックス 6">
            <a:extLst>
              <a:ext uri="{FF2B5EF4-FFF2-40B4-BE49-F238E27FC236}">
                <a16:creationId xmlns:a16="http://schemas.microsoft.com/office/drawing/2014/main" id="{5936F4D1-F4FA-305A-5E01-33535E99E67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54890" y="688045"/>
            <a:ext cx="9582351" cy="5583265"/>
          </a:xfrm>
          <a:prstGeom prst="rect">
            <a:avLst/>
          </a:prstGeom>
        </p:spPr>
      </p:pic>
      <p:sp>
        <p:nvSpPr>
          <p:cNvPr id="3" name="テキスト ボックス 2">
            <a:extLst>
              <a:ext uri="{FF2B5EF4-FFF2-40B4-BE49-F238E27FC236}">
                <a16:creationId xmlns:a16="http://schemas.microsoft.com/office/drawing/2014/main" id="{CA7401D0-B394-E4B4-C7E6-54705481AB85}"/>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1680155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45BE910-37C1-5E83-1817-6D64DBB59841}"/>
              </a:ext>
            </a:extLst>
          </p:cNvPr>
          <p:cNvSpPr txBox="1"/>
          <p:nvPr/>
        </p:nvSpPr>
        <p:spPr>
          <a:xfrm>
            <a:off x="672028" y="226380"/>
            <a:ext cx="10847943" cy="400110"/>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（２）児童生徒は，様々な意見を比べながら聞く等，考えを深めようとしていますか？</a:t>
            </a:r>
          </a:p>
        </p:txBody>
      </p:sp>
      <p:pic>
        <p:nvPicPr>
          <p:cNvPr id="4" name="グラフィックス 3">
            <a:extLst>
              <a:ext uri="{FF2B5EF4-FFF2-40B4-BE49-F238E27FC236}">
                <a16:creationId xmlns:a16="http://schemas.microsoft.com/office/drawing/2014/main" id="{AF23B850-F341-BEBE-AAFE-9ED113C7E6B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36837" y="691882"/>
            <a:ext cx="9446598" cy="5613196"/>
          </a:xfrm>
          <a:prstGeom prst="rect">
            <a:avLst/>
          </a:prstGeom>
        </p:spPr>
      </p:pic>
      <p:sp>
        <p:nvSpPr>
          <p:cNvPr id="3" name="テキスト ボックス 2">
            <a:extLst>
              <a:ext uri="{FF2B5EF4-FFF2-40B4-BE49-F238E27FC236}">
                <a16:creationId xmlns:a16="http://schemas.microsoft.com/office/drawing/2014/main" id="{4FBC9A01-FBB9-F1BE-0EB8-6DD572F3A1E0}"/>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2227214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D84A123-8FCC-AABA-832B-6DFDA92DE2CF}"/>
              </a:ext>
            </a:extLst>
          </p:cNvPr>
          <p:cNvSpPr txBox="1"/>
          <p:nvPr/>
        </p:nvSpPr>
        <p:spPr>
          <a:xfrm>
            <a:off x="672028" y="226380"/>
            <a:ext cx="10847943"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（３）児童生徒は，グループで助け合いながら学習しようとしていますか？</a:t>
            </a:r>
          </a:p>
        </p:txBody>
      </p:sp>
      <p:pic>
        <p:nvPicPr>
          <p:cNvPr id="6" name="グラフィックス 5">
            <a:extLst>
              <a:ext uri="{FF2B5EF4-FFF2-40B4-BE49-F238E27FC236}">
                <a16:creationId xmlns:a16="http://schemas.microsoft.com/office/drawing/2014/main" id="{3C324DE1-0E7B-8A8A-2094-6F8C7828D1B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286730" y="778941"/>
            <a:ext cx="9459568" cy="5500634"/>
          </a:xfrm>
          <a:prstGeom prst="rect">
            <a:avLst/>
          </a:prstGeom>
        </p:spPr>
      </p:pic>
      <p:sp>
        <p:nvSpPr>
          <p:cNvPr id="2" name="テキスト ボックス 1">
            <a:extLst>
              <a:ext uri="{FF2B5EF4-FFF2-40B4-BE49-F238E27FC236}">
                <a16:creationId xmlns:a16="http://schemas.microsoft.com/office/drawing/2014/main" id="{FCB1B526-1492-7A7C-B2D9-37FA27C6588F}"/>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2966409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BDC1131-FFB7-5FC3-B8DE-B3E12A9ACC6D}"/>
              </a:ext>
            </a:extLst>
          </p:cNvPr>
          <p:cNvSpPr txBox="1"/>
          <p:nvPr/>
        </p:nvSpPr>
        <p:spPr>
          <a:xfrm>
            <a:off x="672028" y="226380"/>
            <a:ext cx="10847943"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（４）児童生徒は，対話的な活動により，学び合おうとしていますか？</a:t>
            </a:r>
          </a:p>
        </p:txBody>
      </p:sp>
      <p:pic>
        <p:nvPicPr>
          <p:cNvPr id="3" name="グラフィックス 2">
            <a:extLst>
              <a:ext uri="{FF2B5EF4-FFF2-40B4-BE49-F238E27FC236}">
                <a16:creationId xmlns:a16="http://schemas.microsoft.com/office/drawing/2014/main" id="{E36F42C9-E086-265D-5D76-AFC3BA9C24C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91476" y="688045"/>
            <a:ext cx="9685111" cy="5620476"/>
          </a:xfrm>
          <a:prstGeom prst="rect">
            <a:avLst/>
          </a:prstGeom>
        </p:spPr>
      </p:pic>
      <p:sp>
        <p:nvSpPr>
          <p:cNvPr id="4" name="テキスト ボックス 3">
            <a:extLst>
              <a:ext uri="{FF2B5EF4-FFF2-40B4-BE49-F238E27FC236}">
                <a16:creationId xmlns:a16="http://schemas.microsoft.com/office/drawing/2014/main" id="{9839D941-FD7C-06CC-F511-EC7FAA64CC4C}"/>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2169374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ECC985F-27EA-0AF0-2BF0-4A3705309AE5}"/>
              </a:ext>
            </a:extLst>
          </p:cNvPr>
          <p:cNvSpPr txBox="1"/>
          <p:nvPr/>
        </p:nvSpPr>
        <p:spPr>
          <a:xfrm>
            <a:off x="672028" y="226380"/>
            <a:ext cx="10847943" cy="400110"/>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（５）児童生徒は，誰かに伝えることを意識しながら学習をまとめようとしていますか？</a:t>
            </a:r>
          </a:p>
        </p:txBody>
      </p:sp>
      <p:pic>
        <p:nvPicPr>
          <p:cNvPr id="3" name="グラフィックス 2">
            <a:extLst>
              <a:ext uri="{FF2B5EF4-FFF2-40B4-BE49-F238E27FC236}">
                <a16:creationId xmlns:a16="http://schemas.microsoft.com/office/drawing/2014/main" id="{B4E583A8-18A9-FFF4-FCCE-9B04E506710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86993" y="676275"/>
            <a:ext cx="9477192" cy="5694196"/>
          </a:xfrm>
          <a:prstGeom prst="rect">
            <a:avLst/>
          </a:prstGeom>
        </p:spPr>
      </p:pic>
      <p:sp>
        <p:nvSpPr>
          <p:cNvPr id="4" name="テキスト ボックス 3">
            <a:extLst>
              <a:ext uri="{FF2B5EF4-FFF2-40B4-BE49-F238E27FC236}">
                <a16:creationId xmlns:a16="http://schemas.microsoft.com/office/drawing/2014/main" id="{BC7870A4-F11F-4BFF-2A1D-9EB78C212544}"/>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110576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940B2B6-EE02-85C5-7FE0-1C8A7CA31C85}"/>
              </a:ext>
            </a:extLst>
          </p:cNvPr>
          <p:cNvSpPr txBox="1"/>
          <p:nvPr/>
        </p:nvSpPr>
        <p:spPr>
          <a:xfrm>
            <a:off x="672028" y="226380"/>
            <a:ext cx="10847943"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（６）児童生徒は，単元のゴールを意識して学習しようとしていますか？</a:t>
            </a:r>
          </a:p>
        </p:txBody>
      </p:sp>
      <p:pic>
        <p:nvPicPr>
          <p:cNvPr id="3" name="グラフィックス 2">
            <a:extLst>
              <a:ext uri="{FF2B5EF4-FFF2-40B4-BE49-F238E27FC236}">
                <a16:creationId xmlns:a16="http://schemas.microsoft.com/office/drawing/2014/main" id="{684DBD8D-3D1D-4210-4A76-707C1198052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81847" y="688045"/>
            <a:ext cx="9457599" cy="5682425"/>
          </a:xfrm>
          <a:prstGeom prst="rect">
            <a:avLst/>
          </a:prstGeom>
        </p:spPr>
      </p:pic>
      <p:sp>
        <p:nvSpPr>
          <p:cNvPr id="4" name="テキスト ボックス 3">
            <a:extLst>
              <a:ext uri="{FF2B5EF4-FFF2-40B4-BE49-F238E27FC236}">
                <a16:creationId xmlns:a16="http://schemas.microsoft.com/office/drawing/2014/main" id="{DC984CAB-1FCA-EDF0-6DF2-76D20E6BC6D5}"/>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2754161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6087393-A6BE-01A6-8B47-E1B958B0D039}"/>
              </a:ext>
            </a:extLst>
          </p:cNvPr>
          <p:cNvSpPr txBox="1"/>
          <p:nvPr/>
        </p:nvSpPr>
        <p:spPr>
          <a:xfrm>
            <a:off x="672028" y="226380"/>
            <a:ext cx="10847943"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（７）児童生徒は，新しい問題を考えるとき，解決するために必要な情報を集めようとしていますか？</a:t>
            </a:r>
          </a:p>
        </p:txBody>
      </p:sp>
      <p:pic>
        <p:nvPicPr>
          <p:cNvPr id="3" name="グラフィックス 2">
            <a:extLst>
              <a:ext uri="{FF2B5EF4-FFF2-40B4-BE49-F238E27FC236}">
                <a16:creationId xmlns:a16="http://schemas.microsoft.com/office/drawing/2014/main" id="{377DDBD4-FC0B-CEA8-1B52-6A2928C4CC7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26925" y="592113"/>
            <a:ext cx="9443203" cy="5673774"/>
          </a:xfrm>
          <a:prstGeom prst="rect">
            <a:avLst/>
          </a:prstGeom>
        </p:spPr>
      </p:pic>
      <p:sp>
        <p:nvSpPr>
          <p:cNvPr id="4" name="テキスト ボックス 3">
            <a:extLst>
              <a:ext uri="{FF2B5EF4-FFF2-40B4-BE49-F238E27FC236}">
                <a16:creationId xmlns:a16="http://schemas.microsoft.com/office/drawing/2014/main" id="{D701AB1B-A531-0964-8C1F-70D209ACCD0D}"/>
              </a:ext>
            </a:extLst>
          </p:cNvPr>
          <p:cNvSpPr txBox="1"/>
          <p:nvPr/>
        </p:nvSpPr>
        <p:spPr>
          <a:xfrm>
            <a:off x="672027" y="6370471"/>
            <a:ext cx="10847943"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：とてもあてはまる　</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：少しあてはまる　</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：あまりあてはまらない　</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：まったくあてはまらない</a:t>
            </a:r>
          </a:p>
        </p:txBody>
      </p:sp>
    </p:spTree>
    <p:extLst>
      <p:ext uri="{BB962C8B-B14F-4D97-AF65-F5344CB8AC3E}">
        <p14:creationId xmlns:p14="http://schemas.microsoft.com/office/powerpoint/2010/main" val="3837290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0E0C6AECF98D7C469BDC57878FD6F9FC" ma:contentTypeVersion="3" ma:contentTypeDescription="新しいドキュメントを作成します。" ma:contentTypeScope="" ma:versionID="e01e9a01f3586ba8c814b85cbcd1e7b9">
  <xsd:schema xmlns:xsd="http://www.w3.org/2001/XMLSchema" xmlns:xs="http://www.w3.org/2001/XMLSchema" xmlns:p="http://schemas.microsoft.com/office/2006/metadata/properties" xmlns:ns2="12a21d84-3f8f-4e0c-8130-e194601a666c" targetNamespace="http://schemas.microsoft.com/office/2006/metadata/properties" ma:root="true" ma:fieldsID="7d7b7c9f75ac65f102e29e3b049d9b84" ns2:_="">
    <xsd:import namespace="12a21d84-3f8f-4e0c-8130-e194601a666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a21d84-3f8f-4e0c-8130-e194601a66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DEDE46-F9EF-47F0-AF26-D71F49647A3B}">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12a21d84-3f8f-4e0c-8130-e194601a666c"/>
    <ds:schemaRef ds:uri="http://www.w3.org/XML/1998/namespace"/>
  </ds:schemaRefs>
</ds:datastoreItem>
</file>

<file path=customXml/itemProps2.xml><?xml version="1.0" encoding="utf-8"?>
<ds:datastoreItem xmlns:ds="http://schemas.openxmlformats.org/officeDocument/2006/customXml" ds:itemID="{71456F58-18AF-4FAE-8ADF-2E4F7DFA317A}">
  <ds:schemaRefs>
    <ds:schemaRef ds:uri="http://schemas.microsoft.com/sharepoint/v3/contenttype/forms"/>
  </ds:schemaRefs>
</ds:datastoreItem>
</file>

<file path=customXml/itemProps3.xml><?xml version="1.0" encoding="utf-8"?>
<ds:datastoreItem xmlns:ds="http://schemas.openxmlformats.org/officeDocument/2006/customXml" ds:itemID="{177DA3A4-0C1D-4AE1-A622-3A5B4B317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a21d84-3f8f-4e0c-8130-e194601a66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176</TotalTime>
  <Words>577</Words>
  <Application>Microsoft Office PowerPoint</Application>
  <PresentationFormat>ワイド画面</PresentationFormat>
  <Paragraphs>55</Paragraphs>
  <Slides>24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HGS明朝E</vt:lpstr>
      <vt:lpstr>HG丸ｺﾞｼｯｸM-PRO</vt:lpstr>
      <vt:lpstr>UD デジタル 教科書体 N-B</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福山 優子</dc:creator>
  <cp:lastModifiedBy>teacher</cp:lastModifiedBy>
  <cp:revision>15</cp:revision>
  <dcterms:created xsi:type="dcterms:W3CDTF">2023-12-26T02:09:53Z</dcterms:created>
  <dcterms:modified xsi:type="dcterms:W3CDTF">2024-01-05T04:01:42Z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0x0101000E0C6AECF98D7C469BDC57878FD6F9FC</vt:lpwstr>
  </property>
</Properties>
</file>