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23FDA5"/>
    <a:srgbClr val="23E3FD"/>
    <a:srgbClr val="FC24CE"/>
    <a:srgbClr val="25FB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852B96-197B-4857-9100-50EB94F66D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B16F06B-4FF0-4FFF-9BE3-A45998D1F8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1B6F24E-BF2A-45B8-ACE5-D1EBE37BB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EEED-9CAB-402E-BD4B-55C19F536EE0}" type="datetimeFigureOut">
              <a:rPr kumimoji="1" lang="ja-JP" altLang="en-US" smtClean="0"/>
              <a:t>2024/4/19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6B700C-C0F9-4444-84AB-14D9FDFC6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A9B2B8-BE0B-4FD4-B6E7-B920D937C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388D0-E563-4093-8E24-5456C64D7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0116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978E68-F780-49FB-A00B-0EFF43B84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2ED8D8A-5808-4339-971F-658EEDADF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60292C4-A943-4416-AACC-B1D7C66CF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EEED-9CAB-402E-BD4B-55C19F536EE0}" type="datetimeFigureOut">
              <a:rPr kumimoji="1" lang="ja-JP" altLang="en-US" smtClean="0"/>
              <a:t>2024/4/19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8AB824-A184-4551-8DC9-E86E46869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49118E5-7670-4CBA-A5EB-B4A00A101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388D0-E563-4093-8E24-5456C64D7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3145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A161F06-1F25-4799-AC77-56C24C64BE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CA07A07-88ED-4010-A67D-B418D4492A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43BCCA-95CE-4EB4-BB82-DE75311BF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EEED-9CAB-402E-BD4B-55C19F536EE0}" type="datetimeFigureOut">
              <a:rPr kumimoji="1" lang="ja-JP" altLang="en-US" smtClean="0"/>
              <a:t>2024/4/19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730E806-9DB1-434F-996C-5343BF0DD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549B6C8-14DD-4053-B4BB-20A8D3EAB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388D0-E563-4093-8E24-5456C64D7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9166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44FA6E-6B50-4DC7-973E-0251D99FF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07E0029-6380-4E78-853F-7D70F9631D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72429DA-1FDF-46B0-B818-B23BCB30D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EEED-9CAB-402E-BD4B-55C19F536EE0}" type="datetimeFigureOut">
              <a:rPr kumimoji="1" lang="ja-JP" altLang="en-US" smtClean="0"/>
              <a:t>2024/4/19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8C0C9B-91BB-4E1B-A056-5A923586B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96D3A8A-AD36-4E3C-883C-D8A198E47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388D0-E563-4093-8E24-5456C64D7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1755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0DE64A-78EA-40B5-B30A-D896736C7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2013C4A-FFA4-4B30-803C-FDCDD9DA04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E0E9D9-D0CF-4570-86DD-DE49A3990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EEED-9CAB-402E-BD4B-55C19F536EE0}" type="datetimeFigureOut">
              <a:rPr kumimoji="1" lang="ja-JP" altLang="en-US" smtClean="0"/>
              <a:t>2024/4/19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F11FAFB-9003-4BF4-927E-61BEEB1B9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E6AE6BD-F43B-4579-8E19-3C3D26412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388D0-E563-4093-8E24-5456C64D7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2446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15770D-034A-4540-9B16-8610A558B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A287D69-A6C7-4FCE-A2A7-2D9909519D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F493462-FBD7-4317-8032-D33CB8365F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408AD9C-E9B1-481D-8868-C85CB7548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EEED-9CAB-402E-BD4B-55C19F536EE0}" type="datetimeFigureOut">
              <a:rPr kumimoji="1" lang="ja-JP" altLang="en-US" smtClean="0"/>
              <a:t>2024/4/19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A471D18-AF8A-4282-A2AE-C37EBA8FE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0BF8411-E364-47AD-B0E7-CD7C1B333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388D0-E563-4093-8E24-5456C64D7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3838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4AF3A3-F631-4B96-ADA0-F1D06195F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5CAE1C5-5E04-4641-B2F6-028A3525B2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B615C2F-EF57-47F2-A802-D139D19555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D9FF9EA-61F0-4811-ABD5-067A314717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7BD395A-B597-4FAF-9ACE-D281DB1362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E028E23-EF26-4808-8907-5D5200C5B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EEED-9CAB-402E-BD4B-55C19F536EE0}" type="datetimeFigureOut">
              <a:rPr kumimoji="1" lang="ja-JP" altLang="en-US" smtClean="0"/>
              <a:t>2024/4/19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72BE36A-0456-4028-B4F0-625709206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D314923-1394-4C58-BCB0-73759E28F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388D0-E563-4093-8E24-5456C64D7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0497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FFBF8B-D5C6-4933-A89A-9194922F7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D44BD51-E393-46F8-BEBD-D4EFE37F2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EEED-9CAB-402E-BD4B-55C19F536EE0}" type="datetimeFigureOut">
              <a:rPr kumimoji="1" lang="ja-JP" altLang="en-US" smtClean="0"/>
              <a:t>2024/4/19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A7DBCBC-1E44-4C8C-BED4-31F029AFE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8EBDBA8-AD26-490F-A909-00818277D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388D0-E563-4093-8E24-5456C64D7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3588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DCA65BC-A254-44E3-B8D9-DDFC97D6F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EEED-9CAB-402E-BD4B-55C19F536EE0}" type="datetimeFigureOut">
              <a:rPr kumimoji="1" lang="ja-JP" altLang="en-US" smtClean="0"/>
              <a:t>2024/4/19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79C0459-7E00-436D-8DD9-EF76D1E1F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EB19C7B-E150-4D7B-B774-038785EDC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388D0-E563-4093-8E24-5456C64D7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9693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8BD143-B6B0-49DB-AF1A-FA8DC36A8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1E82BDC-0BD6-4530-9FF3-62BCFBA95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A25A570-14B4-4D11-BFB6-A8F74DA3CC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DA99C0A-C318-4C02-9012-5B28A7728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EEED-9CAB-402E-BD4B-55C19F536EE0}" type="datetimeFigureOut">
              <a:rPr kumimoji="1" lang="ja-JP" altLang="en-US" smtClean="0"/>
              <a:t>2024/4/19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28B05CD-092C-4180-B793-DA2A8B144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9C8310C-744D-4BB8-98A3-96A5A5C48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388D0-E563-4093-8E24-5456C64D7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3627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4F986E-51D5-4F83-8074-ED58BE90A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606EB2A-29D5-4328-9563-ED4B1BD98E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800A0FF-22F2-4B2C-BDA7-EE86B3E0F9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476673D-327E-49F6-A366-56684B661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EEED-9CAB-402E-BD4B-55C19F536EE0}" type="datetimeFigureOut">
              <a:rPr kumimoji="1" lang="ja-JP" altLang="en-US" smtClean="0"/>
              <a:t>2024/4/19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43725AC-7BE8-41F5-80E1-5D9F3170E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2D7980D-FF24-44A7-8CC3-E8727CC7A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388D0-E563-4093-8E24-5456C64D7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4698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2918ABF-1DEF-4AE4-86BB-BF062991F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C4EDB4-3167-4B15-B7D8-831408796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F7102B-69F7-426D-9DD2-441EBDFE39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2EEED-9CAB-402E-BD4B-55C19F536EE0}" type="datetimeFigureOut">
              <a:rPr kumimoji="1" lang="ja-JP" altLang="en-US" smtClean="0"/>
              <a:t>2024/4/19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CD2E0B5-DF63-4623-BA4C-C80A4545F6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F97A1F3-5923-4A42-9166-95C5020CB2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388D0-E563-4093-8E24-5456C64D7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6307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7A7C0801-4489-47E5-96DE-074D3A1B177A}"/>
              </a:ext>
            </a:extLst>
          </p:cNvPr>
          <p:cNvSpPr/>
          <p:nvPr/>
        </p:nvSpPr>
        <p:spPr>
          <a:xfrm>
            <a:off x="2085975" y="3812849"/>
            <a:ext cx="8015288" cy="199513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9E74ED24-812B-4BF3-ABFF-1FFFDF4FE835}"/>
              </a:ext>
            </a:extLst>
          </p:cNvPr>
          <p:cNvSpPr/>
          <p:nvPr/>
        </p:nvSpPr>
        <p:spPr>
          <a:xfrm>
            <a:off x="3796967" y="2965784"/>
            <a:ext cx="254296" cy="3385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73F30B70-8FFC-43FA-A2AE-38D29A1160F1}"/>
              </a:ext>
            </a:extLst>
          </p:cNvPr>
          <p:cNvSpPr/>
          <p:nvPr/>
        </p:nvSpPr>
        <p:spPr>
          <a:xfrm>
            <a:off x="8177950" y="2983424"/>
            <a:ext cx="254297" cy="3385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C67C8EB4-01D0-41BB-8072-E3B4740C0F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7103" y="396550"/>
            <a:ext cx="1490133" cy="311326"/>
          </a:xfrm>
        </p:spPr>
        <p:txBody>
          <a:bodyPr>
            <a:normAutofit fontScale="90000"/>
          </a:bodyPr>
          <a:lstStyle/>
          <a:p>
            <a:r>
              <a:rPr kumimoji="1" lang="ja-JP" altLang="en-US" sz="2200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令和６年度</a:t>
            </a:r>
            <a:r>
              <a:rPr kumimoji="1" lang="ja-JP" altLang="en-US" sz="1800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　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6A3F723-58CC-45F4-A477-9EC6186BCC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1222" y="312821"/>
            <a:ext cx="4120446" cy="428095"/>
          </a:xfrm>
        </p:spPr>
        <p:txBody>
          <a:bodyPr>
            <a:noAutofit/>
          </a:bodyPr>
          <a:lstStyle/>
          <a:p>
            <a:r>
              <a:rPr kumimoji="1" lang="ja-JP" altLang="en-US" sz="28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学校教育グランドデザイン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4AA8B6E-D914-4283-8C3D-8C4A045FACBB}"/>
              </a:ext>
            </a:extLst>
          </p:cNvPr>
          <p:cNvSpPr/>
          <p:nvPr/>
        </p:nvSpPr>
        <p:spPr>
          <a:xfrm>
            <a:off x="8919957" y="308748"/>
            <a:ext cx="26468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玉名市立鍋小学校</a:t>
            </a:r>
            <a:endParaRPr lang="ja-JP" altLang="en-US" sz="24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2947897-8895-4E86-B498-A3FF93E21B9F}"/>
              </a:ext>
            </a:extLst>
          </p:cNvPr>
          <p:cNvSpPr txBox="1"/>
          <p:nvPr/>
        </p:nvSpPr>
        <p:spPr>
          <a:xfrm>
            <a:off x="1765459" y="829212"/>
            <a:ext cx="8658578" cy="67710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学校教育目標</a:t>
            </a:r>
            <a:endParaRPr kumimoji="1"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kumimoji="1" lang="ja-JP" altLang="en-US" sz="2000" dirty="0">
                <a:latin typeface="HGP行書体" panose="03000600000000000000" pitchFamily="66" charset="-128"/>
                <a:ea typeface="HGP行書体" panose="03000600000000000000" pitchFamily="66" charset="-128"/>
              </a:rPr>
              <a:t>郷土に誇りをもち、夢に向かって挑戦する児童・生徒の育成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B0CC2DE-F82E-40C0-82A5-5DAE0D7231CC}"/>
              </a:ext>
            </a:extLst>
          </p:cNvPr>
          <p:cNvSpPr txBox="1"/>
          <p:nvPr/>
        </p:nvSpPr>
        <p:spPr>
          <a:xfrm>
            <a:off x="1765459" y="1612134"/>
            <a:ext cx="8658578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学校経営方針</a:t>
            </a:r>
            <a:endParaRPr kumimoji="1"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   </a:t>
            </a:r>
            <a:r>
              <a:rPr kumimoji="1"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人権尊重の精神を基盤とし、全職員一丸となって日々の意図的・計画的な教育活動を通して、</a:t>
            </a:r>
            <a:endParaRPr kumimoji="1" lang="en-US" altLang="ja-JP" sz="16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en-US" altLang="ja-JP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    </a:t>
            </a:r>
            <a:r>
              <a:rPr kumimoji="1"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児童の夢の実現のために必要な資質・能力を育成する。</a:t>
            </a:r>
            <a:endParaRPr kumimoji="1" lang="ja-JP" altLang="en-US" sz="16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23BBFFF-2E38-4C5C-A3D0-9E0EAE357E19}"/>
              </a:ext>
            </a:extLst>
          </p:cNvPr>
          <p:cNvSpPr txBox="1"/>
          <p:nvPr/>
        </p:nvSpPr>
        <p:spPr>
          <a:xfrm>
            <a:off x="4057505" y="2687385"/>
            <a:ext cx="4120445" cy="938719"/>
          </a:xfrm>
          <a:prstGeom prst="rect">
            <a:avLst/>
          </a:prstGeom>
          <a:solidFill>
            <a:srgbClr val="FFFFCC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/>
              <a:t>【</a:t>
            </a:r>
            <a:r>
              <a:rPr kumimoji="1" lang="ja-JP" altLang="en-US" sz="1600" dirty="0"/>
              <a:t>めざす子どもの姿</a:t>
            </a:r>
            <a:r>
              <a:rPr kumimoji="1" lang="en-US" altLang="ja-JP" sz="1900" dirty="0"/>
              <a:t>】</a:t>
            </a:r>
            <a:r>
              <a:rPr kumimoji="1" lang="en-US" altLang="ja-JP" sz="1400" dirty="0"/>
              <a:t>(</a:t>
            </a:r>
            <a:r>
              <a:rPr kumimoji="1" lang="ja-JP" altLang="en-US" sz="1400" dirty="0"/>
              <a:t>育てたい資質・能力</a:t>
            </a:r>
            <a:r>
              <a:rPr kumimoji="1" lang="en-US" altLang="ja-JP" sz="1400" dirty="0"/>
              <a:t>)</a:t>
            </a:r>
          </a:p>
          <a:p>
            <a:r>
              <a:rPr lang="ja-JP" altLang="en-US" sz="11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</a:t>
            </a:r>
            <a:r>
              <a:rPr lang="ja-JP" altLang="en-US" sz="1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何事にも主体的に取り組み、課題を解決しようとする子ども</a:t>
            </a:r>
            <a:r>
              <a:rPr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（主体性）</a:t>
            </a:r>
            <a:endParaRPr lang="en-US" altLang="ja-JP" sz="12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1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○明るい挨拶や返事ができる子ども</a:t>
            </a:r>
            <a:r>
              <a:rPr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（コミュニケーション力）</a:t>
            </a:r>
            <a:endParaRPr lang="en-US" altLang="ja-JP" sz="12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1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○お互いの考えを尊重し、人権を大切にする子ども</a:t>
            </a:r>
            <a:r>
              <a:rPr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（共感性）</a:t>
            </a:r>
            <a:endParaRPr lang="ja-JP" altLang="en-US" sz="11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8290903-5361-4BA0-ACC5-B190BCD2929A}"/>
              </a:ext>
            </a:extLst>
          </p:cNvPr>
          <p:cNvSpPr txBox="1"/>
          <p:nvPr/>
        </p:nvSpPr>
        <p:spPr>
          <a:xfrm>
            <a:off x="698541" y="2653101"/>
            <a:ext cx="3092184" cy="98488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/>
              <a:t>【</a:t>
            </a:r>
            <a:r>
              <a:rPr kumimoji="1" lang="ja-JP" altLang="en-US" sz="1400" dirty="0"/>
              <a:t>めざす学校の姿</a:t>
            </a:r>
            <a:r>
              <a:rPr kumimoji="1" lang="en-US" altLang="ja-JP" sz="1400" dirty="0"/>
              <a:t>】</a:t>
            </a:r>
          </a:p>
          <a:p>
            <a:r>
              <a: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</a:t>
            </a:r>
            <a:r>
              <a:rPr kumimoji="1"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あ</a:t>
            </a:r>
            <a:r>
              <a: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：明るい挨拶が飛び交う活気ある学校</a:t>
            </a:r>
            <a:endParaRPr kumimoji="1" lang="en-US" altLang="ja-JP" sz="11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</a:t>
            </a:r>
            <a:r>
              <a:rPr kumimoji="1"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い</a:t>
            </a:r>
            <a:r>
              <a: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：いじめを許さない温かく落ち着いた学校</a:t>
            </a:r>
            <a:endParaRPr kumimoji="1" lang="en-US" altLang="ja-JP" sz="11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</a:t>
            </a:r>
            <a:r>
              <a:rPr kumimoji="1"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た</a:t>
            </a:r>
            <a:r>
              <a: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：楽しい、笑顔あふれる学校</a:t>
            </a:r>
            <a:endParaRPr kumimoji="1" lang="en-US" altLang="ja-JP" sz="11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</a:t>
            </a:r>
            <a:r>
              <a:rPr kumimoji="1" lang="ja-JP" altLang="en-US" sz="1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い</a:t>
            </a:r>
            <a:r>
              <a: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：行きたい学校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A0581FC-991A-4542-AFB6-9798BFE1FB3F}"/>
              </a:ext>
            </a:extLst>
          </p:cNvPr>
          <p:cNvSpPr txBox="1"/>
          <p:nvPr/>
        </p:nvSpPr>
        <p:spPr>
          <a:xfrm>
            <a:off x="8432247" y="2630174"/>
            <a:ext cx="3092183" cy="98488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/>
              <a:t>【</a:t>
            </a:r>
            <a:r>
              <a:rPr kumimoji="1" lang="ja-JP" altLang="en-US" sz="1400" dirty="0"/>
              <a:t>めざす教職員の姿</a:t>
            </a:r>
            <a:r>
              <a:rPr kumimoji="1" lang="en-US" altLang="ja-JP" sz="1400" dirty="0"/>
              <a:t>】</a:t>
            </a:r>
          </a:p>
          <a:p>
            <a:r>
              <a: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○使命感と責任感、向上心をもち、共に高め合う</a:t>
            </a:r>
            <a:endParaRPr kumimoji="1" lang="en-US" altLang="ja-JP" sz="11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</a:t>
            </a:r>
            <a:r>
              <a: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教職員</a:t>
            </a:r>
            <a:endParaRPr kumimoji="1" lang="en-US" altLang="ja-JP" sz="11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○教育的愛情と人権感覚をもち、児童、保護者、</a:t>
            </a:r>
            <a:endParaRPr kumimoji="1" lang="en-US" altLang="ja-JP" sz="11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en-US" altLang="ja-JP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  </a:t>
            </a:r>
            <a:r>
              <a: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地域から信頼される教職員</a:t>
            </a:r>
          </a:p>
        </p:txBody>
      </p:sp>
      <p:sp>
        <p:nvSpPr>
          <p:cNvPr id="10" name="矢印: 下 9">
            <a:extLst>
              <a:ext uri="{FF2B5EF4-FFF2-40B4-BE49-F238E27FC236}">
                <a16:creationId xmlns:a16="http://schemas.microsoft.com/office/drawing/2014/main" id="{EC867054-405C-4B24-A2DA-D5B279170B8A}"/>
              </a:ext>
            </a:extLst>
          </p:cNvPr>
          <p:cNvSpPr/>
          <p:nvPr/>
        </p:nvSpPr>
        <p:spPr>
          <a:xfrm rot="10800000">
            <a:off x="5576710" y="3637986"/>
            <a:ext cx="1095022" cy="2243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232915D-ED41-4B26-8D7E-C8464849B603}"/>
              </a:ext>
            </a:extLst>
          </p:cNvPr>
          <p:cNvSpPr txBox="1"/>
          <p:nvPr/>
        </p:nvSpPr>
        <p:spPr>
          <a:xfrm>
            <a:off x="74258" y="3812849"/>
            <a:ext cx="1785937" cy="163121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五者連携の充実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○学校運営協議会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○地域学校協働活動</a:t>
            </a:r>
            <a:endParaRPr kumimoji="1"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○鍋支館との連携</a:t>
            </a:r>
            <a:endParaRPr kumimoji="1"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○岱明中校区小中一貫</a:t>
            </a:r>
            <a:endParaRPr kumimoji="1"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教育推進</a:t>
            </a:r>
            <a:endParaRPr kumimoji="1"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○岱明中校区幼・保、</a:t>
            </a:r>
            <a:endParaRPr kumimoji="1"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小、中連携</a:t>
            </a:r>
            <a:endParaRPr kumimoji="1" lang="en-US" altLang="ja-JP" sz="9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B6A5903-BEC3-4E33-8F33-2EE687DC56F3}"/>
              </a:ext>
            </a:extLst>
          </p:cNvPr>
          <p:cNvSpPr txBox="1"/>
          <p:nvPr/>
        </p:nvSpPr>
        <p:spPr>
          <a:xfrm>
            <a:off x="10304001" y="3812849"/>
            <a:ext cx="1751605" cy="163121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地域とともにある</a:t>
            </a:r>
            <a:endParaRPr kumimoji="1"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信頼される学校</a:t>
            </a:r>
            <a:endParaRPr kumimoji="1"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○人権感覚の高揚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○適切な言語環境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○整理整頓・環境美化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○学校だよりの発行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・学校公開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ＨＰ等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</a:p>
          <a:p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○不祥事防止</a:t>
            </a:r>
            <a:r>
              <a:rPr kumimoji="1" lang="ja-JP" altLang="en-US" sz="900" dirty="0">
                <a:solidFill>
                  <a:schemeClr val="bg1"/>
                </a:solidFill>
              </a:rPr>
              <a:t>ラム</a:t>
            </a:r>
            <a:endParaRPr kumimoji="1" lang="en-US" altLang="ja-JP" sz="900" dirty="0">
              <a:solidFill>
                <a:schemeClr val="bg1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F73C784-C313-4CC2-B817-C1266F60564C}"/>
              </a:ext>
            </a:extLst>
          </p:cNvPr>
          <p:cNvSpPr txBox="1"/>
          <p:nvPr/>
        </p:nvSpPr>
        <p:spPr>
          <a:xfrm>
            <a:off x="1682362" y="6023177"/>
            <a:ext cx="4120445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/>
              <a:t>チーム鍋小で組織的に</a:t>
            </a:r>
            <a:endParaRPr kumimoji="1" lang="en-US" altLang="ja-JP" dirty="0"/>
          </a:p>
          <a:p>
            <a:r>
              <a: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○支持的風土の醸成された学級経営の推進</a:t>
            </a:r>
            <a:endParaRPr kumimoji="1" lang="en-US" altLang="ja-JP" sz="11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○「くまもとの学び」を核とした「主体的・対話的」授業の構築</a:t>
            </a:r>
            <a:endParaRPr kumimoji="1" lang="ja-JP" altLang="en-US" sz="11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8127E05-740A-453C-B235-66720871CD60}"/>
              </a:ext>
            </a:extLst>
          </p:cNvPr>
          <p:cNvSpPr txBox="1"/>
          <p:nvPr/>
        </p:nvSpPr>
        <p:spPr>
          <a:xfrm>
            <a:off x="6389195" y="6023177"/>
            <a:ext cx="4355005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/>
              <a:t>認め・褒め・励まし・「鍛え」 伸ばす</a:t>
            </a:r>
            <a:endParaRPr kumimoji="1" lang="en-US" altLang="ja-JP" sz="1400" dirty="0"/>
          </a:p>
          <a:p>
            <a:r>
              <a:rPr kumimoji="1"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○所属感、連帯感、達成感を味わわせる教育活動・自治活動等の推進</a:t>
            </a:r>
            <a:endParaRPr kumimoji="1" lang="en-US" altLang="ja-JP" sz="11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○自己有用感・自己肯定感・自尊感情の向上</a:t>
            </a:r>
            <a:endParaRPr kumimoji="1" lang="ja-JP" altLang="en-US" sz="11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1F9D4F5-BB0B-447E-9B87-8128263DD756}"/>
              </a:ext>
            </a:extLst>
          </p:cNvPr>
          <p:cNvSpPr/>
          <p:nvPr/>
        </p:nvSpPr>
        <p:spPr>
          <a:xfrm>
            <a:off x="5830428" y="1517482"/>
            <a:ext cx="528639" cy="933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B0345538-E88A-4C8F-AFDA-EEEFBA61EFFF}"/>
              </a:ext>
            </a:extLst>
          </p:cNvPr>
          <p:cNvSpPr/>
          <p:nvPr/>
        </p:nvSpPr>
        <p:spPr>
          <a:xfrm>
            <a:off x="3661999" y="5807979"/>
            <a:ext cx="386922" cy="215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D99F564D-FFBF-4265-BCF8-6B1EABF6E06C}"/>
              </a:ext>
            </a:extLst>
          </p:cNvPr>
          <p:cNvSpPr/>
          <p:nvPr/>
        </p:nvSpPr>
        <p:spPr>
          <a:xfrm>
            <a:off x="8111637" y="5817989"/>
            <a:ext cx="386922" cy="2096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矢印: 左カーブ 30">
            <a:extLst>
              <a:ext uri="{FF2B5EF4-FFF2-40B4-BE49-F238E27FC236}">
                <a16:creationId xmlns:a16="http://schemas.microsoft.com/office/drawing/2014/main" id="{010F2B53-1040-49E3-A505-E66A98FC0E2D}"/>
              </a:ext>
            </a:extLst>
          </p:cNvPr>
          <p:cNvSpPr/>
          <p:nvPr/>
        </p:nvSpPr>
        <p:spPr>
          <a:xfrm rot="10800000">
            <a:off x="188118" y="3029503"/>
            <a:ext cx="516665" cy="788829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2" name="矢印: 左カーブ 31">
            <a:extLst>
              <a:ext uri="{FF2B5EF4-FFF2-40B4-BE49-F238E27FC236}">
                <a16:creationId xmlns:a16="http://schemas.microsoft.com/office/drawing/2014/main" id="{09A80D20-A07F-4B86-832A-621B33DC7425}"/>
              </a:ext>
            </a:extLst>
          </p:cNvPr>
          <p:cNvSpPr/>
          <p:nvPr/>
        </p:nvSpPr>
        <p:spPr>
          <a:xfrm rot="10800000" flipH="1">
            <a:off x="11538229" y="3045149"/>
            <a:ext cx="431320" cy="75824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9A908A32-E822-456D-B5F0-9F6D463D07E4}"/>
              </a:ext>
            </a:extLst>
          </p:cNvPr>
          <p:cNvSpPr/>
          <p:nvPr/>
        </p:nvSpPr>
        <p:spPr>
          <a:xfrm>
            <a:off x="5830428" y="2535465"/>
            <a:ext cx="528639" cy="1365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0D623458-AC90-4DC9-89EE-CEB159804B01}"/>
              </a:ext>
            </a:extLst>
          </p:cNvPr>
          <p:cNvSpPr/>
          <p:nvPr/>
        </p:nvSpPr>
        <p:spPr>
          <a:xfrm>
            <a:off x="3540740" y="3853047"/>
            <a:ext cx="5024132" cy="369332"/>
          </a:xfrm>
          <a:prstGeom prst="rect">
            <a:avLst/>
          </a:prstGeom>
          <a:solidFill>
            <a:srgbClr val="FFFF00"/>
          </a:solidFill>
          <a:ln w="19050" cmpd="thickThin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rgbClr val="00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３ 部 会 及 び そ れ ぞ れ の 重 点 指 導 事 項</a:t>
            </a:r>
            <a:r>
              <a:rPr lang="ja-JP" altLang="en-US" sz="1600" dirty="0">
                <a:solidFill>
                  <a:srgbClr val="0000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 </a:t>
            </a:r>
            <a:endParaRPr lang="ja-JP" altLang="en-US" dirty="0"/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0C746A58-4160-43A8-972C-884299E0FC0F}"/>
              </a:ext>
            </a:extLst>
          </p:cNvPr>
          <p:cNvSpPr/>
          <p:nvPr/>
        </p:nvSpPr>
        <p:spPr>
          <a:xfrm rot="5400000">
            <a:off x="1779624" y="4531213"/>
            <a:ext cx="386922" cy="2257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6D9E0BAD-3FA6-4933-994A-6671ECA15B23}"/>
              </a:ext>
            </a:extLst>
          </p:cNvPr>
          <p:cNvSpPr/>
          <p:nvPr/>
        </p:nvSpPr>
        <p:spPr>
          <a:xfrm rot="5400000">
            <a:off x="10009171" y="4542734"/>
            <a:ext cx="386922" cy="2027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5" name="図 44">
            <a:extLst>
              <a:ext uri="{FF2B5EF4-FFF2-40B4-BE49-F238E27FC236}">
                <a16:creationId xmlns:a16="http://schemas.microsoft.com/office/drawing/2014/main" id="{5F9202B9-D9CB-48A2-B344-7C83427A68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3663" y="5034535"/>
            <a:ext cx="3448050" cy="728646"/>
          </a:xfrm>
          <a:prstGeom prst="rect">
            <a:avLst/>
          </a:prstGeom>
        </p:spPr>
      </p:pic>
      <p:pic>
        <p:nvPicPr>
          <p:cNvPr id="46" name="図 45">
            <a:extLst>
              <a:ext uri="{FF2B5EF4-FFF2-40B4-BE49-F238E27FC236}">
                <a16:creationId xmlns:a16="http://schemas.microsoft.com/office/drawing/2014/main" id="{9311E159-7E3A-49B9-A483-00CEB14A52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0288" y="5047975"/>
            <a:ext cx="3448050" cy="728646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8CB9BBE9-CDAF-4BFD-BF0A-94B6BAA29C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00195" y="4264134"/>
            <a:ext cx="3448050" cy="728646"/>
          </a:xfrm>
          <a:prstGeom prst="rect">
            <a:avLst/>
          </a:prstGeom>
        </p:spPr>
      </p:pic>
      <p:sp>
        <p:nvSpPr>
          <p:cNvPr id="51" name="矢印: 左右 50">
            <a:extLst>
              <a:ext uri="{FF2B5EF4-FFF2-40B4-BE49-F238E27FC236}">
                <a16:creationId xmlns:a16="http://schemas.microsoft.com/office/drawing/2014/main" id="{F023906C-5E7E-4938-A7F4-1F085D091921}"/>
              </a:ext>
            </a:extLst>
          </p:cNvPr>
          <p:cNvSpPr/>
          <p:nvPr/>
        </p:nvSpPr>
        <p:spPr>
          <a:xfrm rot="19735108">
            <a:off x="3547820" y="4590905"/>
            <a:ext cx="868575" cy="29954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矢印: 左右 51">
            <a:extLst>
              <a:ext uri="{FF2B5EF4-FFF2-40B4-BE49-F238E27FC236}">
                <a16:creationId xmlns:a16="http://schemas.microsoft.com/office/drawing/2014/main" id="{BC1BB0C0-C1D2-413E-A8E2-36CA96A43A7B}"/>
              </a:ext>
            </a:extLst>
          </p:cNvPr>
          <p:cNvSpPr/>
          <p:nvPr/>
        </p:nvSpPr>
        <p:spPr>
          <a:xfrm rot="1706484">
            <a:off x="7820024" y="4626334"/>
            <a:ext cx="868575" cy="29954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矢印: 左右 49">
            <a:extLst>
              <a:ext uri="{FF2B5EF4-FFF2-40B4-BE49-F238E27FC236}">
                <a16:creationId xmlns:a16="http://schemas.microsoft.com/office/drawing/2014/main" id="{34F9F844-C531-4D19-AF08-CB9DE5E011AF}"/>
              </a:ext>
            </a:extLst>
          </p:cNvPr>
          <p:cNvSpPr/>
          <p:nvPr/>
        </p:nvSpPr>
        <p:spPr>
          <a:xfrm>
            <a:off x="5661713" y="5272345"/>
            <a:ext cx="868575" cy="36676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8936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840</TotalTime>
  <Words>372</Words>
  <Application>Microsoft Office PowerPoint</Application>
  <PresentationFormat>ワイド画面</PresentationFormat>
  <Paragraphs>45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AR P教科書体M</vt:lpstr>
      <vt:lpstr>HGP行書体</vt:lpstr>
      <vt:lpstr>ＭＳ Ｐゴシック</vt:lpstr>
      <vt:lpstr>ＭＳ ゴシック</vt:lpstr>
      <vt:lpstr>UD デジタル 教科書体 NK-B</vt:lpstr>
      <vt:lpstr>UD デジタル 教科書体 NP-B</vt:lpstr>
      <vt:lpstr>游ゴシック</vt:lpstr>
      <vt:lpstr>游ゴシック Light</vt:lpstr>
      <vt:lpstr>Arial</vt:lpstr>
      <vt:lpstr>Office テーマ</vt:lpstr>
      <vt:lpstr>令和６年度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令和６年度</dc:title>
  <dc:creator>猿渡　博実</dc:creator>
  <cp:lastModifiedBy>猿渡　博実</cp:lastModifiedBy>
  <cp:revision>47</cp:revision>
  <cp:lastPrinted>2024-03-26T02:04:17Z</cp:lastPrinted>
  <dcterms:created xsi:type="dcterms:W3CDTF">2024-02-26T03:54:45Z</dcterms:created>
  <dcterms:modified xsi:type="dcterms:W3CDTF">2024-04-19T09:40:19Z</dcterms:modified>
</cp:coreProperties>
</file>