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CAA"/>
    <a:srgbClr val="F1F8E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394" autoAdjust="0"/>
  </p:normalViewPr>
  <p:slideViewPr>
    <p:cSldViewPr snapToGrid="0">
      <p:cViewPr varScale="1">
        <p:scale>
          <a:sx n="72" d="100"/>
          <a:sy n="72" d="100"/>
        </p:scale>
        <p:origin x="1618" y="5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393" cy="4992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3991" y="0"/>
            <a:ext cx="2972392" cy="4992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9E05CC6E-C745-4415-B206-B4BDDE08EA16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1243013"/>
            <a:ext cx="48482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316" y="4786413"/>
            <a:ext cx="5487370" cy="3915864"/>
          </a:xfrm>
          <a:prstGeom prst="rect">
            <a:avLst/>
          </a:prstGeom>
        </p:spPr>
        <p:txBody>
          <a:bodyPr vert="horz" lIns="92546" tIns="46273" rIns="92546" bIns="4627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403"/>
            <a:ext cx="2972393" cy="499285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3991" y="9446403"/>
            <a:ext cx="2972392" cy="499285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34D57B33-4AA6-4605-A874-3D1B8FCE8D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947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04888" y="1243013"/>
            <a:ext cx="4848225" cy="33559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○１月２７日、２月２４日の２回、次年度構想会議を行った。そこで協議したことを基に、次年度のグランドデザインの素案を作成した。</a:t>
            </a:r>
            <a:endParaRPr kumimoji="1" lang="en-US" altLang="ja-JP" dirty="0"/>
          </a:p>
          <a:p>
            <a:r>
              <a:rPr kumimoji="1" lang="ja-JP" altLang="en-US" dirty="0"/>
              <a:t>○今後のスケジュールとしては、この回で、素案をお示しし、ご意見を頂戴した後、再度練り直して案を作成したい。年度が明けて、新たな児童会リーダーとともに、主に「万田っ子のあたりまえ」の部分に見直しをかけて、完成版を作成したい。学校運営協議会の皆様には、次年度第１回の学校運営協議会で、承認を得たいと考えている。</a:t>
            </a:r>
            <a:endParaRPr kumimoji="1" lang="en-US" altLang="ja-JP" dirty="0"/>
          </a:p>
          <a:p>
            <a:r>
              <a:rPr kumimoji="1" lang="en-US" altLang="ja-JP" dirty="0"/>
              <a:t>-----</a:t>
            </a:r>
            <a:r>
              <a:rPr kumimoji="1" lang="ja-JP" altLang="en-US" dirty="0"/>
              <a:t>それでは、この素案について説明する</a:t>
            </a:r>
            <a:r>
              <a:rPr kumimoji="1" lang="en-US" altLang="ja-JP" dirty="0"/>
              <a:t>-----</a:t>
            </a:r>
          </a:p>
          <a:p>
            <a:r>
              <a:rPr kumimoji="1" lang="ja-JP" altLang="en-US" dirty="0"/>
              <a:t>〇教育目標：前半部分は一緒、「共に未来を切り拓く子供」が分かりにくいとの意見で、「自分たちで創り上げる子供」とした。</a:t>
            </a:r>
            <a:endParaRPr kumimoji="1" lang="en-US" altLang="ja-JP" dirty="0"/>
          </a:p>
          <a:p>
            <a:r>
              <a:rPr kumimoji="1" lang="ja-JP" altLang="en-US" dirty="0"/>
              <a:t>〇はぐくみたい資質能力：表現する力、認める力、やり抜く力だったが、意見を集約して、このようにした。　「考え動く力」は自らの主体性という部分を、「続ける力」は自律性を意識している。先生方からは、「続かないことは、万田小の課題でもある」とのこと。</a:t>
            </a:r>
            <a:endParaRPr kumimoji="1" lang="en-US" altLang="ja-JP" dirty="0"/>
          </a:p>
          <a:p>
            <a:r>
              <a:rPr kumimoji="1" lang="ja-JP" altLang="en-US" dirty="0"/>
              <a:t>〇対応関係も意識した。自他を大事にする子供＝認める力、学び続ける子供＝続ける力、自分たちで創り上げる子供＝考え動く力</a:t>
            </a:r>
            <a:endParaRPr kumimoji="1" lang="en-US" altLang="ja-JP" dirty="0"/>
          </a:p>
          <a:p>
            <a:r>
              <a:rPr kumimoji="1" lang="ja-JP" altLang="en-US" dirty="0"/>
              <a:t>〇そして、これは、知・徳・体に対応する。それぞれ、学校運営協議会の学びづくり部会、心づくり部会、体づくり部会に連動</a:t>
            </a:r>
            <a:r>
              <a:rPr kumimoji="1" lang="ja-JP" altLang="en-US"/>
              <a:t>する。学校</a:t>
            </a:r>
            <a:r>
              <a:rPr kumimoji="1" lang="ja-JP" altLang="en-US" dirty="0"/>
              <a:t>運営協議会と児童会、学校の</a:t>
            </a:r>
            <a:r>
              <a:rPr kumimoji="1" lang="en-US" altLang="ja-JP" dirty="0"/>
              <a:t>3</a:t>
            </a:r>
            <a:r>
              <a:rPr kumimoji="1" lang="ja-JP" altLang="en-US" dirty="0"/>
              <a:t>部会が連携しながら学校の運営を主体的に行って行きたい。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57B33-4AA6-4605-A874-3D1B8FCE8DD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136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500F-DCDB-4B6B-B5FF-CDAE7CD682E4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6B81-2887-4E71-AA4A-2EB1F3ADC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90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500F-DCDB-4B6B-B5FF-CDAE7CD682E4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6B81-2887-4E71-AA4A-2EB1F3ADC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781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500F-DCDB-4B6B-B5FF-CDAE7CD682E4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6B81-2887-4E71-AA4A-2EB1F3ADC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03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500F-DCDB-4B6B-B5FF-CDAE7CD682E4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6B81-2887-4E71-AA4A-2EB1F3ADC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825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500F-DCDB-4B6B-B5FF-CDAE7CD682E4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6B81-2887-4E71-AA4A-2EB1F3ADC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4336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500F-DCDB-4B6B-B5FF-CDAE7CD682E4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6B81-2887-4E71-AA4A-2EB1F3ADC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1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500F-DCDB-4B6B-B5FF-CDAE7CD682E4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6B81-2887-4E71-AA4A-2EB1F3ADC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69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500F-DCDB-4B6B-B5FF-CDAE7CD682E4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6B81-2887-4E71-AA4A-2EB1F3ADC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629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500F-DCDB-4B6B-B5FF-CDAE7CD682E4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6B81-2887-4E71-AA4A-2EB1F3ADC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23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500F-DCDB-4B6B-B5FF-CDAE7CD682E4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6B81-2887-4E71-AA4A-2EB1F3ADC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483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500F-DCDB-4B6B-B5FF-CDAE7CD682E4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6B81-2887-4E71-AA4A-2EB1F3ADC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524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500F-DCDB-4B6B-B5FF-CDAE7CD682E4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B6B81-2887-4E71-AA4A-2EB1F3ADC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206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2A6642EE-67FD-3CA2-F8CD-B91EAB9721D5}"/>
              </a:ext>
            </a:extLst>
          </p:cNvPr>
          <p:cNvSpPr/>
          <p:nvPr/>
        </p:nvSpPr>
        <p:spPr>
          <a:xfrm>
            <a:off x="97560" y="608945"/>
            <a:ext cx="9710881" cy="5420381"/>
          </a:xfrm>
          <a:prstGeom prst="roundRect">
            <a:avLst>
              <a:gd name="adj" fmla="val 2961"/>
            </a:avLst>
          </a:prstGeom>
          <a:solidFill>
            <a:srgbClr val="FEFCA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altLang="ja-JP" sz="1300" dirty="0">
              <a:solidFill>
                <a:schemeClr val="tx1"/>
              </a:solidFill>
            </a:endParaRPr>
          </a:p>
        </p:txBody>
      </p:sp>
      <p:pic>
        <p:nvPicPr>
          <p:cNvPr id="36" name="図 35">
            <a:extLst>
              <a:ext uri="{FF2B5EF4-FFF2-40B4-BE49-F238E27FC236}">
                <a16:creationId xmlns:a16="http://schemas.microsoft.com/office/drawing/2014/main" id="{46EBEC4E-93F4-A660-6F44-FEBB557D30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94" y="195928"/>
            <a:ext cx="9242738" cy="6572620"/>
          </a:xfrm>
          <a:prstGeom prst="rect">
            <a:avLst/>
          </a:prstGeom>
          <a:noFill/>
        </p:spPr>
      </p:pic>
      <p:sp>
        <p:nvSpPr>
          <p:cNvPr id="19" name="四角形: 上の 2 つの角を切り取る 18">
            <a:extLst>
              <a:ext uri="{FF2B5EF4-FFF2-40B4-BE49-F238E27FC236}">
                <a16:creationId xmlns:a16="http://schemas.microsoft.com/office/drawing/2014/main" id="{EAE2D466-E1D6-2988-AA31-94FBB3DEA48E}"/>
              </a:ext>
            </a:extLst>
          </p:cNvPr>
          <p:cNvSpPr/>
          <p:nvPr/>
        </p:nvSpPr>
        <p:spPr>
          <a:xfrm>
            <a:off x="97560" y="5914316"/>
            <a:ext cx="9733395" cy="692497"/>
          </a:xfrm>
          <a:prstGeom prst="snip2SameRect">
            <a:avLst>
              <a:gd name="adj1" fmla="val 50000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065D5DE1-E01B-0779-F0FC-67ABA45E3D7A}"/>
              </a:ext>
            </a:extLst>
          </p:cNvPr>
          <p:cNvSpPr/>
          <p:nvPr/>
        </p:nvSpPr>
        <p:spPr>
          <a:xfrm>
            <a:off x="331630" y="2074476"/>
            <a:ext cx="9242738" cy="284635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300" dirty="0"/>
          </a:p>
          <a:p>
            <a:pPr algn="ctr"/>
            <a:endParaRPr lang="en-US" altLang="ja-JP" sz="1300" dirty="0"/>
          </a:p>
          <a:p>
            <a:endParaRPr lang="en-US" altLang="ja-JP" sz="1300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73517B1-1796-6AED-B670-902D55980F68}"/>
              </a:ext>
            </a:extLst>
          </p:cNvPr>
          <p:cNvSpPr txBox="1"/>
          <p:nvPr/>
        </p:nvSpPr>
        <p:spPr>
          <a:xfrm>
            <a:off x="1857063" y="299039"/>
            <a:ext cx="6191868" cy="69249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950" b="1" dirty="0">
                <a:solidFill>
                  <a:schemeClr val="bg1"/>
                </a:solidFill>
              </a:rPr>
              <a:t>【</a:t>
            </a:r>
            <a:r>
              <a:rPr lang="ja-JP" altLang="en-US" sz="1950" b="1" dirty="0">
                <a:solidFill>
                  <a:schemeClr val="bg1"/>
                </a:solidFill>
              </a:rPr>
              <a:t>教育目標</a:t>
            </a:r>
            <a:r>
              <a:rPr lang="en-US" altLang="ja-JP" sz="1950" b="1" dirty="0">
                <a:solidFill>
                  <a:schemeClr val="bg1"/>
                </a:solidFill>
              </a:rPr>
              <a:t>】</a:t>
            </a:r>
            <a:r>
              <a:rPr lang="ja-JP" altLang="en-US" sz="1950" b="1" dirty="0">
                <a:solidFill>
                  <a:schemeClr val="bg1"/>
                </a:solidFill>
              </a:rPr>
              <a:t>自他を大事に学び続け、</a:t>
            </a:r>
          </a:p>
          <a:p>
            <a:pPr algn="ctr"/>
            <a:r>
              <a:rPr lang="ja-JP" altLang="en-US" sz="1950" b="1" dirty="0">
                <a:solidFill>
                  <a:schemeClr val="bg1"/>
                </a:solidFill>
              </a:rPr>
              <a:t>　　　　　　　自分たちで創り上げる子供の育成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F5CBC75-51FB-A9EF-B66F-ED7A76D89CF6}"/>
              </a:ext>
            </a:extLst>
          </p:cNvPr>
          <p:cNvSpPr txBox="1"/>
          <p:nvPr/>
        </p:nvSpPr>
        <p:spPr>
          <a:xfrm>
            <a:off x="5567" y="299039"/>
            <a:ext cx="1921459" cy="254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6" b="1" dirty="0"/>
              <a:t>R</a:t>
            </a:r>
            <a:r>
              <a:rPr lang="ja-JP" altLang="en-US" sz="1056" b="1" dirty="0"/>
              <a:t>８年度荒尾市立万田小学校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196BDB3-04E0-2E7C-86AF-03D2E3A6EAF8}"/>
              </a:ext>
            </a:extLst>
          </p:cNvPr>
          <p:cNvSpPr txBox="1"/>
          <p:nvPr/>
        </p:nvSpPr>
        <p:spPr>
          <a:xfrm>
            <a:off x="8454938" y="328485"/>
            <a:ext cx="1376018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38" b="1" dirty="0"/>
              <a:t>グランドデザイン</a:t>
            </a: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EBB6A3F3-3A38-AF8B-D606-9DC5044E592B}"/>
              </a:ext>
            </a:extLst>
          </p:cNvPr>
          <p:cNvSpPr/>
          <p:nvPr/>
        </p:nvSpPr>
        <p:spPr>
          <a:xfrm>
            <a:off x="6573771" y="2186979"/>
            <a:ext cx="2136603" cy="881928"/>
          </a:xfrm>
          <a:prstGeom prst="ellips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275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87C7B82A-55D2-7EAD-76F4-662A3C0FC7E2}"/>
              </a:ext>
            </a:extLst>
          </p:cNvPr>
          <p:cNvSpPr/>
          <p:nvPr/>
        </p:nvSpPr>
        <p:spPr>
          <a:xfrm>
            <a:off x="3804880" y="2173044"/>
            <a:ext cx="2105918" cy="88192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275"/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76627228-C654-3473-16D8-95F6BAF5EFF2}"/>
              </a:ext>
            </a:extLst>
          </p:cNvPr>
          <p:cNvSpPr/>
          <p:nvPr/>
        </p:nvSpPr>
        <p:spPr>
          <a:xfrm>
            <a:off x="1005304" y="2173044"/>
            <a:ext cx="2136603" cy="88192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275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4906C5D-5943-A373-F50F-2361F6E9A949}"/>
              </a:ext>
            </a:extLst>
          </p:cNvPr>
          <p:cNvSpPr txBox="1"/>
          <p:nvPr/>
        </p:nvSpPr>
        <p:spPr>
          <a:xfrm>
            <a:off x="1005304" y="2240337"/>
            <a:ext cx="2136603" cy="7925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9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考え動く力</a:t>
            </a:r>
            <a:endParaRPr lang="en-US" altLang="ja-JP" sz="195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13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自ら気づき、信念をもって行動する姿</a:t>
            </a:r>
            <a:endParaRPr lang="ja-JP" altLang="en-US" sz="1463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E2E7DDA-7CD6-59F3-C4FD-C78611D02E1D}"/>
              </a:ext>
            </a:extLst>
          </p:cNvPr>
          <p:cNvSpPr txBox="1"/>
          <p:nvPr/>
        </p:nvSpPr>
        <p:spPr>
          <a:xfrm>
            <a:off x="3994136" y="2249742"/>
            <a:ext cx="1727403" cy="7925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9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認める力</a:t>
            </a:r>
            <a:endParaRPr lang="en-US" altLang="ja-JP" sz="195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13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違いを認め合い</a:t>
            </a:r>
            <a:endParaRPr lang="en-US" altLang="ja-JP" sz="13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13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つながる姿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9B34392-7577-283B-EB44-74EFAAD52C77}"/>
              </a:ext>
            </a:extLst>
          </p:cNvPr>
          <p:cNvSpPr txBox="1"/>
          <p:nvPr/>
        </p:nvSpPr>
        <p:spPr>
          <a:xfrm>
            <a:off x="6843990" y="2249743"/>
            <a:ext cx="1610948" cy="792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9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続ける力</a:t>
            </a:r>
            <a:endParaRPr lang="en-US" altLang="ja-JP" sz="195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13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あきらめずに</a:t>
            </a:r>
            <a:endParaRPr lang="en-US" altLang="ja-JP" sz="13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13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挑戦し続ける姿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E560C1C-1959-9924-F187-E85289E33604}"/>
              </a:ext>
            </a:extLst>
          </p:cNvPr>
          <p:cNvSpPr txBox="1"/>
          <p:nvPr/>
        </p:nvSpPr>
        <p:spPr>
          <a:xfrm>
            <a:off x="754077" y="6219643"/>
            <a:ext cx="8397840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75" b="1" dirty="0"/>
              <a:t>万田小学校学校運営協議会</a:t>
            </a:r>
            <a:endParaRPr lang="ja-JP" altLang="en-US" sz="1463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9C82E8C-BA0E-0ADE-9B94-397FFE29423E}"/>
              </a:ext>
            </a:extLst>
          </p:cNvPr>
          <p:cNvSpPr txBox="1"/>
          <p:nvPr/>
        </p:nvSpPr>
        <p:spPr>
          <a:xfrm>
            <a:off x="435664" y="3175368"/>
            <a:ext cx="3223195" cy="1184700"/>
          </a:xfrm>
          <a:prstGeom prst="rect">
            <a:avLst/>
          </a:prstGeom>
          <a:noFill/>
        </p:spPr>
        <p:txBody>
          <a:bodyPr wrap="square" lIns="29250" tIns="29250" rIns="29250" bIns="29250" rtlCol="0">
            <a:spAutoFit/>
          </a:bodyPr>
          <a:lstStyle/>
          <a:p>
            <a:r>
              <a:rPr lang="ja-JP" altLang="en-US" sz="1463" b="1" dirty="0"/>
              <a:t>〇基礎基本の確実な定着</a:t>
            </a:r>
            <a:endParaRPr lang="en-US" altLang="ja-JP" sz="1463" b="1" dirty="0"/>
          </a:p>
          <a:p>
            <a:r>
              <a:rPr lang="ja-JP" altLang="en-US" sz="1463" b="1" dirty="0"/>
              <a:t>〇わかるできる深い学びのある授業</a:t>
            </a:r>
            <a:endParaRPr lang="en-US" altLang="ja-JP" sz="1463" b="1" dirty="0"/>
          </a:p>
          <a:p>
            <a:r>
              <a:rPr lang="ja-JP" altLang="en-US" sz="1463" b="1" dirty="0"/>
              <a:t>〇シンあらおベーシックの質的向上</a:t>
            </a:r>
            <a:endParaRPr lang="en-US" altLang="ja-JP" sz="1463" b="1" dirty="0"/>
          </a:p>
          <a:p>
            <a:r>
              <a:rPr lang="ja-JP" altLang="en-US" sz="1463" b="1" dirty="0"/>
              <a:t>〇英語の日常化</a:t>
            </a:r>
            <a:r>
              <a:rPr lang="en-US" altLang="ja-JP" sz="1463" b="1" dirty="0"/>
              <a:t>(</a:t>
            </a:r>
            <a:r>
              <a:rPr lang="ja-JP" altLang="en-US" sz="1463" b="1" dirty="0"/>
              <a:t>ドリルパークの活用</a:t>
            </a:r>
            <a:r>
              <a:rPr lang="en-US" altLang="ja-JP" sz="1463" b="1" dirty="0"/>
              <a:t>)</a:t>
            </a:r>
          </a:p>
          <a:p>
            <a:r>
              <a:rPr lang="ja-JP" altLang="en-US" sz="1463" b="1" dirty="0"/>
              <a:t>〇児童会活動の充実</a:t>
            </a:r>
            <a:endParaRPr lang="en-US" altLang="ja-JP" sz="1463" b="1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12AD6C0-07AA-670C-288E-0AC5ED3F8AA8}"/>
              </a:ext>
            </a:extLst>
          </p:cNvPr>
          <p:cNvSpPr txBox="1"/>
          <p:nvPr/>
        </p:nvSpPr>
        <p:spPr>
          <a:xfrm>
            <a:off x="3665577" y="3225308"/>
            <a:ext cx="2908194" cy="1059410"/>
          </a:xfrm>
          <a:prstGeom prst="rect">
            <a:avLst/>
          </a:prstGeom>
          <a:noFill/>
        </p:spPr>
        <p:txBody>
          <a:bodyPr wrap="square" lIns="29250" tIns="29250" rIns="29250" bIns="29250" rtlCol="0">
            <a:spAutoFit/>
          </a:bodyPr>
          <a:lstStyle/>
          <a:p>
            <a:r>
              <a:rPr lang="ja-JP" altLang="en-US" sz="1463" b="1" dirty="0"/>
              <a:t>〇多様性を活かした教育の充実</a:t>
            </a:r>
            <a:endParaRPr lang="en-US" altLang="ja-JP" sz="1463" b="1" dirty="0"/>
          </a:p>
          <a:p>
            <a:r>
              <a:rPr lang="ja-JP" altLang="en-US" sz="1056" b="1" dirty="0"/>
              <a:t>　・ＳＳＴの全校での取組</a:t>
            </a:r>
            <a:endParaRPr lang="en-US" altLang="ja-JP" sz="1056" b="1" dirty="0"/>
          </a:p>
          <a:p>
            <a:r>
              <a:rPr lang="ja-JP" altLang="en-US" sz="1056" b="1" dirty="0"/>
              <a:t>　・居場所づくり（不登校対策）</a:t>
            </a:r>
            <a:endParaRPr lang="en-US" altLang="ja-JP" sz="1056" b="1" dirty="0"/>
          </a:p>
          <a:p>
            <a:r>
              <a:rPr lang="ja-JP" altLang="en-US" sz="1463" b="1" dirty="0"/>
              <a:t>〇人権教育の充実</a:t>
            </a:r>
            <a:r>
              <a:rPr lang="en-US" altLang="ja-JP" sz="1463" b="1" dirty="0"/>
              <a:t>(</a:t>
            </a:r>
            <a:r>
              <a:rPr lang="ja-JP" altLang="en-US" sz="1463" b="1" dirty="0"/>
              <a:t>同和教育研修</a:t>
            </a:r>
            <a:r>
              <a:rPr lang="en-US" altLang="ja-JP" sz="1463" b="1" dirty="0"/>
              <a:t>)</a:t>
            </a:r>
          </a:p>
          <a:p>
            <a:r>
              <a:rPr lang="ja-JP" altLang="en-US" sz="1463" b="1" dirty="0"/>
              <a:t>〇支持的風土のある仲間づくり</a:t>
            </a:r>
            <a:endParaRPr lang="en-US" altLang="ja-JP" sz="1463" b="1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E86BD2C-9A74-0EB1-EBEB-F0EB451078E3}"/>
              </a:ext>
            </a:extLst>
          </p:cNvPr>
          <p:cNvSpPr txBox="1"/>
          <p:nvPr/>
        </p:nvSpPr>
        <p:spPr>
          <a:xfrm>
            <a:off x="6586773" y="3147387"/>
            <a:ext cx="3104631" cy="1384370"/>
          </a:xfrm>
          <a:prstGeom prst="rect">
            <a:avLst/>
          </a:prstGeom>
          <a:noFill/>
        </p:spPr>
        <p:txBody>
          <a:bodyPr wrap="square" lIns="29250" tIns="29250" rIns="29250" bIns="29250" rtlCol="0">
            <a:spAutoFit/>
          </a:bodyPr>
          <a:lstStyle/>
          <a:p>
            <a:r>
              <a:rPr lang="ja-JP" altLang="en-US" sz="1463" b="1" dirty="0"/>
              <a:t>〇教科体育の充実と体力の向上</a:t>
            </a:r>
            <a:endParaRPr lang="en-US" altLang="ja-JP" sz="1463" b="1" dirty="0"/>
          </a:p>
          <a:p>
            <a:r>
              <a:rPr lang="ja-JP" altLang="en-US" sz="1463" b="1" dirty="0"/>
              <a:t>〇自ら行うメディア・コントロール</a:t>
            </a:r>
            <a:endParaRPr lang="en-US" altLang="ja-JP" sz="1463" b="1" dirty="0"/>
          </a:p>
          <a:p>
            <a:r>
              <a:rPr lang="ja-JP" altLang="en-US" sz="1463" b="1" dirty="0"/>
              <a:t>〇家庭・地域・関係機関との連携</a:t>
            </a:r>
          </a:p>
          <a:p>
            <a:r>
              <a:rPr lang="ja-JP" altLang="en-US" sz="1056" b="1" dirty="0"/>
              <a:t>・万田小応援団、幼・保、中学校</a:t>
            </a:r>
            <a:endParaRPr lang="en-US" altLang="ja-JP" sz="1056" b="1" dirty="0"/>
          </a:p>
          <a:p>
            <a:r>
              <a:rPr lang="ja-JP" altLang="en-US" sz="1056" b="1" dirty="0"/>
              <a:t>・荒尾市各課・教育委員会</a:t>
            </a:r>
            <a:endParaRPr lang="en-US" altLang="ja-JP" sz="1056" b="1" dirty="0"/>
          </a:p>
          <a:p>
            <a:r>
              <a:rPr lang="ja-JP" altLang="en-US" sz="1056" b="1" dirty="0"/>
              <a:t>・</a:t>
            </a:r>
            <a:r>
              <a:rPr lang="en-US" altLang="ja-JP" sz="1056" b="1" dirty="0"/>
              <a:t>SC</a:t>
            </a:r>
            <a:r>
              <a:rPr lang="ja-JP" altLang="en-US" sz="1056" b="1" dirty="0"/>
              <a:t>、</a:t>
            </a:r>
            <a:r>
              <a:rPr lang="en-US" altLang="ja-JP" sz="1056" b="1" dirty="0"/>
              <a:t>SSW</a:t>
            </a:r>
            <a:r>
              <a:rPr lang="ja-JP" altLang="en-US" sz="1056" b="1" dirty="0"/>
              <a:t>、キッズケアセンター</a:t>
            </a:r>
            <a:endParaRPr lang="en-US" altLang="ja-JP" sz="1056" b="1" dirty="0"/>
          </a:p>
          <a:p>
            <a:r>
              <a:rPr lang="ja-JP" altLang="en-US" sz="1056" b="1" dirty="0"/>
              <a:t>・若草会、きらきら、クリーンセンター</a:t>
            </a:r>
            <a:endParaRPr lang="en-US" altLang="ja-JP" sz="1056" b="1" dirty="0"/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0DA5A64B-CBB9-E279-9C61-E48FD4C5A716}"/>
              </a:ext>
            </a:extLst>
          </p:cNvPr>
          <p:cNvSpPr/>
          <p:nvPr/>
        </p:nvSpPr>
        <p:spPr>
          <a:xfrm>
            <a:off x="1565664" y="5989020"/>
            <a:ext cx="1546426" cy="2576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63" b="1" dirty="0"/>
              <a:t>学びづくり</a:t>
            </a:r>
            <a:r>
              <a:rPr lang="ja-JP" altLang="en-US" sz="1463" dirty="0"/>
              <a:t>部会</a:t>
            </a: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27E94A6C-7525-4DA6-DE36-CBF1EC75C44A}"/>
              </a:ext>
            </a:extLst>
          </p:cNvPr>
          <p:cNvSpPr/>
          <p:nvPr/>
        </p:nvSpPr>
        <p:spPr>
          <a:xfrm>
            <a:off x="4735024" y="5991364"/>
            <a:ext cx="1501378" cy="25769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63" b="1" dirty="0"/>
              <a:t>心づくり</a:t>
            </a:r>
            <a:r>
              <a:rPr lang="ja-JP" altLang="en-US" sz="1463" dirty="0"/>
              <a:t>部会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D942EABD-C5CD-AAB9-F544-C555042044CB}"/>
              </a:ext>
            </a:extLst>
          </p:cNvPr>
          <p:cNvSpPr/>
          <p:nvPr/>
        </p:nvSpPr>
        <p:spPr>
          <a:xfrm>
            <a:off x="7632397" y="5997963"/>
            <a:ext cx="1501378" cy="25769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63" b="1" dirty="0"/>
              <a:t>体づくり</a:t>
            </a:r>
            <a:r>
              <a:rPr lang="ja-JP" altLang="en-US" sz="1463" dirty="0"/>
              <a:t>部会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E4823210-657E-70A8-1C3D-446C0531CBC6}"/>
              </a:ext>
            </a:extLst>
          </p:cNvPr>
          <p:cNvSpPr txBox="1"/>
          <p:nvPr/>
        </p:nvSpPr>
        <p:spPr>
          <a:xfrm>
            <a:off x="668319" y="986703"/>
            <a:ext cx="233245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b="1" dirty="0"/>
              <a:t>〇めざす学校の姿</a:t>
            </a:r>
            <a:endParaRPr lang="en-US" altLang="ja-JP" sz="1300" b="1" dirty="0"/>
          </a:p>
          <a:p>
            <a:r>
              <a:rPr lang="ja-JP" altLang="en-US" sz="1300" b="1" dirty="0"/>
              <a:t>活気あふれる開かれた学校</a:t>
            </a:r>
            <a:endParaRPr lang="en-US" altLang="ja-JP" sz="1300" b="1" dirty="0"/>
          </a:p>
          <a:p>
            <a:r>
              <a:rPr lang="ja-JP" altLang="en-US" sz="1300" b="1" dirty="0"/>
              <a:t>礼儀正しく秩序ある学校</a:t>
            </a:r>
            <a:endParaRPr lang="en-US" altLang="ja-JP" sz="1300" b="1" dirty="0"/>
          </a:p>
          <a:p>
            <a:r>
              <a:rPr lang="ja-JP" altLang="en-US" sz="1300" b="1" dirty="0"/>
              <a:t>整備された美しい学校</a:t>
            </a:r>
            <a:endParaRPr lang="en-US" altLang="ja-JP" sz="1300" b="1" dirty="0"/>
          </a:p>
          <a:p>
            <a:r>
              <a:rPr lang="ja-JP" altLang="en-US" sz="1300" b="1" dirty="0"/>
              <a:t>自分の子供を通わせたい学校</a:t>
            </a:r>
            <a:endParaRPr lang="en-US" altLang="ja-JP" sz="1300" b="1" dirty="0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ED6AB727-1B4F-E1DD-814B-82AE82AB57A4}"/>
              </a:ext>
            </a:extLst>
          </p:cNvPr>
          <p:cNvSpPr txBox="1"/>
          <p:nvPr/>
        </p:nvSpPr>
        <p:spPr>
          <a:xfrm>
            <a:off x="7066298" y="995401"/>
            <a:ext cx="240653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b="1" dirty="0"/>
              <a:t>〇めざす児童の姿</a:t>
            </a:r>
            <a:endParaRPr lang="en-US" altLang="ja-JP" sz="1300" b="1" dirty="0"/>
          </a:p>
          <a:p>
            <a:r>
              <a:rPr lang="ja-JP" altLang="en-US" sz="1300" b="1" dirty="0"/>
              <a:t>　自他を大切にする子供</a:t>
            </a:r>
            <a:endParaRPr lang="en-US" altLang="ja-JP" sz="1300" b="1" dirty="0"/>
          </a:p>
          <a:p>
            <a:r>
              <a:rPr lang="ja-JP" altLang="en-US" sz="1300" b="1" dirty="0"/>
              <a:t>　学び続ける子供</a:t>
            </a:r>
            <a:endParaRPr lang="en-US" altLang="ja-JP" sz="1300" b="1" dirty="0"/>
          </a:p>
          <a:p>
            <a:r>
              <a:rPr lang="ja-JP" altLang="en-US" sz="1300" b="1" dirty="0"/>
              <a:t>　自分たちで創り上げる子供</a:t>
            </a:r>
            <a:endParaRPr lang="en-US" altLang="ja-JP" sz="1300" b="1" dirty="0"/>
          </a:p>
          <a:p>
            <a:r>
              <a:rPr lang="ja-JP" altLang="en-US" sz="1300" b="1" dirty="0"/>
              <a:t>　日常五心を持つ子供</a:t>
            </a:r>
            <a:endParaRPr lang="en-US" altLang="ja-JP" sz="1300" b="1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79C1A32B-52D5-04AD-52ED-9C6635DFE6D0}"/>
              </a:ext>
            </a:extLst>
          </p:cNvPr>
          <p:cNvSpPr/>
          <p:nvPr/>
        </p:nvSpPr>
        <p:spPr>
          <a:xfrm>
            <a:off x="1005305" y="4703446"/>
            <a:ext cx="7840522" cy="608849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ja-JP" altLang="en-US" b="1" dirty="0"/>
              <a:t>児　童　会　リ　ー　ダ　ー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0BC0E2C5-7B80-0CDD-75F4-E5BD6B26DBB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59" t="6560" r="4853" b="61167"/>
          <a:stretch>
            <a:fillRect/>
          </a:stretch>
        </p:blipFill>
        <p:spPr>
          <a:xfrm>
            <a:off x="6647295" y="5217459"/>
            <a:ext cx="916348" cy="916348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A7F12D6C-7B81-42BB-9082-6AD42596150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93" t="7456" r="37220" b="60272"/>
          <a:stretch>
            <a:fillRect/>
          </a:stretch>
        </p:blipFill>
        <p:spPr>
          <a:xfrm>
            <a:off x="3745153" y="5203192"/>
            <a:ext cx="916347" cy="916346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4AF06E70-42B9-56D4-A49A-CBC99CF287B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9" t="6719" r="70013" b="61008"/>
          <a:stretch>
            <a:fillRect/>
          </a:stretch>
        </p:blipFill>
        <p:spPr>
          <a:xfrm>
            <a:off x="605610" y="5201570"/>
            <a:ext cx="916347" cy="916347"/>
          </a:xfrm>
          <a:prstGeom prst="rect">
            <a:avLst/>
          </a:prstGeom>
        </p:spPr>
      </p:pic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F2305523-A2AD-F7DD-C757-911DCCF09DE2}"/>
              </a:ext>
            </a:extLst>
          </p:cNvPr>
          <p:cNvSpPr/>
          <p:nvPr/>
        </p:nvSpPr>
        <p:spPr>
          <a:xfrm>
            <a:off x="1595481" y="5100448"/>
            <a:ext cx="1501378" cy="66328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00" b="1" dirty="0"/>
              <a:t>学習委員会</a:t>
            </a:r>
            <a:endParaRPr lang="en-US" altLang="ja-JP" sz="1300" b="1" dirty="0"/>
          </a:p>
          <a:p>
            <a:pPr algn="ctr"/>
            <a:r>
              <a:rPr lang="ja-JP" altLang="en-US" sz="1300" b="1" dirty="0"/>
              <a:t>図書委員会</a:t>
            </a:r>
            <a:endParaRPr lang="en-US" altLang="ja-JP" sz="1300" b="1" dirty="0"/>
          </a:p>
          <a:p>
            <a:pPr algn="ctr"/>
            <a:r>
              <a:rPr lang="ja-JP" altLang="en-US" sz="1300" b="1" dirty="0"/>
              <a:t>放送委員会</a:t>
            </a: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8DDDA637-24ED-C3BD-0019-71A658232B38}"/>
              </a:ext>
            </a:extLst>
          </p:cNvPr>
          <p:cNvSpPr/>
          <p:nvPr/>
        </p:nvSpPr>
        <p:spPr>
          <a:xfrm>
            <a:off x="4735024" y="5111147"/>
            <a:ext cx="1501378" cy="655963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00" b="1" dirty="0"/>
              <a:t>生活委員会</a:t>
            </a:r>
            <a:endParaRPr lang="en-US" altLang="ja-JP" sz="1300" b="1" dirty="0"/>
          </a:p>
          <a:p>
            <a:pPr algn="ctr"/>
            <a:r>
              <a:rPr lang="ja-JP" altLang="en-US" sz="1300" b="1" dirty="0"/>
              <a:t>環境・ボランティア委員会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DEF2BBA1-062B-52A9-9C2E-0B54EA452F77}"/>
              </a:ext>
            </a:extLst>
          </p:cNvPr>
          <p:cNvSpPr/>
          <p:nvPr/>
        </p:nvSpPr>
        <p:spPr>
          <a:xfrm>
            <a:off x="7632397" y="5122058"/>
            <a:ext cx="1501378" cy="65165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00" b="1" dirty="0"/>
              <a:t>給食委員会</a:t>
            </a:r>
            <a:endParaRPr lang="en-US" altLang="ja-JP" sz="1300" b="1" dirty="0"/>
          </a:p>
          <a:p>
            <a:pPr algn="ctr"/>
            <a:r>
              <a:rPr lang="ja-JP" altLang="en-US" sz="1300" b="1" dirty="0"/>
              <a:t>保健委員会</a:t>
            </a:r>
            <a:endParaRPr lang="en-US" altLang="ja-JP" sz="1300" b="1" dirty="0"/>
          </a:p>
          <a:p>
            <a:pPr algn="ctr"/>
            <a:r>
              <a:rPr lang="ja-JP" altLang="en-US" sz="1300" b="1" dirty="0"/>
              <a:t>体育委員会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A6A8827-8698-4031-01FA-39299B58747F}"/>
              </a:ext>
            </a:extLst>
          </p:cNvPr>
          <p:cNvSpPr txBox="1"/>
          <p:nvPr/>
        </p:nvSpPr>
        <p:spPr>
          <a:xfrm>
            <a:off x="4066949" y="1363956"/>
            <a:ext cx="19007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</a:rPr>
              <a:t>目標に挑戦し続ける</a:t>
            </a:r>
            <a:endParaRPr lang="en-US" altLang="ja-JP" sz="1400" b="1" dirty="0">
              <a:solidFill>
                <a:schemeClr val="bg1"/>
              </a:solidFill>
            </a:endParaRPr>
          </a:p>
          <a:p>
            <a:r>
              <a:rPr lang="en-US" altLang="ja-JP" b="1" dirty="0">
                <a:solidFill>
                  <a:srgbClr val="FFFF00"/>
                </a:solidFill>
              </a:rPr>
              <a:t>Trial  and  error</a:t>
            </a:r>
          </a:p>
        </p:txBody>
      </p:sp>
    </p:spTree>
    <p:extLst>
      <p:ext uri="{BB962C8B-B14F-4D97-AF65-F5344CB8AC3E}">
        <p14:creationId xmlns:p14="http://schemas.microsoft.com/office/powerpoint/2010/main" val="1597732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1468</TotalTime>
  <Words>594</Words>
  <Application>Microsoft Office PowerPoint</Application>
  <PresentationFormat>A4 210 x 297 mm</PresentationFormat>
  <Paragraphs>63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N-B</vt:lpstr>
      <vt:lpstr>游ゴシック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渕野 智明</dc:creator>
  <cp:lastModifiedBy>epc2025002@m.arao.ed.jp</cp:lastModifiedBy>
  <cp:revision>46</cp:revision>
  <cp:lastPrinted>2026-04-06T04:39:13Z</cp:lastPrinted>
  <dcterms:created xsi:type="dcterms:W3CDTF">2025-03-04T02:15:16Z</dcterms:created>
  <dcterms:modified xsi:type="dcterms:W3CDTF">2026-04-23T04:39:04Z</dcterms:modified>
</cp:coreProperties>
</file>