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12"/>
  </p:handout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9" r:id="rId9"/>
    <p:sldId id="260" r:id="rId10"/>
    <p:sldId id="264" r:id="rId11"/>
  </p:sldIdLst>
  <p:sldSz cx="9144000" cy="6858000" type="screen4x3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21DC4-922E-4B7B-826A-37DF857FE257}" type="datetimeFigureOut">
              <a:rPr kumimoji="1" lang="ja-JP" altLang="en-US" smtClean="0"/>
              <a:t>2018/10/5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E34AE2-F7B9-4C31-BB3B-C6DA48C735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218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28" name="日付プレースホルダー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E57DB9D-9C7A-43C0-8D81-3CCED6E84FF1}" type="datetimeFigureOut">
              <a:rPr kumimoji="1" lang="ja-JP" altLang="en-US" smtClean="0"/>
              <a:t>2018/10/5</a:t>
            </a:fld>
            <a:endParaRPr kumimoji="1" lang="ja-JP" altLang="en-US"/>
          </a:p>
        </p:txBody>
      </p:sp>
      <p:sp>
        <p:nvSpPr>
          <p:cNvPr id="17" name="フッター プレースホルダー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正方形/長方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正方形/長方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正方形/長方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コネクタ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コネクタ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コネクタ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コネクタ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コネクタ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正方形/長方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円/楕円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円/楕円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円/楕円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円/楕円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円/楕円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スライド番号プレースホルダー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F50313C-A2E6-401A-9540-A4A9F20BC4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7DB9D-9C7A-43C0-8D81-3CCED6E84FF1}" type="datetimeFigureOut">
              <a:rPr kumimoji="1" lang="ja-JP" altLang="en-US" smtClean="0"/>
              <a:t>2018/10/5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313C-A2E6-401A-9540-A4A9F20BC4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7DB9D-9C7A-43C0-8D81-3CCED6E84FF1}" type="datetimeFigureOut">
              <a:rPr kumimoji="1" lang="ja-JP" altLang="en-US" smtClean="0"/>
              <a:t>2018/10/5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313C-A2E6-401A-9540-A4A9F20BC4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E57DB9D-9C7A-43C0-8D81-3CCED6E84FF1}" type="datetimeFigureOut">
              <a:rPr kumimoji="1" lang="ja-JP" altLang="en-US" smtClean="0"/>
              <a:t>2018/10/5</a:t>
            </a:fld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F50313C-A2E6-401A-9540-A4A9F20BC45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フッター プレースホルダー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E57DB9D-9C7A-43C0-8D81-3CCED6E84FF1}" type="datetimeFigureOut">
              <a:rPr kumimoji="1" lang="ja-JP" altLang="en-US" smtClean="0"/>
              <a:t>2018/10/5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正方形/長方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正方形/長方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コネクタ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コネクタ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コネクタ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コネクタ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コネクタ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正方形/長方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円/楕円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円/楕円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円/楕円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円/楕円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円/楕円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コネクタ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F50313C-A2E6-401A-9540-A4A9F20BC4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7DB9D-9C7A-43C0-8D81-3CCED6E84FF1}" type="datetimeFigureOut">
              <a:rPr kumimoji="1" lang="ja-JP" altLang="en-US" smtClean="0"/>
              <a:t>2018/10/5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313C-A2E6-401A-9540-A4A9F20BC45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7DB9D-9C7A-43C0-8D81-3CCED6E84FF1}" type="datetimeFigureOut">
              <a:rPr kumimoji="1" lang="ja-JP" altLang="en-US" smtClean="0"/>
              <a:t>2018/10/5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313C-A2E6-401A-9540-A4A9F20BC45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3" name="コンテンツ プレースホルダー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E57DB9D-9C7A-43C0-8D81-3CCED6E84FF1}" type="datetimeFigureOut">
              <a:rPr kumimoji="1" lang="ja-JP" altLang="en-US" smtClean="0"/>
              <a:t>2018/10/5</a:t>
            </a:fld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F50313C-A2E6-401A-9540-A4A9F20BC45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7DB9D-9C7A-43C0-8D81-3CCED6E84FF1}" type="datetimeFigureOut">
              <a:rPr kumimoji="1" lang="ja-JP" altLang="en-US" smtClean="0"/>
              <a:t>2018/10/5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313C-A2E6-401A-9540-A4A9F20BC4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コネクタ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正方形/長方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コネクタ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円/楕円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コンテンツ プレースホルダー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1" name="日付プレースホルダー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E57DB9D-9C7A-43C0-8D81-3CCED6E84FF1}" type="datetimeFigureOut">
              <a:rPr kumimoji="1" lang="ja-JP" altLang="en-US" smtClean="0"/>
              <a:t>2018/10/5</a:t>
            </a:fld>
            <a:endParaRPr kumimoji="1" lang="ja-JP" altLang="en-US"/>
          </a:p>
        </p:txBody>
      </p:sp>
      <p:sp>
        <p:nvSpPr>
          <p:cNvPr id="22" name="スライド番号プレースホルダー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F50313C-A2E6-401A-9540-A4A9F20BC45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3" name="フッター プレースホルダー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円/楕円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10" name="直線コネクタ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正方形/長方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コネクタ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コネクタ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コネクタ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付プレースホルダー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E57DB9D-9C7A-43C0-8D81-3CCED6E84FF1}" type="datetimeFigureOut">
              <a:rPr kumimoji="1" lang="ja-JP" altLang="en-US" smtClean="0"/>
              <a:t>2018/10/5</a:t>
            </a:fld>
            <a:endParaRPr kumimoji="1" lang="ja-JP" altLang="en-US"/>
          </a:p>
        </p:txBody>
      </p:sp>
      <p:sp>
        <p:nvSpPr>
          <p:cNvPr id="18" name="スライド番号プレースホルダー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F50313C-A2E6-401A-9540-A4A9F20BC45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1" name="フッター プレースホルダー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コネクタ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タイトル プレースホルダー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ー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E57DB9D-9C7A-43C0-8D81-3CCED6E84FF1}" type="datetimeFigureOut">
              <a:rPr kumimoji="1" lang="ja-JP" altLang="en-US" smtClean="0"/>
              <a:t>2018/10/5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正方形/長方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円/楕円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F50313C-A2E6-401A-9540-A4A9F20BC4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1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1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87624" y="1196752"/>
            <a:ext cx="7560840" cy="1894362"/>
          </a:xfrm>
        </p:spPr>
        <p:txBody>
          <a:bodyPr>
            <a:normAutofit/>
          </a:bodyPr>
          <a:lstStyle/>
          <a:p>
            <a:r>
              <a:rPr lang="ja-JP" altLang="en-US" sz="4800" dirty="0" smtClean="0">
                <a:solidFill>
                  <a:srgbClr val="002060"/>
                </a:solidFill>
                <a:latin typeface="+mj-ea"/>
                <a:ea typeface="ＤＦ特太ゴシック体" panose="02010609000101010101" pitchFamily="1" charset="-128"/>
              </a:rPr>
              <a:t>前期（</a:t>
            </a:r>
            <a:r>
              <a:rPr lang="en-US" altLang="ja-JP" sz="4800" dirty="0" smtClean="0">
                <a:solidFill>
                  <a:srgbClr val="002060"/>
                </a:solidFill>
                <a:latin typeface="+mj-ea"/>
                <a:ea typeface="ＤＦ特太ゴシック体" panose="02010609000101010101" pitchFamily="1" charset="-128"/>
              </a:rPr>
              <a:t>4,5,6,7,8,9</a:t>
            </a:r>
            <a:r>
              <a:rPr lang="ja-JP" altLang="en-US" sz="4800" dirty="0" smtClean="0">
                <a:solidFill>
                  <a:srgbClr val="002060"/>
                </a:solidFill>
                <a:latin typeface="+mj-ea"/>
                <a:ea typeface="ＤＦ特太ゴシック体" panose="02010609000101010101" pitchFamily="1" charset="-128"/>
              </a:rPr>
              <a:t>月）</a:t>
            </a:r>
            <a:r>
              <a:rPr kumimoji="1" lang="ja-JP" altLang="en-US" sz="4800" dirty="0" smtClean="0">
                <a:solidFill>
                  <a:srgbClr val="002060"/>
                </a:solidFill>
                <a:latin typeface="+mj-ea"/>
                <a:ea typeface="ＤＦ特太ゴシック体" panose="02010609000101010101" pitchFamily="1" charset="-128"/>
              </a:rPr>
              <a:t>をふりかえって</a:t>
            </a:r>
            <a:endParaRPr kumimoji="1" lang="ja-JP" altLang="en-US" sz="4800" dirty="0">
              <a:solidFill>
                <a:srgbClr val="002060"/>
              </a:solidFill>
              <a:latin typeface="+mj-ea"/>
              <a:ea typeface="ＤＦ特太ゴシック体" panose="02010609000101010101" pitchFamily="1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987824" y="4797152"/>
            <a:ext cx="5184576" cy="720080"/>
          </a:xfrm>
        </p:spPr>
        <p:txBody>
          <a:bodyPr>
            <a:normAutofit fontScale="85000" lnSpcReduction="10000"/>
          </a:bodyPr>
          <a:lstStyle/>
          <a:p>
            <a:r>
              <a:rPr kumimoji="1" lang="ja-JP" altLang="en-US" sz="4000" dirty="0" smtClean="0">
                <a:solidFill>
                  <a:srgbClr val="002060"/>
                </a:solidFill>
                <a:ea typeface="ＤＦ特太ゴシック体" panose="02010609000101010101" pitchFamily="1" charset="-128"/>
              </a:rPr>
              <a:t>まんだ　しょうが</a:t>
            </a:r>
            <a:r>
              <a:rPr kumimoji="1" lang="ja-JP" altLang="en-US" sz="4000" dirty="0" err="1" smtClean="0">
                <a:solidFill>
                  <a:srgbClr val="002060"/>
                </a:solidFill>
                <a:ea typeface="ＤＦ特太ゴシック体" panose="02010609000101010101" pitchFamily="1" charset="-128"/>
              </a:rPr>
              <a:t>っ</a:t>
            </a:r>
            <a:r>
              <a:rPr kumimoji="1" lang="ja-JP" altLang="en-US" sz="4000" dirty="0" smtClean="0">
                <a:solidFill>
                  <a:srgbClr val="002060"/>
                </a:solidFill>
                <a:ea typeface="ＤＦ特太ゴシック体" panose="02010609000101010101" pitchFamily="1" charset="-128"/>
              </a:rPr>
              <a:t>こう</a:t>
            </a:r>
            <a:endParaRPr kumimoji="1" lang="ja-JP" altLang="en-US" sz="4000" dirty="0">
              <a:solidFill>
                <a:srgbClr val="002060"/>
              </a:solidFill>
              <a:ea typeface="ＤＦ特太ゴシック体" panose="02010609000101010101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266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8375" y="687834"/>
            <a:ext cx="8003233" cy="652934"/>
          </a:xfrm>
        </p:spPr>
        <p:txBody>
          <a:bodyPr>
            <a:normAutofit fontScale="90000"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ＤＦ特太ゴシック体" panose="02010609000101010101" pitchFamily="1" charset="-128"/>
              </a:rPr>
              <a:t>後期</a:t>
            </a:r>
            <a:r>
              <a:rPr lang="ja-JP" alt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ＤＦ特太ゴシック体" panose="02010609000101010101" pitchFamily="1" charset="-128"/>
              </a:rPr>
              <a:t>はね　行事がいっぱい　たのしみね</a:t>
            </a:r>
            <a:endParaRPr kumimoji="1" lang="ja-JP" alt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ＤＦ特太ゴシック体" panose="02010609000101010101" pitchFamily="1" charset="-128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339" y="1340768"/>
            <a:ext cx="4098173" cy="3816424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1187624" y="5363850"/>
            <a:ext cx="70567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授業もだいじに　宿題もだいじに</a:t>
            </a:r>
            <a:endParaRPr kumimoji="1" lang="en-US" altLang="ja-JP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　　　　　　　　　　　　　（スマホやテレビも</a:t>
            </a:r>
            <a:r>
              <a:rPr lang="ja-JP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lang="ja-JP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ほどほどに　しすぎないで！）</a:t>
            </a:r>
            <a:endParaRPr kumimoji="1" lang="ja-JP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82686" y="2987370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solidFill>
                  <a:srgbClr val="FF0000"/>
                </a:solidFill>
                <a:ea typeface="ＤＦ特太ゴシック体" panose="02010609000101010101" pitchFamily="1" charset="-128"/>
              </a:rPr>
              <a:t>１０，１１，１２，１，２，３月</a:t>
            </a:r>
            <a:endParaRPr kumimoji="1" lang="ja-JP" altLang="en-US" sz="2800" dirty="0">
              <a:solidFill>
                <a:srgbClr val="FF0000"/>
              </a:solidFill>
              <a:ea typeface="ＤＦ特太ゴシック体" panose="02010609000101010101" pitchFamily="1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55576" y="525160"/>
            <a:ext cx="850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こうき</a:t>
            </a:r>
            <a:endParaRPr kumimoji="1" lang="ja-JP" altLang="en-US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699792" y="52516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/>
              <a:t>ぎょうじ</a:t>
            </a:r>
            <a:endParaRPr kumimoji="1" lang="ja-JP" altLang="en-US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337261" y="5157192"/>
            <a:ext cx="1146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/>
              <a:t>じゅぎょう</a:t>
            </a:r>
            <a:endParaRPr kumimoji="1" lang="ja-JP" altLang="en-US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464201" y="5179184"/>
            <a:ext cx="1191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/>
              <a:t>しゅくだい</a:t>
            </a:r>
            <a:endParaRPr kumimoji="1" lang="ja-JP" altLang="en-US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55576" y="1988840"/>
            <a:ext cx="7056784" cy="286232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6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a typeface="ＤＨＰ特太ゴシック体" panose="02010601000101010101" pitchFamily="2" charset="-128"/>
              </a:rPr>
              <a:t>高学年</a:t>
            </a:r>
            <a:r>
              <a:rPr kumimoji="1" lang="ja-JP" altLang="en-US" sz="2000" dirty="0" smtClean="0">
                <a:ln w="22225">
                  <a:solidFill>
                    <a:schemeClr val="accent2"/>
                  </a:solidFill>
                  <a:prstDash val="solid"/>
                </a:ln>
                <a:ea typeface="ＤＨＰ特太ゴシック体" panose="02010601000101010101" pitchFamily="2" charset="-128"/>
              </a:rPr>
              <a:t>（こうがくねん）</a:t>
            </a:r>
            <a:r>
              <a:rPr kumimoji="1" lang="ja-JP" altLang="en-US" sz="6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a typeface="ＤＨＰ特太ゴシック体" panose="02010601000101010101" pitchFamily="2" charset="-128"/>
              </a:rPr>
              <a:t>のおにいさん、おねえさんをみならってほしい！</a:t>
            </a:r>
            <a:endParaRPr kumimoji="1" lang="ja-JP" altLang="en-US" sz="600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a typeface="ＤＨＰ特太ゴシック体" panose="02010601000101010101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869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04856" cy="129614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やさしく</a:t>
            </a:r>
            <a:r>
              <a:rPr lang="ja-JP" altLang="en-US" sz="3600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、かしこく、たくましい</a:t>
            </a:r>
            <a:r>
              <a:rPr lang="en-US" altLang="ja-JP" sz="3600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/>
            </a:r>
            <a:br>
              <a:rPr lang="en-US" altLang="ja-JP" sz="3600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36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じまん</a:t>
            </a:r>
            <a:r>
              <a:rPr lang="ja-JP" altLang="en-US" sz="3600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の万田っ子へ！（てんけん５）</a:t>
            </a:r>
            <a:endParaRPr kumimoji="1" lang="ja-JP" altLang="en-US" sz="36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971600" y="1700808"/>
            <a:ext cx="6912768" cy="4824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①</a:t>
            </a:r>
            <a:r>
              <a:rPr kumimoji="1" lang="ja-JP" altLang="en-US" sz="2800" u="sng" dirty="0" smtClean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ささえあい・はげましあい・ただしあい</a:t>
            </a:r>
            <a:r>
              <a:rPr kumimoji="1"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ができたかな？</a:t>
            </a:r>
            <a:endParaRPr kumimoji="1" lang="en-US" altLang="ja-JP" sz="28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②</a:t>
            </a:r>
            <a:r>
              <a:rPr lang="ja-JP" altLang="en-US" sz="2800" u="sng" dirty="0" err="1" smtClean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おべん</a:t>
            </a:r>
            <a:r>
              <a:rPr lang="ja-JP" altLang="en-US" sz="2800" u="sng" dirty="0" smtClean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きょうに、しゅくだい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。まじめにがんばったかな？</a:t>
            </a:r>
            <a:endParaRPr lang="en-US" altLang="ja-JP" sz="28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③</a:t>
            </a:r>
            <a:r>
              <a:rPr kumimoji="1" lang="ja-JP" altLang="en-US" sz="2800" u="sng" dirty="0" smtClean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とうげ</a:t>
            </a:r>
            <a:r>
              <a:rPr kumimoji="1" lang="ja-JP" altLang="en-US" sz="2800" u="sng" dirty="0" err="1" smtClean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こう</a:t>
            </a:r>
            <a:r>
              <a:rPr kumimoji="1" lang="ja-JP" altLang="en-US" sz="2800" dirty="0" err="1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</a:t>
            </a:r>
            <a:r>
              <a:rPr kumimoji="1"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あんぜん、</a:t>
            </a:r>
            <a:r>
              <a:rPr kumimoji="1" lang="ja-JP" altLang="en-US" sz="2800" u="sng" dirty="0" smtClean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やすみの日</a:t>
            </a:r>
            <a:r>
              <a:rPr kumimoji="1"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のすごしかたはどうだったかな？</a:t>
            </a:r>
            <a:endParaRPr kumimoji="1" lang="en-US" altLang="ja-JP" sz="28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④あいさつにそうじやスリッパ、ろうかのあるきかたなど、</a:t>
            </a:r>
            <a:r>
              <a:rPr lang="ja-JP" altLang="en-US" sz="2800" u="sng" dirty="0" smtClean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せいかつのきまり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はまもれ</a:t>
            </a: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たかな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？</a:t>
            </a:r>
            <a:endParaRPr lang="en-US" altLang="ja-JP" sz="28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⑤いろいろあったけど、</a:t>
            </a:r>
            <a:r>
              <a:rPr lang="ja-JP" altLang="en-US" sz="2800" u="sng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じぶんなりに</a:t>
            </a:r>
            <a:r>
              <a:rPr kumimoji="1" lang="ja-JP" altLang="en-US" sz="2800" u="sng" dirty="0" smtClean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学校せいかつ</a:t>
            </a: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がんばった</a:t>
            </a:r>
            <a:r>
              <a:rPr kumimoji="1"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かな？</a:t>
            </a:r>
            <a:endParaRPr kumimoji="1" lang="ja-JP" altLang="en-US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327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467600" cy="144016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/>
            </a:r>
            <a:br>
              <a:rPr lang="en-US" altLang="ja-JP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/>
            </a:r>
            <a:b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en-US" altLang="ja-JP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/>
            </a:r>
            <a:br>
              <a:rPr lang="en-US" altLang="ja-JP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てんけん①</a:t>
            </a:r>
            <a:r>
              <a:rPr lang="ja-JP" altLang="en-US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いじめ</a:t>
            </a:r>
            <a:r>
              <a:rPr lang="ja-JP" altLang="en-US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ゼロ、ささえあい・はげましあい・</a:t>
            </a:r>
            <a:r>
              <a:rPr lang="ja-JP" altLang="en-US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ただしあいができたかな？</a:t>
            </a:r>
            <a:r>
              <a:rPr lang="en-US" altLang="ja-JP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/>
            </a:r>
            <a:br>
              <a:rPr lang="en-US" altLang="ja-JP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　　　　　　</a:t>
            </a:r>
            <a:r>
              <a:rPr kumimoji="1"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てんけん①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403648" y="2204864"/>
            <a:ext cx="5904656" cy="38164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23249" y="3573016"/>
            <a:ext cx="760795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５０</a:t>
            </a:r>
            <a:r>
              <a:rPr kumimoji="1"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てん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23250" y="2317545"/>
            <a:ext cx="76079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１００</a:t>
            </a:r>
            <a:r>
              <a:rPr kumimoji="1" lang="ja-JP" altLang="en-US" dirty="0" err="1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てん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23512" y="4797152"/>
            <a:ext cx="760795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０</a:t>
            </a:r>
            <a:r>
              <a:rPr kumimoji="1"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てん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347864" y="3140968"/>
            <a:ext cx="1944216" cy="2880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ea typeface="ＤＦ特太ゴシック体" panose="02010609000101010101" pitchFamily="1" charset="-128"/>
              </a:rPr>
              <a:t>７０</a:t>
            </a:r>
            <a:r>
              <a:rPr kumimoji="1" lang="ja-JP" altLang="en-US" sz="3600" dirty="0" smtClean="0">
                <a:ea typeface="ＤＦ特太ゴシック体" panose="02010609000101010101" pitchFamily="1" charset="-128"/>
              </a:rPr>
              <a:t>点</a:t>
            </a:r>
            <a:endParaRPr kumimoji="1" lang="ja-JP" altLang="en-US" sz="3600" dirty="0">
              <a:ea typeface="ＤＦ特太ゴシック体" panose="02010609000101010101" pitchFamily="1" charset="-128"/>
            </a:endParaRPr>
          </a:p>
        </p:txBody>
      </p:sp>
      <p:sp>
        <p:nvSpPr>
          <p:cNvPr id="12" name="スマイル 11"/>
          <p:cNvSpPr/>
          <p:nvPr/>
        </p:nvSpPr>
        <p:spPr>
          <a:xfrm>
            <a:off x="3887924" y="3222882"/>
            <a:ext cx="864096" cy="864096"/>
          </a:xfrm>
          <a:prstGeom prst="smileyFac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772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467600" cy="144016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/>
            </a:r>
            <a:br>
              <a:rPr lang="en-US" altLang="ja-JP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/>
            </a:r>
            <a:b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en-US" altLang="ja-JP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/>
            </a:r>
            <a:br>
              <a:rPr lang="en-US" altLang="ja-JP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てんけん②</a:t>
            </a:r>
            <a:r>
              <a:rPr lang="ja-JP" altLang="en-US" sz="3200" u="sng" dirty="0" err="1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おべん</a:t>
            </a:r>
            <a:r>
              <a:rPr lang="ja-JP" altLang="en-US" sz="3200" u="sng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きょうに、しゅくだい</a:t>
            </a:r>
            <a:r>
              <a:rPr lang="ja-JP" altLang="en-US" sz="32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。まじめにがんばったかな</a:t>
            </a:r>
            <a:r>
              <a:rPr lang="ja-JP" altLang="en-US" sz="3200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？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/>
            </a:r>
            <a:b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　　　　　　</a:t>
            </a:r>
            <a:r>
              <a:rPr kumimoji="1"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てんけん②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403648" y="2204864"/>
            <a:ext cx="5904656" cy="38164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23249" y="3573016"/>
            <a:ext cx="760795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５０</a:t>
            </a:r>
            <a:r>
              <a:rPr kumimoji="1"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てん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23250" y="2317545"/>
            <a:ext cx="76079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１００</a:t>
            </a:r>
            <a:r>
              <a:rPr kumimoji="1" lang="ja-JP" altLang="en-US" dirty="0" err="1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てん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23512" y="4797152"/>
            <a:ext cx="760795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０</a:t>
            </a:r>
            <a:r>
              <a:rPr kumimoji="1"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てん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347864" y="3573016"/>
            <a:ext cx="1944216" cy="244827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b="1" dirty="0"/>
              <a:t>６０</a:t>
            </a:r>
            <a:r>
              <a:rPr kumimoji="1" lang="ja-JP" altLang="en-US" sz="4000" b="1" dirty="0" smtClean="0"/>
              <a:t>点</a:t>
            </a:r>
            <a:endParaRPr kumimoji="1" lang="ja-JP" altLang="en-US" sz="4000" b="1" dirty="0"/>
          </a:p>
        </p:txBody>
      </p:sp>
      <p:sp>
        <p:nvSpPr>
          <p:cNvPr id="13" name="スマイル 12"/>
          <p:cNvSpPr/>
          <p:nvPr/>
        </p:nvSpPr>
        <p:spPr>
          <a:xfrm rot="19820960">
            <a:off x="3887924" y="3568706"/>
            <a:ext cx="864096" cy="864096"/>
          </a:xfrm>
          <a:prstGeom prst="smileyFace">
            <a:avLst>
              <a:gd name="adj" fmla="val -4653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497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2176" y="445337"/>
            <a:ext cx="7467600" cy="1152128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/>
            </a:r>
            <a:br>
              <a:rPr lang="en-US" altLang="ja-JP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/>
            </a:r>
            <a:b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en-US" altLang="ja-JP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/>
            </a:r>
            <a:br>
              <a:rPr lang="en-US" altLang="ja-JP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てんけん③</a:t>
            </a:r>
            <a:r>
              <a:rPr lang="ja-JP" altLang="en-US" sz="3200" u="sng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とうげ</a:t>
            </a:r>
            <a:r>
              <a:rPr lang="ja-JP" altLang="en-US" sz="3200" u="sng" dirty="0" err="1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こう</a:t>
            </a:r>
            <a:r>
              <a:rPr lang="ja-JP" altLang="en-US" sz="3200" dirty="0" err="1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</a:t>
            </a:r>
            <a:r>
              <a:rPr lang="ja-JP" altLang="en-US" sz="32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あんぜん、</a:t>
            </a:r>
            <a:r>
              <a:rPr lang="ja-JP" altLang="en-US" sz="3200" u="sng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やすみの日</a:t>
            </a:r>
            <a:r>
              <a:rPr lang="ja-JP" altLang="en-US" sz="32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のすごしかたはどうだったかな</a:t>
            </a:r>
            <a:r>
              <a:rPr lang="ja-JP" altLang="en-US" sz="3200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？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　　　　　　</a:t>
            </a:r>
            <a:r>
              <a:rPr kumimoji="1"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てんけん③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403648" y="2204864"/>
            <a:ext cx="5904656" cy="38164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23249" y="3573016"/>
            <a:ext cx="760795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５０</a:t>
            </a:r>
            <a:r>
              <a:rPr kumimoji="1"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てん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23250" y="2317545"/>
            <a:ext cx="76079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１００</a:t>
            </a:r>
            <a:r>
              <a:rPr kumimoji="1" lang="ja-JP" altLang="en-US" dirty="0" err="1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てん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23512" y="4797152"/>
            <a:ext cx="760795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０</a:t>
            </a:r>
            <a:r>
              <a:rPr kumimoji="1"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てん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347864" y="3140968"/>
            <a:ext cx="1944216" cy="28803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 dirty="0" smtClean="0">
                <a:ea typeface="ＤＦ特太ゴシック体" panose="02010609000101010101" pitchFamily="1" charset="-128"/>
              </a:rPr>
              <a:t>７０</a:t>
            </a:r>
            <a:r>
              <a:rPr kumimoji="1" lang="ja-JP" altLang="en-US" sz="3600" b="1" dirty="0" smtClean="0">
                <a:ea typeface="ＤＦ特太ゴシック体" panose="02010609000101010101" pitchFamily="1" charset="-128"/>
              </a:rPr>
              <a:t>点</a:t>
            </a:r>
            <a:endParaRPr kumimoji="1" lang="ja-JP" altLang="en-US" sz="3600" b="1" dirty="0">
              <a:ea typeface="ＤＦ特太ゴシック体" panose="02010609000101010101" pitchFamily="1" charset="-128"/>
            </a:endParaRPr>
          </a:p>
        </p:txBody>
      </p:sp>
      <p:sp>
        <p:nvSpPr>
          <p:cNvPr id="13" name="スマイル 12"/>
          <p:cNvSpPr/>
          <p:nvPr/>
        </p:nvSpPr>
        <p:spPr>
          <a:xfrm>
            <a:off x="3923928" y="3325634"/>
            <a:ext cx="864096" cy="864096"/>
          </a:xfrm>
          <a:prstGeom prst="smileyFac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270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2176" y="359385"/>
            <a:ext cx="7467600" cy="1152128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/>
            </a:r>
            <a:br>
              <a:rPr lang="en-US" altLang="ja-JP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/>
            </a:r>
            <a:b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en-US" altLang="ja-JP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/>
            </a:r>
            <a:br>
              <a:rPr lang="en-US" altLang="ja-JP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てんけん④</a:t>
            </a:r>
            <a:r>
              <a:rPr lang="ja-JP" altLang="en-US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あいさつ、</a:t>
            </a:r>
            <a:r>
              <a:rPr lang="ja-JP" altLang="en-US" sz="3200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そうじ</a:t>
            </a:r>
            <a:r>
              <a:rPr lang="ja-JP" altLang="en-US" sz="32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やスリッパ、ろうかのあるきかたなど、</a:t>
            </a:r>
            <a:r>
              <a:rPr lang="ja-JP" altLang="en-US" sz="3200" u="sng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せいかつのきまり</a:t>
            </a:r>
            <a:r>
              <a:rPr lang="ja-JP" altLang="en-US" sz="32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はまもれたかな</a:t>
            </a:r>
            <a:r>
              <a:rPr lang="ja-JP" altLang="en-US" sz="3200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？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　　　　　　</a:t>
            </a:r>
            <a:r>
              <a:rPr kumimoji="1"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てんけん④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403648" y="2204864"/>
            <a:ext cx="5904656" cy="38164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23249" y="3573016"/>
            <a:ext cx="760795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５０てん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23250" y="2317545"/>
            <a:ext cx="76079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１００</a:t>
            </a:r>
            <a:r>
              <a:rPr kumimoji="1" lang="ja-JP" altLang="en-US" dirty="0" err="1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てん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23512" y="4797152"/>
            <a:ext cx="760795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０</a:t>
            </a:r>
            <a:r>
              <a:rPr kumimoji="1"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てん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383868" y="3933056"/>
            <a:ext cx="1944216" cy="20586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ea typeface="ＤＦ特太ゴシック体" panose="02010609000101010101" pitchFamily="1" charset="-128"/>
              </a:rPr>
              <a:t>５０点</a:t>
            </a:r>
            <a:endParaRPr kumimoji="1" lang="ja-JP" altLang="en-US" sz="3600" dirty="0">
              <a:ea typeface="ＤＦ特太ゴシック体" panose="02010609000101010101" pitchFamily="1" charset="-128"/>
            </a:endParaRPr>
          </a:p>
        </p:txBody>
      </p:sp>
      <p:sp>
        <p:nvSpPr>
          <p:cNvPr id="13" name="スマイル 12"/>
          <p:cNvSpPr/>
          <p:nvPr/>
        </p:nvSpPr>
        <p:spPr>
          <a:xfrm>
            <a:off x="3832102" y="3573016"/>
            <a:ext cx="864096" cy="864096"/>
          </a:xfrm>
          <a:prstGeom prst="smileyFace">
            <a:avLst>
              <a:gd name="adj" fmla="val -4653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830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632848" cy="2096508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/>
            </a:r>
            <a:br>
              <a:rPr lang="en-US" altLang="ja-JP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/>
            </a:r>
            <a:b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en-US" altLang="ja-JP" b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/>
            </a:r>
            <a:br>
              <a:rPr lang="en-US" altLang="ja-JP" b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b="1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てんけん⑤</a:t>
            </a:r>
            <a:r>
              <a:rPr lang="ja-JP" altLang="en-US" sz="3200" b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いろいろ</a:t>
            </a:r>
            <a:r>
              <a:rPr lang="ja-JP" altLang="en-US" sz="32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あったけど</a:t>
            </a:r>
            <a:r>
              <a:rPr lang="ja-JP" altLang="en-US" sz="3200" b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、</a:t>
            </a:r>
            <a:r>
              <a:rPr lang="ja-JP" altLang="en-US" sz="3200" b="1" u="sng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じぶんなりに</a:t>
            </a:r>
            <a:r>
              <a:rPr lang="ja-JP" altLang="en-US" sz="3200" b="1" u="sng" dirty="0" smtClean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学校せいかつ</a:t>
            </a:r>
            <a:r>
              <a:rPr lang="ja-JP" altLang="en-US" sz="32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がんばった</a:t>
            </a:r>
            <a:r>
              <a:rPr lang="ja-JP" altLang="en-US" sz="3200" b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かな</a:t>
            </a:r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？</a:t>
            </a:r>
            <a:b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/>
            </a:r>
            <a:b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　　　　　　</a:t>
            </a:r>
            <a:r>
              <a:rPr kumimoji="1"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てんけん⑤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403648" y="2204864"/>
            <a:ext cx="5904656" cy="38164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23249" y="3573016"/>
            <a:ext cx="760795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５０</a:t>
            </a:r>
            <a:r>
              <a:rPr kumimoji="1"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てん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23250" y="2317545"/>
            <a:ext cx="76079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１００</a:t>
            </a:r>
            <a:r>
              <a:rPr kumimoji="1" lang="ja-JP" altLang="en-US" dirty="0" err="1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てん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23512" y="4797152"/>
            <a:ext cx="760795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０</a:t>
            </a:r>
            <a:r>
              <a:rPr kumimoji="1"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てん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347864" y="3068960"/>
            <a:ext cx="1944216" cy="295232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ea typeface="ＤＦ特太ゴシック体" panose="02010609000101010101" pitchFamily="1" charset="-128"/>
              </a:rPr>
              <a:t>８０点</a:t>
            </a:r>
            <a:endParaRPr kumimoji="1" lang="ja-JP" altLang="en-US" sz="3600" dirty="0">
              <a:ea typeface="ＤＦ特太ゴシック体" panose="02010609000101010101" pitchFamily="1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55819" flipV="1">
            <a:off x="3647853" y="4843157"/>
            <a:ext cx="1344238" cy="1344238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320990" y="2482733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>
                <a:solidFill>
                  <a:srgbClr val="002060"/>
                </a:solidFill>
                <a:ea typeface="ＤＦ特太ゴシック体" panose="02010609000101010101" pitchFamily="1" charset="-128"/>
              </a:rPr>
              <a:t>きついこともあるけどがんばっているきみ、ありがとう。</a:t>
            </a:r>
            <a:endParaRPr kumimoji="1" lang="ja-JP" altLang="en-US" sz="3600" b="1" dirty="0">
              <a:solidFill>
                <a:srgbClr val="002060"/>
              </a:solidFill>
              <a:ea typeface="ＤＦ特太ゴシック体" panose="02010609000101010101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475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8641"/>
            <a:ext cx="4690864" cy="3518148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284984"/>
            <a:ext cx="5652120" cy="378365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624" y="764703"/>
            <a:ext cx="4380311" cy="328523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5019" y="4383903"/>
            <a:ext cx="3526148" cy="235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78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848872" cy="864096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/>
            </a:r>
            <a:br>
              <a:rPr lang="en-US" altLang="ja-JP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/>
            </a:r>
            <a:b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en-US" altLang="ja-JP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/>
            </a:r>
            <a:br>
              <a:rPr lang="en-US" altLang="ja-JP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4900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ごうけい：</a:t>
            </a:r>
            <a:r>
              <a:rPr lang="ja-JP" altLang="en-US" sz="49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じまん</a:t>
            </a:r>
            <a:r>
              <a:rPr lang="ja-JP" altLang="en-US" sz="49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の万田っこ　は？</a:t>
            </a:r>
            <a:endParaRPr kumimoji="1" lang="ja-JP" altLang="en-US" sz="4900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　　　　　　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ごうけい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403648" y="2197541"/>
            <a:ext cx="5904656" cy="38164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mtClean="0"/>
              <a:t>Ｊ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23247" y="2999055"/>
            <a:ext cx="1028473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８０</a:t>
            </a:r>
            <a:r>
              <a:rPr kumimoji="1"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てん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23250" y="2317545"/>
            <a:ext cx="102847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１００</a:t>
            </a:r>
            <a:r>
              <a:rPr kumimoji="1" lang="ja-JP" altLang="en-US" dirty="0" err="1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てん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15629" y="4254252"/>
            <a:ext cx="1028208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５０</a:t>
            </a:r>
            <a:r>
              <a:rPr kumimoji="1"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てん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347864" y="3368387"/>
            <a:ext cx="2016224" cy="26529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800" b="1" dirty="0" smtClean="0">
              <a:solidFill>
                <a:srgbClr val="FFFF00"/>
              </a:solidFill>
              <a:ea typeface="ＤＦ特太ゴシック体" panose="02010609000101010101" pitchFamily="1" charset="-128"/>
            </a:endParaRPr>
          </a:p>
          <a:p>
            <a:pPr algn="ctr"/>
            <a:endParaRPr lang="en-US" altLang="ja-JP" sz="2800" b="1" dirty="0">
              <a:solidFill>
                <a:srgbClr val="FFFF00"/>
              </a:solidFill>
              <a:ea typeface="ＤＦ特太ゴシック体" panose="02010609000101010101" pitchFamily="1" charset="-128"/>
            </a:endParaRPr>
          </a:p>
          <a:p>
            <a:pPr algn="ctr"/>
            <a:endParaRPr kumimoji="1" lang="en-US" altLang="ja-JP" sz="2800" b="1" dirty="0" smtClean="0">
              <a:solidFill>
                <a:srgbClr val="FFFF00"/>
              </a:solidFill>
              <a:ea typeface="ＤＦ特太ゴシック体" panose="02010609000101010101" pitchFamily="1" charset="-128"/>
            </a:endParaRPr>
          </a:p>
          <a:p>
            <a:pPr algn="ctr"/>
            <a:endParaRPr lang="en-US" altLang="ja-JP" sz="2800" b="1" dirty="0" smtClean="0">
              <a:solidFill>
                <a:srgbClr val="FFFF00"/>
              </a:solidFill>
              <a:ea typeface="ＤＦ特太ゴシック体" panose="02010609000101010101" pitchFamily="1" charset="-128"/>
            </a:endParaRPr>
          </a:p>
          <a:p>
            <a:pPr algn="ctr"/>
            <a:endParaRPr kumimoji="1" lang="ja-JP" altLang="en-US" sz="2800" b="1" dirty="0">
              <a:solidFill>
                <a:srgbClr val="FFFF00"/>
              </a:solidFill>
              <a:ea typeface="ＤＦ特太ゴシック体" panose="02010609000101010101" pitchFamily="1" charset="-128"/>
            </a:endParaRPr>
          </a:p>
        </p:txBody>
      </p:sp>
      <p:sp>
        <p:nvSpPr>
          <p:cNvPr id="12" name="スマイル 11"/>
          <p:cNvSpPr/>
          <p:nvPr/>
        </p:nvSpPr>
        <p:spPr>
          <a:xfrm>
            <a:off x="3921437" y="3605028"/>
            <a:ext cx="864096" cy="864096"/>
          </a:xfrm>
          <a:prstGeom prst="smileyFac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" name="直線コネクタ 3"/>
          <p:cNvCxnSpPr/>
          <p:nvPr/>
        </p:nvCxnSpPr>
        <p:spPr>
          <a:xfrm>
            <a:off x="1403648" y="2999055"/>
            <a:ext cx="5904656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2229249" y="2398892"/>
            <a:ext cx="4248472" cy="523220"/>
          </a:xfrm>
          <a:prstGeom prst="rect">
            <a:avLst/>
          </a:prstGeom>
          <a:solidFill>
            <a:schemeClr val="accent5">
              <a:lumMod val="75000"/>
              <a:alpha val="59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じまんの万田っこ　ごうかく</a:t>
            </a:r>
            <a:endParaRPr kumimoji="1" lang="ja-JP" alt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4" name="AutoShape 2" descr="ããã³ãã³ãã¼ã¯ ã¤ã©ã¹ã ç¡æãã®ç»åæ¤ç´¢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772" y="1430287"/>
            <a:ext cx="1469132" cy="147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3489389" y="4842955"/>
            <a:ext cx="1728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ＤＦ平成ゴシック体W5" panose="02010609000101010101" pitchFamily="1" charset="-128"/>
              </a:rPr>
              <a:t>６６</a:t>
            </a:r>
            <a:r>
              <a:rPr kumimoji="1"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ＤＦ平成ゴシック体W5" panose="02010609000101010101" pitchFamily="1" charset="-128"/>
              </a:rPr>
              <a:t>点</a:t>
            </a:r>
            <a:endParaRPr kumimoji="1" lang="en-US" altLang="ja-JP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ＤＦ平成ゴシック体W5" panose="02010609000101010101" pitchFamily="1" charset="-128"/>
            </a:endParaRPr>
          </a:p>
          <a:p>
            <a:r>
              <a:rPr lang="ja-JP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ＤＦ特太ゴシック体" panose="02010609000101010101" pitchFamily="1" charset="-128"/>
              </a:rPr>
              <a:t>まだまだ！</a:t>
            </a:r>
            <a:endParaRPr kumimoji="1"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ＤＦ特太ゴシック体" panose="02010609000101010101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270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スパイス">
  <a:themeElements>
    <a:clrScheme name="スパイス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スパイス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スパイス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199</TotalTime>
  <Words>169</Words>
  <Application>Microsoft Office PowerPoint</Application>
  <PresentationFormat>画面に合わせる (4:3)</PresentationFormat>
  <Paragraphs>60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21" baseType="lpstr">
      <vt:lpstr>ＤＦ特太ゴシック体</vt:lpstr>
      <vt:lpstr>ＤＦ平成ゴシック体W5</vt:lpstr>
      <vt:lpstr>ＤＨＰ特太ゴシック体</vt:lpstr>
      <vt:lpstr>HGP創英角ｺﾞｼｯｸUB</vt:lpstr>
      <vt:lpstr>ＭＳ Ｐゴシック</vt:lpstr>
      <vt:lpstr>ＭＳ Ｐ明朝</vt:lpstr>
      <vt:lpstr>Calibri</vt:lpstr>
      <vt:lpstr>Century Schoolbook</vt:lpstr>
      <vt:lpstr>Wingdings</vt:lpstr>
      <vt:lpstr>Wingdings 2</vt:lpstr>
      <vt:lpstr>スパイス</vt:lpstr>
      <vt:lpstr>前期（4,5,6,7,8,9月）をふりかえって</vt:lpstr>
      <vt:lpstr>やさしく、かしこく、たくましい じまんの万田っ子へ！（てんけん５）</vt:lpstr>
      <vt:lpstr>   てんけん①いじめゼロ、ささえあい・はげましあい・ただしあいができたかな？ </vt:lpstr>
      <vt:lpstr>   てんけん②おべんきょうに、しゅくだい。まじめにがんばったかな？ </vt:lpstr>
      <vt:lpstr>   てんけん③とうげこうのあんぜん、やすみの日のすごしかたはどうだったかな？</vt:lpstr>
      <vt:lpstr>   てんけん④あいさつ、そうじやスリッパ、ろうかのあるきかたなど、せいかつのきまりはまもれたかな？</vt:lpstr>
      <vt:lpstr>   てんけん⑤いろいろあったけど、じぶんなりに学校せいかつがんばったかな？  </vt:lpstr>
      <vt:lpstr>PowerPoint プレゼンテーション</vt:lpstr>
      <vt:lpstr>   ごうけい：じまんの万田っこ　は？</vt:lpstr>
      <vt:lpstr>後期はね　行事がいっぱい　たのしみね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KODAMA</dc:creator>
  <cp:lastModifiedBy>teach</cp:lastModifiedBy>
  <cp:revision>23</cp:revision>
  <cp:lastPrinted>2018-07-17T04:39:14Z</cp:lastPrinted>
  <dcterms:created xsi:type="dcterms:W3CDTF">2018-07-14T23:38:32Z</dcterms:created>
  <dcterms:modified xsi:type="dcterms:W3CDTF">2018-10-05T01:00:17Z</dcterms:modified>
</cp:coreProperties>
</file>