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401" r:id="rId2"/>
    <p:sldId id="404" r:id="rId3"/>
    <p:sldId id="394" r:id="rId4"/>
    <p:sldId id="318" r:id="rId5"/>
    <p:sldId id="319" r:id="rId6"/>
    <p:sldId id="269" r:id="rId7"/>
    <p:sldId id="354" r:id="rId8"/>
    <p:sldId id="369" r:id="rId9"/>
    <p:sldId id="374" r:id="rId10"/>
  </p:sldIdLst>
  <p:sldSz cx="9144000" cy="6858000" type="screen4x3"/>
  <p:notesSz cx="9945688" cy="6858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FF"/>
    <a:srgbClr val="FF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65" autoAdjust="0"/>
    <p:restoredTop sz="90993" autoAdjust="0"/>
  </p:normalViewPr>
  <p:slideViewPr>
    <p:cSldViewPr snapToGrid="0" snapToObjects="1">
      <p:cViewPr varScale="1">
        <p:scale>
          <a:sx n="64" d="100"/>
          <a:sy n="64" d="100"/>
        </p:scale>
        <p:origin x="165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yokota:Dropbox:&#21407;&#31295;:&#23398;&#32722;&#24847;&#27442;:Fig%20data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yokota:Dropbox:&#21407;&#31295;:&#23398;&#32722;&#24847;&#27442;:Fig%20data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&#12502;&#12483;&#12463;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yokota:Dropbox:&#21407;&#31295;:&#23398;&#32722;&#24847;&#27442;:Fig%20dat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'1章'!$I$121</c:f>
              <c:strCache>
                <c:ptCount val="1"/>
                <c:pt idx="0">
                  <c:v>30分未満</c:v>
                </c:pt>
              </c:strCache>
            </c:strRef>
          </c:tx>
          <c:spPr>
            <a:ln w="34925"/>
          </c:spPr>
          <c:marker>
            <c:symbol val="diamond"/>
            <c:size val="5"/>
          </c:marker>
          <c:cat>
            <c:strRef>
              <c:f>'1章'!$H$122:$H$127</c:f>
              <c:strCache>
                <c:ptCount val="6"/>
                <c:pt idx="0">
                  <c:v>全くしない</c:v>
                </c:pt>
                <c:pt idx="1">
                  <c:v>1時間未満</c:v>
                </c:pt>
                <c:pt idx="2">
                  <c:v>1～2時間</c:v>
                </c:pt>
                <c:pt idx="3">
                  <c:v>2～3時間</c:v>
                </c:pt>
                <c:pt idx="4">
                  <c:v>3～4時間</c:v>
                </c:pt>
                <c:pt idx="5">
                  <c:v>4時間以上</c:v>
                </c:pt>
              </c:strCache>
            </c:strRef>
          </c:cat>
          <c:val>
            <c:numRef>
              <c:f>'1章'!$I$122:$I$127</c:f>
              <c:numCache>
                <c:formatCode>General</c:formatCode>
                <c:ptCount val="6"/>
                <c:pt idx="0">
                  <c:v>60.240385269953578</c:v>
                </c:pt>
                <c:pt idx="1">
                  <c:v>65.430105760246093</c:v>
                </c:pt>
                <c:pt idx="2">
                  <c:v>62.256308165750767</c:v>
                </c:pt>
                <c:pt idx="3">
                  <c:v>59.022389010440648</c:v>
                </c:pt>
                <c:pt idx="4">
                  <c:v>55.242692927819071</c:v>
                </c:pt>
                <c:pt idx="5">
                  <c:v>48.795534665099851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'1章'!$J$121</c:f>
              <c:strCache>
                <c:ptCount val="1"/>
                <c:pt idx="0">
                  <c:v>30分～2時間</c:v>
                </c:pt>
              </c:strCache>
            </c:strRef>
          </c:tx>
          <c:spPr>
            <a:ln w="34925"/>
          </c:spPr>
          <c:marker>
            <c:symbol val="square"/>
            <c:size val="5"/>
          </c:marker>
          <c:cat>
            <c:strRef>
              <c:f>'1章'!$H$122:$H$127</c:f>
              <c:strCache>
                <c:ptCount val="6"/>
                <c:pt idx="0">
                  <c:v>全くしない</c:v>
                </c:pt>
                <c:pt idx="1">
                  <c:v>1時間未満</c:v>
                </c:pt>
                <c:pt idx="2">
                  <c:v>1～2時間</c:v>
                </c:pt>
                <c:pt idx="3">
                  <c:v>2～3時間</c:v>
                </c:pt>
                <c:pt idx="4">
                  <c:v>3～4時間</c:v>
                </c:pt>
                <c:pt idx="5">
                  <c:v>4時間以上</c:v>
                </c:pt>
              </c:strCache>
            </c:strRef>
          </c:cat>
          <c:val>
            <c:numRef>
              <c:f>'1章'!$J$122:$J$127</c:f>
              <c:numCache>
                <c:formatCode>General</c:formatCode>
                <c:ptCount val="6"/>
                <c:pt idx="0">
                  <c:v>69.246845771855433</c:v>
                </c:pt>
                <c:pt idx="1">
                  <c:v>72.318243616470454</c:v>
                </c:pt>
                <c:pt idx="2">
                  <c:v>68.228732927364263</c:v>
                </c:pt>
                <c:pt idx="3">
                  <c:v>64.462997960749306</c:v>
                </c:pt>
                <c:pt idx="4">
                  <c:v>60.461258783186999</c:v>
                </c:pt>
                <c:pt idx="5">
                  <c:v>55.070133811728972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'1章'!$K$121</c:f>
              <c:strCache>
                <c:ptCount val="1"/>
                <c:pt idx="0">
                  <c:v>2時間以上</c:v>
                </c:pt>
              </c:strCache>
            </c:strRef>
          </c:tx>
          <c:spPr>
            <a:ln w="34925"/>
          </c:spPr>
          <c:marker>
            <c:symbol val="triangle"/>
            <c:size val="5"/>
          </c:marker>
          <c:cat>
            <c:strRef>
              <c:f>'1章'!$H$122:$H$127</c:f>
              <c:strCache>
                <c:ptCount val="6"/>
                <c:pt idx="0">
                  <c:v>全くしない</c:v>
                </c:pt>
                <c:pt idx="1">
                  <c:v>1時間未満</c:v>
                </c:pt>
                <c:pt idx="2">
                  <c:v>1～2時間</c:v>
                </c:pt>
                <c:pt idx="3">
                  <c:v>2～3時間</c:v>
                </c:pt>
                <c:pt idx="4">
                  <c:v>3～4時間</c:v>
                </c:pt>
                <c:pt idx="5">
                  <c:v>4時間以上</c:v>
                </c:pt>
              </c:strCache>
            </c:strRef>
          </c:cat>
          <c:val>
            <c:numRef>
              <c:f>'1章'!$K$122:$K$127</c:f>
              <c:numCache>
                <c:formatCode>General</c:formatCode>
                <c:ptCount val="6"/>
                <c:pt idx="0">
                  <c:v>75.801918121550685</c:v>
                </c:pt>
                <c:pt idx="1">
                  <c:v>76.497248666967195</c:v>
                </c:pt>
                <c:pt idx="2">
                  <c:v>72.491426608267204</c:v>
                </c:pt>
                <c:pt idx="3">
                  <c:v>67.022487849470451</c:v>
                </c:pt>
                <c:pt idx="4">
                  <c:v>66.165884842428852</c:v>
                </c:pt>
                <c:pt idx="5">
                  <c:v>55.690891628110947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0691416"/>
        <c:axId val="140393568"/>
      </c:lineChart>
      <c:catAx>
        <c:axId val="1406914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40393568"/>
        <c:crosses val="autoZero"/>
        <c:auto val="1"/>
        <c:lblAlgn val="ctr"/>
        <c:lblOffset val="100"/>
        <c:noMultiLvlLbl val="0"/>
      </c:catAx>
      <c:valAx>
        <c:axId val="140393568"/>
        <c:scaling>
          <c:orientation val="minMax"/>
          <c:min val="45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406914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469396524770277"/>
          <c:y val="0.42109310646119796"/>
          <c:w val="0.173088054438959"/>
          <c:h val="0.20082383387024252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4.9474413796907639E-2"/>
          <c:y val="1.6365696777916463E-2"/>
          <c:w val="0.74340888759913948"/>
          <c:h val="0.8814144188747256"/>
        </c:manualLayout>
      </c:layout>
      <c:lineChart>
        <c:grouping val="standard"/>
        <c:varyColors val="0"/>
        <c:ser>
          <c:idx val="0"/>
          <c:order val="0"/>
          <c:tx>
            <c:strRef>
              <c:f>'1章'!$I$107</c:f>
              <c:strCache>
                <c:ptCount val="1"/>
                <c:pt idx="0">
                  <c:v>30分未満</c:v>
                </c:pt>
              </c:strCache>
            </c:strRef>
          </c:tx>
          <c:spPr>
            <a:ln w="34925"/>
          </c:spPr>
          <c:marker>
            <c:symbol val="diamond"/>
            <c:size val="5"/>
          </c:marker>
          <c:cat>
            <c:strRef>
              <c:f>'1章'!$H$108:$H$113</c:f>
              <c:strCache>
                <c:ptCount val="6"/>
                <c:pt idx="0">
                  <c:v>全くしない</c:v>
                </c:pt>
                <c:pt idx="1">
                  <c:v>1時間未満</c:v>
                </c:pt>
                <c:pt idx="2">
                  <c:v>1～2時間</c:v>
                </c:pt>
                <c:pt idx="3">
                  <c:v>2～3時間</c:v>
                </c:pt>
                <c:pt idx="4">
                  <c:v>3～4時間</c:v>
                </c:pt>
                <c:pt idx="5">
                  <c:v>4時間以上</c:v>
                </c:pt>
              </c:strCache>
            </c:strRef>
          </c:cat>
          <c:val>
            <c:numRef>
              <c:f>'1章'!$I$108:$I$113</c:f>
              <c:numCache>
                <c:formatCode>General</c:formatCode>
                <c:ptCount val="6"/>
                <c:pt idx="0">
                  <c:v>59.679435074171899</c:v>
                </c:pt>
                <c:pt idx="1">
                  <c:v>60.228530130906897</c:v>
                </c:pt>
                <c:pt idx="2">
                  <c:v>60.410840936378548</c:v>
                </c:pt>
                <c:pt idx="3">
                  <c:v>50.905012708418248</c:v>
                </c:pt>
                <c:pt idx="4">
                  <c:v>47.871469527171293</c:v>
                </c:pt>
                <c:pt idx="5">
                  <c:v>40.511325056311797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'1章'!$J$107</c:f>
              <c:strCache>
                <c:ptCount val="1"/>
                <c:pt idx="0">
                  <c:v>30分～2時間</c:v>
                </c:pt>
              </c:strCache>
            </c:strRef>
          </c:tx>
          <c:spPr>
            <a:ln w="34925"/>
          </c:spPr>
          <c:marker>
            <c:symbol val="square"/>
            <c:size val="5"/>
          </c:marker>
          <c:cat>
            <c:strRef>
              <c:f>'1章'!$H$108:$H$113</c:f>
              <c:strCache>
                <c:ptCount val="6"/>
                <c:pt idx="0">
                  <c:v>全くしない</c:v>
                </c:pt>
                <c:pt idx="1">
                  <c:v>1時間未満</c:v>
                </c:pt>
                <c:pt idx="2">
                  <c:v>1～2時間</c:v>
                </c:pt>
                <c:pt idx="3">
                  <c:v>2～3時間</c:v>
                </c:pt>
                <c:pt idx="4">
                  <c:v>3～4時間</c:v>
                </c:pt>
                <c:pt idx="5">
                  <c:v>4時間以上</c:v>
                </c:pt>
              </c:strCache>
            </c:strRef>
          </c:cat>
          <c:val>
            <c:numRef>
              <c:f>'1章'!$J$108:$J$113</c:f>
              <c:numCache>
                <c:formatCode>General</c:formatCode>
                <c:ptCount val="6"/>
                <c:pt idx="0">
                  <c:v>68.9177369209376</c:v>
                </c:pt>
                <c:pt idx="1">
                  <c:v>66.2996142239205</c:v>
                </c:pt>
                <c:pt idx="2">
                  <c:v>62.659612808193202</c:v>
                </c:pt>
                <c:pt idx="3">
                  <c:v>57.87093538780065</c:v>
                </c:pt>
                <c:pt idx="4">
                  <c:v>54.132675397264677</c:v>
                </c:pt>
                <c:pt idx="5">
                  <c:v>49.502787314421617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'1章'!$K$107</c:f>
              <c:strCache>
                <c:ptCount val="1"/>
                <c:pt idx="0">
                  <c:v>2時間以上</c:v>
                </c:pt>
              </c:strCache>
            </c:strRef>
          </c:tx>
          <c:spPr>
            <a:ln w="34925"/>
          </c:spPr>
          <c:marker>
            <c:symbol val="triangle"/>
            <c:size val="5"/>
          </c:marker>
          <c:cat>
            <c:strRef>
              <c:f>'1章'!$H$108:$H$113</c:f>
              <c:strCache>
                <c:ptCount val="6"/>
                <c:pt idx="0">
                  <c:v>全くしない</c:v>
                </c:pt>
                <c:pt idx="1">
                  <c:v>1時間未満</c:v>
                </c:pt>
                <c:pt idx="2">
                  <c:v>1～2時間</c:v>
                </c:pt>
                <c:pt idx="3">
                  <c:v>2～3時間</c:v>
                </c:pt>
                <c:pt idx="4">
                  <c:v>3～4時間</c:v>
                </c:pt>
                <c:pt idx="5">
                  <c:v>4時間以上</c:v>
                </c:pt>
              </c:strCache>
            </c:strRef>
          </c:cat>
          <c:val>
            <c:numRef>
              <c:f>'1章'!$K$108:$K$113</c:f>
              <c:numCache>
                <c:formatCode>General</c:formatCode>
                <c:ptCount val="6"/>
                <c:pt idx="0">
                  <c:v>75.518943447783045</c:v>
                </c:pt>
                <c:pt idx="1">
                  <c:v>70.677354822200257</c:v>
                </c:pt>
                <c:pt idx="2">
                  <c:v>66.5634689270167</c:v>
                </c:pt>
                <c:pt idx="3">
                  <c:v>61.523380785926683</c:v>
                </c:pt>
                <c:pt idx="4">
                  <c:v>58.855283855282863</c:v>
                </c:pt>
                <c:pt idx="5">
                  <c:v>49.08159066507524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0084824"/>
        <c:axId val="139516136"/>
      </c:lineChart>
      <c:catAx>
        <c:axId val="1400848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39516136"/>
        <c:crosses val="autoZero"/>
        <c:auto val="1"/>
        <c:lblAlgn val="ctr"/>
        <c:lblOffset val="100"/>
        <c:noMultiLvlLbl val="0"/>
      </c:catAx>
      <c:valAx>
        <c:axId val="139516136"/>
        <c:scaling>
          <c:orientation val="minMax"/>
          <c:min val="4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4008482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6.8803997097980213E-2"/>
          <c:y val="1.5541872759785384E-2"/>
          <c:w val="0.76619806176740513"/>
          <c:h val="0.89647178366802627"/>
        </c:manualLayout>
      </c:layout>
      <c:lineChart>
        <c:grouping val="standard"/>
        <c:varyColors val="0"/>
        <c:ser>
          <c:idx val="0"/>
          <c:order val="0"/>
          <c:tx>
            <c:strRef>
              <c:f>Sheet2!$C$26</c:f>
              <c:strCache>
                <c:ptCount val="1"/>
                <c:pt idx="0">
                  <c:v>2時間以上</c:v>
                </c:pt>
              </c:strCache>
            </c:strRef>
          </c:tx>
          <c:spPr>
            <a:ln w="44450"/>
          </c:spPr>
          <c:marker>
            <c:symbol val="diamond"/>
            <c:size val="5"/>
          </c:marker>
          <c:cat>
            <c:strRef>
              <c:f>Sheet2!$B$27:$B$32</c:f>
              <c:strCache>
                <c:ptCount val="6"/>
                <c:pt idx="0">
                  <c:v>全くしない</c:v>
                </c:pt>
                <c:pt idx="1">
                  <c:v>1時間未満</c:v>
                </c:pt>
                <c:pt idx="2">
                  <c:v>1～2時間</c:v>
                </c:pt>
                <c:pt idx="3">
                  <c:v>2～3時間</c:v>
                </c:pt>
                <c:pt idx="4">
                  <c:v>3～4時間</c:v>
                </c:pt>
                <c:pt idx="5">
                  <c:v>4時間以上</c:v>
                </c:pt>
              </c:strCache>
            </c:strRef>
          </c:cat>
          <c:val>
            <c:numRef>
              <c:f>Sheet2!$C$27:$C$32</c:f>
              <c:numCache>
                <c:formatCode>0.0_ </c:formatCode>
                <c:ptCount val="6"/>
                <c:pt idx="0">
                  <c:v>73.2</c:v>
                </c:pt>
                <c:pt idx="1">
                  <c:v>74.099999999999994</c:v>
                </c:pt>
                <c:pt idx="2">
                  <c:v>71.3</c:v>
                </c:pt>
                <c:pt idx="3">
                  <c:v>66.400000000000006</c:v>
                </c:pt>
                <c:pt idx="4">
                  <c:v>59.3</c:v>
                </c:pt>
                <c:pt idx="5">
                  <c:v>59.1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Sheet2!$D$26</c:f>
              <c:strCache>
                <c:ptCount val="1"/>
                <c:pt idx="0">
                  <c:v>30分～2時間</c:v>
                </c:pt>
              </c:strCache>
            </c:strRef>
          </c:tx>
          <c:spPr>
            <a:ln w="44450"/>
          </c:spPr>
          <c:marker>
            <c:symbol val="square"/>
            <c:size val="5"/>
          </c:marker>
          <c:cat>
            <c:strRef>
              <c:f>Sheet2!$B$27:$B$32</c:f>
              <c:strCache>
                <c:ptCount val="6"/>
                <c:pt idx="0">
                  <c:v>全くしない</c:v>
                </c:pt>
                <c:pt idx="1">
                  <c:v>1時間未満</c:v>
                </c:pt>
                <c:pt idx="2">
                  <c:v>1～2時間</c:v>
                </c:pt>
                <c:pt idx="3">
                  <c:v>2～3時間</c:v>
                </c:pt>
                <c:pt idx="4">
                  <c:v>3～4時間</c:v>
                </c:pt>
                <c:pt idx="5">
                  <c:v>4時間以上</c:v>
                </c:pt>
              </c:strCache>
            </c:strRef>
          </c:cat>
          <c:val>
            <c:numRef>
              <c:f>Sheet2!$D$27:$D$32</c:f>
              <c:numCache>
                <c:formatCode>0.0_ </c:formatCode>
                <c:ptCount val="6"/>
                <c:pt idx="0">
                  <c:v>69.5</c:v>
                </c:pt>
                <c:pt idx="1">
                  <c:v>71.7</c:v>
                </c:pt>
                <c:pt idx="2">
                  <c:v>69.5</c:v>
                </c:pt>
                <c:pt idx="3">
                  <c:v>62.7</c:v>
                </c:pt>
                <c:pt idx="4">
                  <c:v>60.6</c:v>
                </c:pt>
                <c:pt idx="5">
                  <c:v>56.3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Sheet2!$E$26</c:f>
              <c:strCache>
                <c:ptCount val="1"/>
                <c:pt idx="0">
                  <c:v>30分未満</c:v>
                </c:pt>
              </c:strCache>
            </c:strRef>
          </c:tx>
          <c:spPr>
            <a:ln w="44450"/>
          </c:spPr>
          <c:marker>
            <c:symbol val="triangle"/>
            <c:size val="5"/>
          </c:marker>
          <c:cat>
            <c:strRef>
              <c:f>Sheet2!$B$27:$B$32</c:f>
              <c:strCache>
                <c:ptCount val="6"/>
                <c:pt idx="0">
                  <c:v>全くしない</c:v>
                </c:pt>
                <c:pt idx="1">
                  <c:v>1時間未満</c:v>
                </c:pt>
                <c:pt idx="2">
                  <c:v>1～2時間</c:v>
                </c:pt>
                <c:pt idx="3">
                  <c:v>2～3時間</c:v>
                </c:pt>
                <c:pt idx="4">
                  <c:v>3～4時間</c:v>
                </c:pt>
                <c:pt idx="5">
                  <c:v>4時間以上</c:v>
                </c:pt>
              </c:strCache>
            </c:strRef>
          </c:cat>
          <c:val>
            <c:numRef>
              <c:f>Sheet2!$E$27:$E$32</c:f>
              <c:numCache>
                <c:formatCode>0.0_ </c:formatCode>
                <c:ptCount val="6"/>
                <c:pt idx="0">
                  <c:v>60.1</c:v>
                </c:pt>
                <c:pt idx="1">
                  <c:v>62.4</c:v>
                </c:pt>
                <c:pt idx="2">
                  <c:v>61.2</c:v>
                </c:pt>
                <c:pt idx="3">
                  <c:v>57</c:v>
                </c:pt>
                <c:pt idx="4">
                  <c:v>54.1</c:v>
                </c:pt>
                <c:pt idx="5">
                  <c:v>50.4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9516920"/>
        <c:axId val="140587720"/>
      </c:lineChart>
      <c:catAx>
        <c:axId val="1395169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40587720"/>
        <c:crosses val="autoZero"/>
        <c:auto val="1"/>
        <c:lblAlgn val="ctr"/>
        <c:lblOffset val="100"/>
        <c:noMultiLvlLbl val="0"/>
      </c:catAx>
      <c:valAx>
        <c:axId val="140587720"/>
        <c:scaling>
          <c:orientation val="minMax"/>
          <c:min val="45"/>
        </c:scaling>
        <c:delete val="0"/>
        <c:axPos val="l"/>
        <c:majorGridlines/>
        <c:numFmt formatCode="0.0_ " sourceLinked="1"/>
        <c:majorTickMark val="out"/>
        <c:minorTickMark val="none"/>
        <c:tickLblPos val="nextTo"/>
        <c:crossAx val="13951692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200"/>
      </a:pPr>
      <a:endParaRPr lang="ja-JP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'４章'!$B$3</c:f>
              <c:strCache>
                <c:ptCount val="1"/>
                <c:pt idx="0">
                  <c:v>国語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cat>
            <c:strRef>
              <c:f>'４章'!$A$4:$A$7</c:f>
              <c:strCache>
                <c:ptCount val="4"/>
                <c:pt idx="0">
                  <c:v>そう思う</c:v>
                </c:pt>
                <c:pt idx="1">
                  <c:v>どちらかといえば，_x000d_そう思う</c:v>
                </c:pt>
                <c:pt idx="2">
                  <c:v>どちらかといえば，_x000d_そう思わない</c:v>
                </c:pt>
                <c:pt idx="3">
                  <c:v>そう思わない</c:v>
                </c:pt>
              </c:strCache>
            </c:strRef>
          </c:cat>
          <c:val>
            <c:numRef>
              <c:f>'４章'!$B$4:$B$7</c:f>
              <c:numCache>
                <c:formatCode>General</c:formatCode>
                <c:ptCount val="4"/>
                <c:pt idx="0">
                  <c:v>71.867999999999995</c:v>
                </c:pt>
                <c:pt idx="1">
                  <c:v>71.221999999999994</c:v>
                </c:pt>
                <c:pt idx="2">
                  <c:v>69.177999999999983</c:v>
                </c:pt>
                <c:pt idx="3">
                  <c:v>66.572999999999979</c:v>
                </c:pt>
              </c:numCache>
            </c:numRef>
          </c:val>
        </c:ser>
        <c:ser>
          <c:idx val="1"/>
          <c:order val="1"/>
          <c:tx>
            <c:strRef>
              <c:f>'４章'!$C$3</c:f>
              <c:strCache>
                <c:ptCount val="1"/>
                <c:pt idx="0">
                  <c:v>算数・数学</c:v>
                </c:pt>
              </c:strCache>
            </c:strRef>
          </c:tx>
          <c:spPr>
            <a:solidFill>
              <a:srgbClr val="FF6600"/>
            </a:solidFill>
          </c:spPr>
          <c:invertIfNegative val="0"/>
          <c:cat>
            <c:strRef>
              <c:f>'４章'!$A$4:$A$7</c:f>
              <c:strCache>
                <c:ptCount val="4"/>
                <c:pt idx="0">
                  <c:v>そう思う</c:v>
                </c:pt>
                <c:pt idx="1">
                  <c:v>どちらかといえば，_x000d_そう思う</c:v>
                </c:pt>
                <c:pt idx="2">
                  <c:v>どちらかといえば，_x000d_そう思わない</c:v>
                </c:pt>
                <c:pt idx="3">
                  <c:v>そう思わない</c:v>
                </c:pt>
              </c:strCache>
            </c:strRef>
          </c:cat>
          <c:val>
            <c:numRef>
              <c:f>'４章'!$C$4:$C$7</c:f>
              <c:numCache>
                <c:formatCode>General</c:formatCode>
                <c:ptCount val="4"/>
                <c:pt idx="0">
                  <c:v>69.728999999999999</c:v>
                </c:pt>
                <c:pt idx="1">
                  <c:v>68.546999999999997</c:v>
                </c:pt>
                <c:pt idx="2">
                  <c:v>64.977999999999994</c:v>
                </c:pt>
                <c:pt idx="3">
                  <c:v>60.250999999999998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588504"/>
        <c:axId val="140588896"/>
      </c:barChart>
      <c:catAx>
        <c:axId val="1405885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40588896"/>
        <c:crosses val="autoZero"/>
        <c:auto val="1"/>
        <c:lblAlgn val="ctr"/>
        <c:lblOffset val="100"/>
        <c:noMultiLvlLbl val="0"/>
      </c:catAx>
      <c:valAx>
        <c:axId val="140588896"/>
        <c:scaling>
          <c:orientation val="minMax"/>
          <c:min val="58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4058850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600"/>
      </a:pPr>
      <a:endParaRPr lang="ja-JP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9798" cy="342900"/>
          </a:xfrm>
          <a:prstGeom prst="rect">
            <a:avLst/>
          </a:prstGeom>
        </p:spPr>
        <p:txBody>
          <a:bodyPr vert="horz" lIns="91751" tIns="45875" rIns="91751" bIns="4587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33589" y="0"/>
            <a:ext cx="4309798" cy="342900"/>
          </a:xfrm>
          <a:prstGeom prst="rect">
            <a:avLst/>
          </a:prstGeom>
        </p:spPr>
        <p:txBody>
          <a:bodyPr vert="horz" lIns="91751" tIns="45875" rIns="91751" bIns="45875" rtlCol="0"/>
          <a:lstStyle>
            <a:lvl1pPr algn="r">
              <a:defRPr sz="1200"/>
            </a:lvl1pPr>
          </a:lstStyle>
          <a:p>
            <a:fld id="{573F4E10-8606-44E1-AF74-D472BEB0C42F}" type="datetimeFigureOut">
              <a:rPr kumimoji="1" lang="ja-JP" altLang="en-US" smtClean="0"/>
              <a:t>2017/12/15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4309798" cy="342900"/>
          </a:xfrm>
          <a:prstGeom prst="rect">
            <a:avLst/>
          </a:prstGeom>
        </p:spPr>
        <p:txBody>
          <a:bodyPr vert="horz" lIns="91751" tIns="45875" rIns="91751" bIns="4587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33589" y="6513910"/>
            <a:ext cx="4309798" cy="342900"/>
          </a:xfrm>
          <a:prstGeom prst="rect">
            <a:avLst/>
          </a:prstGeom>
        </p:spPr>
        <p:txBody>
          <a:bodyPr vert="horz" lIns="91751" tIns="45875" rIns="91751" bIns="45875" rtlCol="0" anchor="b"/>
          <a:lstStyle>
            <a:lvl1pPr algn="r">
              <a:defRPr sz="1200"/>
            </a:lvl1pPr>
          </a:lstStyle>
          <a:p>
            <a:fld id="{AA8F5C8E-392B-46C8-A741-E1A22E4EC9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7498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9798" cy="342900"/>
          </a:xfrm>
          <a:prstGeom prst="rect">
            <a:avLst/>
          </a:prstGeom>
        </p:spPr>
        <p:txBody>
          <a:bodyPr vert="horz" lIns="91751" tIns="45875" rIns="91751" bIns="4587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33589" y="0"/>
            <a:ext cx="4309798" cy="342900"/>
          </a:xfrm>
          <a:prstGeom prst="rect">
            <a:avLst/>
          </a:prstGeom>
        </p:spPr>
        <p:txBody>
          <a:bodyPr vert="horz" lIns="91751" tIns="45875" rIns="91751" bIns="45875" rtlCol="0"/>
          <a:lstStyle>
            <a:lvl1pPr algn="r">
              <a:defRPr sz="1200"/>
            </a:lvl1pPr>
          </a:lstStyle>
          <a:p>
            <a:fld id="{10C92ABB-A8C9-E140-A3E9-ABB4D61D53BE}" type="datetimeFigureOut">
              <a:rPr kumimoji="1" lang="ja-JP" altLang="en-US" smtClean="0"/>
              <a:t>2017/12/15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259138" y="514350"/>
            <a:ext cx="3427412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51" tIns="45875" rIns="91751" bIns="4587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4569" y="3257550"/>
            <a:ext cx="7956550" cy="3086100"/>
          </a:xfrm>
          <a:prstGeom prst="rect">
            <a:avLst/>
          </a:prstGeom>
        </p:spPr>
        <p:txBody>
          <a:bodyPr vert="horz" lIns="91751" tIns="45875" rIns="91751" bIns="45875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09798" cy="342900"/>
          </a:xfrm>
          <a:prstGeom prst="rect">
            <a:avLst/>
          </a:prstGeom>
        </p:spPr>
        <p:txBody>
          <a:bodyPr vert="horz" lIns="91751" tIns="45875" rIns="91751" bIns="4587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33589" y="6513910"/>
            <a:ext cx="4309798" cy="342900"/>
          </a:xfrm>
          <a:prstGeom prst="rect">
            <a:avLst/>
          </a:prstGeom>
        </p:spPr>
        <p:txBody>
          <a:bodyPr vert="horz" lIns="91751" tIns="45875" rIns="91751" bIns="45875" rtlCol="0" anchor="b"/>
          <a:lstStyle>
            <a:lvl1pPr algn="r">
              <a:defRPr sz="1200"/>
            </a:lvl1pPr>
          </a:lstStyle>
          <a:p>
            <a:fld id="{95CAE097-E36F-D644-83C5-EC44144859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3377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CAE097-E36F-D644-83C5-EC4414485930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22466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CAE097-E36F-D644-83C5-EC4414485930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22466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E5C6B-4A84-487C-ADA3-C16ED6F96F99}" type="datetime1">
              <a:rPr kumimoji="1" lang="ja-JP" altLang="en-US" smtClean="0"/>
              <a:t>2017/12/15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EF3DC-DC8F-6745-A5F3-AC5851EBF45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ja-JP" altLang="en-US" smtClean="0"/>
              <a:t>マスター タイトルの書式設定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AE536-DCFA-469B-906C-F4261160E6FF}" type="datetime1">
              <a:rPr kumimoji="1" lang="ja-JP" altLang="en-US" smtClean="0"/>
              <a:t>2017/12/15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EF3DC-DC8F-6745-A5F3-AC5851EBF45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プレースホルダーまでドラッグするかアイコンをクリックして図を追加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A73CD-4813-4509-8221-D0708809F4C9}" type="datetime1">
              <a:rPr kumimoji="1" lang="ja-JP" altLang="en-US" smtClean="0"/>
              <a:t>2017/12/15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EF3DC-DC8F-6745-A5F3-AC5851EBF45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86FC6-ADA7-48A4-9301-B9FE98462BFF}" type="datetime1">
              <a:rPr kumimoji="1" lang="ja-JP" altLang="en-US" smtClean="0"/>
              <a:t>2017/12/15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EF3DC-DC8F-6745-A5F3-AC5851EBF45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8A39E-D726-461D-9DB6-BD1B78664CC9}" type="datetime1">
              <a:rPr kumimoji="1" lang="ja-JP" altLang="en-US" smtClean="0"/>
              <a:t>2017/12/15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EF3DC-DC8F-6745-A5F3-AC5851EBF45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図付き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24FC1-5F5D-4691-AAF2-6FF3DE4C3E8B}" type="datetime1">
              <a:rPr kumimoji="1" lang="ja-JP" altLang="en-US" smtClean="0"/>
              <a:t>2017/12/15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EF3DC-DC8F-6745-A5F3-AC5851EBF45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プレースホルダーまでドラッグするかアイコンをクリックして図を追加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ja-JP" altLang="en-US" smtClean="0"/>
              <a:t>マスター タイトルの書式設定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A8A43-37AA-4004-B1FF-4B2D32C44DE8}" type="datetime1">
              <a:rPr kumimoji="1" lang="ja-JP" altLang="en-US" smtClean="0"/>
              <a:t>2017/12/15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EF3DC-DC8F-6745-A5F3-AC5851EBF45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1EF43-152F-46D0-ABE9-0398442AA73F}" type="datetime1">
              <a:rPr kumimoji="1" lang="ja-JP" altLang="en-US" smtClean="0"/>
              <a:t>2017/12/15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EF3DC-DC8F-6745-A5F3-AC5851EBF45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7DC6A-F632-4EF4-85B0-97AD81D2B7EA}" type="datetime1">
              <a:rPr kumimoji="1" lang="ja-JP" altLang="en-US" smtClean="0"/>
              <a:t>2017/12/15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EF3DC-DC8F-6745-A5F3-AC5851EBF45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BFE3D-9419-4B19-AD8E-CFDBCDAEDF91}" type="datetime1">
              <a:rPr kumimoji="1" lang="ja-JP" altLang="en-US" smtClean="0"/>
              <a:t>2017/12/15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EF3DC-DC8F-6745-A5F3-AC5851EBF45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1E24-E137-4C81-9693-6B6B855E6C40}" type="datetime1">
              <a:rPr kumimoji="1" lang="ja-JP" altLang="en-US" smtClean="0"/>
              <a:t>2017/12/15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EF3DC-DC8F-6745-A5F3-AC5851EBF45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ja-JP" altLang="en-US" smtClean="0"/>
              <a:t>マスター タイトルの書式設定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69894-0702-4F82-BE03-B75EF3E60A19}" type="datetime1">
              <a:rPr kumimoji="1" lang="ja-JP" altLang="en-US" smtClean="0"/>
              <a:t>2017/12/15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EF3DC-DC8F-6745-A5F3-AC5851EBF45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76090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ja-JP" altLang="en-US" dirty="0" smtClean="0"/>
              <a:t>マスター タイトルの書式設定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036579"/>
            <a:ext cx="8042276" cy="49070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1131BA5E-EE8A-424F-BB22-EC540DF71E3B}" type="datetime1">
              <a:rPr kumimoji="1" lang="ja-JP" altLang="en-US" smtClean="0"/>
              <a:t>2017/12/15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166EF3DC-DC8F-6745-A5F3-AC5851EBF45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kumimoji="1"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kumimoji="1"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kumimoji="1"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kumimoji="1"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kumimoji="1"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kumimoji="1"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kumimoji="1"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kumimoji="1"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kumimoji="1"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kumimoji="1"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54465" y="534572"/>
            <a:ext cx="8042276" cy="2855743"/>
          </a:xfrm>
          <a:solidFill>
            <a:schemeClr val="accent1">
              <a:alpha val="37000"/>
            </a:schemeClr>
          </a:solidFill>
        </p:spPr>
        <p:txBody>
          <a:bodyPr/>
          <a:lstStyle/>
          <a:p>
            <a:pPr algn="l"/>
            <a:r>
              <a:rPr kumimoji="1" lang="ja-JP" altLang="en-US" b="1" dirty="0" smtClean="0">
                <a:solidFill>
                  <a:srgbClr val="C00000"/>
                </a:solidFill>
                <a:ea typeface="ＤＦ特太ゴシック体" panose="02010609000101010101" pitchFamily="1" charset="-128"/>
              </a:rPr>
              <a:t>メディア</a:t>
            </a:r>
            <a:r>
              <a:rPr kumimoji="1" lang="ja-JP" altLang="en-US" sz="2400" b="1" dirty="0" smtClean="0">
                <a:solidFill>
                  <a:schemeClr val="tx1"/>
                </a:solidFill>
                <a:ea typeface="ＤＦ特太ゴシック体" panose="02010609000101010101" pitchFamily="1" charset="-128"/>
              </a:rPr>
              <a:t>（スマホ・ケータイ・ゲーム・テレビ・ビデオなど）</a:t>
            </a:r>
            <a:r>
              <a:rPr lang="ja-JP" altLang="en-US" b="1" dirty="0" smtClean="0">
                <a:solidFill>
                  <a:srgbClr val="C00000"/>
                </a:solidFill>
                <a:ea typeface="ＤＦ特太ゴシック体" panose="02010609000101010101" pitchFamily="1" charset="-128"/>
              </a:rPr>
              <a:t>をしすぎると</a:t>
            </a:r>
            <a:r>
              <a:rPr kumimoji="1" lang="ja-JP" altLang="en-US" b="1" dirty="0" smtClean="0">
                <a:solidFill>
                  <a:srgbClr val="C00000"/>
                </a:solidFill>
                <a:ea typeface="ＤＦ特太ゴシック体" panose="02010609000101010101" pitchFamily="1" charset="-128"/>
              </a:rPr>
              <a:t>、あなたの</a:t>
            </a:r>
            <a:r>
              <a:rPr kumimoji="1" lang="ja-JP" altLang="en-US" sz="8000" dirty="0" smtClean="0">
                <a:solidFill>
                  <a:srgbClr val="002060"/>
                </a:solidFill>
                <a:ea typeface="ＤＦ特太ゴシック体" panose="02010609000101010101" pitchFamily="1" charset="-128"/>
              </a:rPr>
              <a:t>「脳」</a:t>
            </a:r>
            <a:r>
              <a:rPr kumimoji="1" lang="ja-JP" altLang="en-US" b="1" dirty="0" smtClean="0">
                <a:solidFill>
                  <a:srgbClr val="C00000"/>
                </a:solidFill>
                <a:ea typeface="ＤＦ特太ゴシック体" panose="02010609000101010101" pitchFamily="1" charset="-128"/>
              </a:rPr>
              <a:t>はどうなるの？</a:t>
            </a:r>
            <a:endParaRPr kumimoji="1" lang="ja-JP" altLang="en-US" b="1" dirty="0">
              <a:solidFill>
                <a:srgbClr val="C00000"/>
              </a:solidFill>
              <a:ea typeface="ＤＦ特太ゴシック体" panose="02010609000101010101" pitchFamily="1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59655" y="4135901"/>
            <a:ext cx="7831896" cy="162481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kumimoji="1" lang="en-US" altLang="ja-JP" sz="3600" b="1" dirty="0" smtClean="0">
                <a:solidFill>
                  <a:schemeClr val="accent2">
                    <a:lumMod val="50000"/>
                  </a:schemeClr>
                </a:solidFill>
                <a:ea typeface="ＤＨＰ特太ゴシック体" panose="02010601000101010101" pitchFamily="2" charset="-128"/>
              </a:rPr>
              <a:t>【</a:t>
            </a:r>
            <a:r>
              <a:rPr kumimoji="1" lang="ja-JP" altLang="en-US" sz="3600" b="1" dirty="0" smtClean="0">
                <a:solidFill>
                  <a:schemeClr val="accent2">
                    <a:lumMod val="50000"/>
                  </a:schemeClr>
                </a:solidFill>
                <a:ea typeface="ＤＨＰ特太ゴシック体" panose="02010601000101010101" pitchFamily="2" charset="-128"/>
              </a:rPr>
              <a:t>テーマ</a:t>
            </a:r>
            <a:r>
              <a:rPr kumimoji="1" lang="en-US" altLang="ja-JP" sz="3600" b="1" dirty="0" smtClean="0">
                <a:solidFill>
                  <a:schemeClr val="accent2">
                    <a:lumMod val="50000"/>
                  </a:schemeClr>
                </a:solidFill>
                <a:ea typeface="ＤＨＰ特太ゴシック体" panose="02010601000101010101" pitchFamily="2" charset="-128"/>
              </a:rPr>
              <a:t>】</a:t>
            </a:r>
          </a:p>
          <a:p>
            <a:pPr marL="0" indent="0">
              <a:buNone/>
            </a:pPr>
            <a:r>
              <a:rPr kumimoji="1" lang="ja-JP" altLang="en-US" sz="3600" b="1" dirty="0" smtClean="0">
                <a:solidFill>
                  <a:schemeClr val="accent2">
                    <a:lumMod val="50000"/>
                  </a:schemeClr>
                </a:solidFill>
                <a:ea typeface="ＤＨＰ特太ゴシック体" panose="02010601000101010101" pitchFamily="2" charset="-128"/>
              </a:rPr>
              <a:t>考えてみよう。メディアのいいところ、わるいところ。</a:t>
            </a:r>
            <a:endParaRPr kumimoji="1" lang="ja-JP" altLang="en-US" sz="3600" b="1" dirty="0">
              <a:solidFill>
                <a:schemeClr val="accent2">
                  <a:lumMod val="50000"/>
                </a:schemeClr>
              </a:solidFill>
              <a:ea typeface="ＤＨＰ特太ゴシック体" panose="02010601000101010101" pitchFamily="2" charset="-128"/>
            </a:endParaRP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B60C3-889F-4A69-8113-922350E357CC}" type="datetime1">
              <a:rPr kumimoji="1" lang="ja-JP" altLang="en-US" smtClean="0"/>
              <a:t>2017/12/15</a:t>
            </a:fld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EF3DC-DC8F-6745-A5F3-AC5851EBF45D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  <p:sp>
        <p:nvSpPr>
          <p:cNvPr id="6" name="角丸四角形 5"/>
          <p:cNvSpPr/>
          <p:nvPr/>
        </p:nvSpPr>
        <p:spPr>
          <a:xfrm>
            <a:off x="3492709" y="5346278"/>
            <a:ext cx="4838626" cy="929390"/>
          </a:xfrm>
          <a:prstGeom prst="roundRect">
            <a:avLst/>
          </a:prstGeom>
          <a:solidFill>
            <a:schemeClr val="accent6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b="1" dirty="0">
                <a:solidFill>
                  <a:srgbClr val="FFC000"/>
                </a:solidFill>
              </a:rPr>
              <a:t>かなり</a:t>
            </a:r>
            <a:r>
              <a:rPr kumimoji="1" lang="ja-JP" altLang="en-US" sz="3200" b="1" dirty="0" smtClean="0">
                <a:solidFill>
                  <a:srgbClr val="FFC000"/>
                </a:solidFill>
              </a:rPr>
              <a:t>むずかしいけど・・・</a:t>
            </a:r>
            <a:endParaRPr kumimoji="1" lang="ja-JP" altLang="en-US" sz="32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891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86264" y="590125"/>
            <a:ext cx="7801855" cy="1374922"/>
          </a:xfrm>
        </p:spPr>
        <p:txBody>
          <a:bodyPr/>
          <a:lstStyle/>
          <a:p>
            <a:pPr algn="l"/>
            <a:r>
              <a:rPr kumimoji="1" lang="ja-JP" altLang="en-US" dirty="0" smtClean="0">
                <a:solidFill>
                  <a:srgbClr val="002060"/>
                </a:solidFill>
                <a:ea typeface="ＤＦ特太ゴシック体" panose="02010609000101010101" pitchFamily="1" charset="-128"/>
              </a:rPr>
              <a:t>さあ、「脳」に与えるえいきょうを考えてみましょう。</a:t>
            </a:r>
            <a:endParaRPr kumimoji="1" lang="ja-JP" altLang="en-US" dirty="0">
              <a:solidFill>
                <a:srgbClr val="002060"/>
              </a:solidFill>
              <a:ea typeface="ＤＦ特太ゴシック体" panose="02010609000101010101" pitchFamily="1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45844" y="2541823"/>
            <a:ext cx="7849137" cy="3774572"/>
          </a:xfrm>
        </p:spPr>
        <p:txBody>
          <a:bodyPr>
            <a:normAutofit/>
          </a:bodyPr>
          <a:lstStyle/>
          <a:p>
            <a:r>
              <a:rPr kumimoji="1" lang="ja-JP" altLang="en-US" sz="5400" dirty="0" smtClean="0">
                <a:solidFill>
                  <a:schemeClr val="accent6">
                    <a:lumMod val="50000"/>
                  </a:schemeClr>
                </a:solidFill>
                <a:ea typeface="ＤＨＰ特太ゴシック体" panose="02010601000101010101" pitchFamily="2" charset="-128"/>
              </a:rPr>
              <a:t>大学の研究チームが、７万人の子どもたちを７年間にわたって、調査した結果！</a:t>
            </a:r>
            <a:endParaRPr kumimoji="1" lang="ja-JP" altLang="en-US" sz="5400" dirty="0">
              <a:solidFill>
                <a:schemeClr val="accent6">
                  <a:lumMod val="50000"/>
                </a:schemeClr>
              </a:solidFill>
              <a:ea typeface="ＤＨＰ特太ゴシック体" panose="02010601000101010101" pitchFamily="2" charset="-128"/>
            </a:endParaRP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66A0C-30CC-4432-ABFC-912F5384FB8D}" type="datetime1">
              <a:rPr kumimoji="1" lang="ja-JP" altLang="en-US" smtClean="0"/>
              <a:t>2017/12/15</a:t>
            </a:fld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EF3DC-DC8F-6745-A5F3-AC5851EBF45D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308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ヒトの脳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前頭葉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思考活動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感情制御</a:t>
            </a:r>
            <a:endParaRPr kumimoji="1" lang="en-US" altLang="ja-JP" dirty="0" smtClean="0"/>
          </a:p>
          <a:p>
            <a:r>
              <a:rPr lang="ja-JP" altLang="en-US" dirty="0" smtClean="0"/>
              <a:t>側頭葉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聴覚，言語処理</a:t>
            </a:r>
            <a:endParaRPr kumimoji="1" lang="en-US" altLang="ja-JP" dirty="0" smtClean="0"/>
          </a:p>
          <a:p>
            <a:r>
              <a:rPr lang="ja-JP" altLang="en-US" dirty="0" smtClean="0"/>
              <a:t>後頭葉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視覚処理</a:t>
            </a:r>
            <a:endParaRPr kumimoji="1" lang="en-US" altLang="ja-JP" dirty="0" smtClean="0"/>
          </a:p>
          <a:p>
            <a:r>
              <a:rPr lang="ja-JP" altLang="en-US" dirty="0" smtClean="0"/>
              <a:t>頭頂葉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情報の統合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運動制御</a:t>
            </a:r>
            <a:endParaRPr lang="en-US" altLang="ja-JP" dirty="0" smtClean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3538" y="1938932"/>
            <a:ext cx="4793849" cy="3424178"/>
          </a:xfrm>
          <a:prstGeom prst="rect">
            <a:avLst/>
          </a:prstGeom>
        </p:spPr>
      </p:pic>
      <p:sp>
        <p:nvSpPr>
          <p:cNvPr id="5" name="円/楕円 4"/>
          <p:cNvSpPr/>
          <p:nvPr/>
        </p:nvSpPr>
        <p:spPr>
          <a:xfrm>
            <a:off x="4427095" y="2117187"/>
            <a:ext cx="1664216" cy="2321170"/>
          </a:xfrm>
          <a:prstGeom prst="ellipse">
            <a:avLst/>
          </a:prstGeom>
          <a:noFill/>
          <a:ln w="76200">
            <a:solidFill>
              <a:schemeClr val="accent6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ln>
                <a:solidFill>
                  <a:schemeClr val="accent6"/>
                </a:solidFill>
              </a:ln>
            </a:endParaRPr>
          </a:p>
        </p:txBody>
      </p:sp>
      <p:sp>
        <p:nvSpPr>
          <p:cNvPr id="6" name="日付プレースホルダー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7C5F-82D8-445B-9A59-E47C1FAA2EEE}" type="datetime1">
              <a:rPr kumimoji="1" lang="ja-JP" altLang="en-US" smtClean="0"/>
              <a:t>2017/12/15</a:t>
            </a:fld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EF3DC-DC8F-6745-A5F3-AC5851EBF45D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940148" y="5363110"/>
            <a:ext cx="5651403" cy="91255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 smtClean="0">
                <a:solidFill>
                  <a:schemeClr val="accent6">
                    <a:lumMod val="50000"/>
                  </a:schemeClr>
                </a:solidFill>
              </a:rPr>
              <a:t>脳が</a:t>
            </a:r>
            <a:r>
              <a:rPr lang="ja-JP" altLang="en-US" sz="2800" b="1" dirty="0">
                <a:solidFill>
                  <a:schemeClr val="accent6">
                    <a:lumMod val="50000"/>
                  </a:schemeClr>
                </a:solidFill>
              </a:rPr>
              <a:t>いちばん</a:t>
            </a:r>
            <a:r>
              <a:rPr kumimoji="1" lang="ja-JP" altLang="en-US" sz="2800" b="1" dirty="0" smtClean="0">
                <a:solidFill>
                  <a:schemeClr val="accent6">
                    <a:lumMod val="50000"/>
                  </a:schemeClr>
                </a:solidFill>
              </a:rPr>
              <a:t>発達</a:t>
            </a:r>
            <a:r>
              <a:rPr lang="ja-JP" altLang="en-US" sz="2800" b="1" dirty="0">
                <a:solidFill>
                  <a:schemeClr val="accent6">
                    <a:lumMod val="50000"/>
                  </a:schemeClr>
                </a:solidFill>
              </a:rPr>
              <a:t>するの</a:t>
            </a:r>
            <a:r>
              <a:rPr lang="ja-JP" altLang="en-US" sz="2800" b="1" dirty="0" smtClean="0">
                <a:solidFill>
                  <a:schemeClr val="accent6">
                    <a:lumMod val="50000"/>
                  </a:schemeClr>
                </a:solidFill>
              </a:rPr>
              <a:t>は</a:t>
            </a:r>
            <a:endParaRPr lang="en-US" altLang="ja-JP" sz="28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kumimoji="1" lang="ja-JP" altLang="en-US" sz="2800" b="1" dirty="0" smtClean="0">
                <a:solidFill>
                  <a:schemeClr val="accent6">
                    <a:lumMod val="50000"/>
                  </a:schemeClr>
                </a:solidFill>
              </a:rPr>
              <a:t>１２歳～１８歳ごろ</a:t>
            </a:r>
            <a:endParaRPr kumimoji="1" lang="ja-JP" altLang="en-US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0915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図形グループ 15"/>
          <p:cNvGrpSpPr/>
          <p:nvPr/>
        </p:nvGrpSpPr>
        <p:grpSpPr>
          <a:xfrm>
            <a:off x="1196504" y="868485"/>
            <a:ext cx="6555463" cy="4216105"/>
            <a:chOff x="4859302" y="1106870"/>
            <a:chExt cx="3862164" cy="4216105"/>
          </a:xfrm>
        </p:grpSpPr>
        <p:graphicFrame>
          <p:nvGraphicFramePr>
            <p:cNvPr id="15" name="グラフ 1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221376279"/>
                </p:ext>
              </p:extLst>
            </p:nvPr>
          </p:nvGraphicFramePr>
          <p:xfrm>
            <a:off x="5047096" y="1129865"/>
            <a:ext cx="3674370" cy="383863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6" name="テキスト ボックス 5"/>
            <p:cNvSpPr txBox="1"/>
            <p:nvPr/>
          </p:nvSpPr>
          <p:spPr>
            <a:xfrm>
              <a:off x="5050444" y="4998479"/>
              <a:ext cx="3150455" cy="3244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1400" dirty="0" smtClean="0"/>
                <a:t>スマホの</a:t>
              </a:r>
              <a:r>
                <a:rPr lang="en-US" altLang="ja-JP" sz="1400" dirty="0" smtClean="0"/>
                <a:t>1</a:t>
              </a:r>
              <a:r>
                <a:rPr lang="ja-JP" altLang="en-US" sz="1400" dirty="0" smtClean="0"/>
                <a:t>日の使用</a:t>
              </a:r>
              <a:r>
                <a:rPr kumimoji="1" lang="ja-JP" altLang="en-US" sz="1400" dirty="0" smtClean="0"/>
                <a:t>時間</a:t>
              </a:r>
              <a:endParaRPr kumimoji="1" lang="ja-JP" altLang="en-US" sz="1400" dirty="0"/>
            </a:p>
          </p:txBody>
        </p:sp>
        <p:sp>
          <p:nvSpPr>
            <p:cNvPr id="7" name="テキスト ボックス 6"/>
            <p:cNvSpPr txBox="1"/>
            <p:nvPr/>
          </p:nvSpPr>
          <p:spPr>
            <a:xfrm>
              <a:off x="8040344" y="2421993"/>
              <a:ext cx="50163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dirty="0" smtClean="0"/>
                <a:t>勉強時間</a:t>
              </a:r>
              <a:endParaRPr kumimoji="1" lang="en-US" altLang="ja-JP" sz="1200" dirty="0" smtClean="0"/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4859302" y="1106870"/>
              <a:ext cx="217593" cy="3423436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algn="ctr"/>
              <a:r>
                <a:rPr lang="ja-JP" altLang="en-US" sz="1200" dirty="0" smtClean="0"/>
                <a:t>平　均　正　答　率　（　数　学　・　算　数</a:t>
              </a:r>
              <a:r>
                <a:rPr lang="en-US" altLang="ja-JP" sz="1200" dirty="0" smtClean="0"/>
                <a:t> </a:t>
              </a:r>
              <a:r>
                <a:rPr lang="ja-JP" altLang="en-US" sz="1200" dirty="0" smtClean="0"/>
                <a:t>）　</a:t>
              </a:r>
              <a:endParaRPr kumimoji="1" lang="ja-JP" altLang="en-US" sz="1200" dirty="0"/>
            </a:p>
          </p:txBody>
        </p:sp>
      </p:grp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34714" y="5114924"/>
            <a:ext cx="8453791" cy="1638528"/>
          </a:xfrm>
        </p:spPr>
        <p:txBody>
          <a:bodyPr>
            <a:normAutofit/>
          </a:bodyPr>
          <a:lstStyle/>
          <a:p>
            <a:r>
              <a:rPr lang="ja-JP" altLang="en-US" sz="2800" b="1" dirty="0">
                <a:solidFill>
                  <a:srgbClr val="FF0000"/>
                </a:solidFill>
              </a:rPr>
              <a:t>スマホの使用時間が長い子どもほど成績が</a:t>
            </a:r>
            <a:r>
              <a:rPr lang="ja-JP" altLang="en-US" sz="2800" b="1" dirty="0" smtClean="0">
                <a:solidFill>
                  <a:srgbClr val="FF0000"/>
                </a:solidFill>
              </a:rPr>
              <a:t>低い</a:t>
            </a:r>
            <a:endParaRPr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 smtClean="0">
                <a:solidFill>
                  <a:srgbClr val="FF0000"/>
                </a:solidFill>
              </a:rPr>
              <a:t>長時間勉強してもスマホを長時間やると意味がない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スマホ使用と学力の関係</a:t>
            </a:r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196504" y="983842"/>
            <a:ext cx="600087" cy="2920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/>
              <a:t>(%)</a:t>
            </a:r>
            <a:endParaRPr kumimoji="1" lang="ja-JP" altLang="en-US" sz="1200" dirty="0"/>
          </a:p>
        </p:txBody>
      </p:sp>
      <p:sp>
        <p:nvSpPr>
          <p:cNvPr id="4" name="円/楕円 3"/>
          <p:cNvSpPr/>
          <p:nvPr/>
        </p:nvSpPr>
        <p:spPr>
          <a:xfrm>
            <a:off x="2709742" y="1129865"/>
            <a:ext cx="570696" cy="1777355"/>
          </a:xfrm>
          <a:prstGeom prst="ellipse">
            <a:avLst/>
          </a:prstGeom>
          <a:noFill/>
          <a:ln w="76200">
            <a:solidFill>
              <a:srgbClr val="FFC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A308C-5577-4B5B-A592-1A67C5E6A509}" type="datetime1">
              <a:rPr kumimoji="1" lang="ja-JP" altLang="en-US" smtClean="0"/>
              <a:t>2017/12/15</a:t>
            </a:fld>
            <a:endParaRPr kumimoji="1" lang="ja-JP" altLang="en-US"/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EF3DC-DC8F-6745-A5F3-AC5851EBF45D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  <p:sp>
        <p:nvSpPr>
          <p:cNvPr id="14" name="円/楕円 13"/>
          <p:cNvSpPr/>
          <p:nvPr/>
        </p:nvSpPr>
        <p:spPr>
          <a:xfrm>
            <a:off x="5104228" y="2336008"/>
            <a:ext cx="1644033" cy="2078879"/>
          </a:xfrm>
          <a:prstGeom prst="ellipse">
            <a:avLst/>
          </a:prstGeom>
          <a:noFill/>
          <a:ln w="7620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7364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グラフ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0442302"/>
              </p:ext>
            </p:extLst>
          </p:nvPr>
        </p:nvGraphicFramePr>
        <p:xfrm>
          <a:off x="1478813" y="962465"/>
          <a:ext cx="6254445" cy="38800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49275" y="5219472"/>
            <a:ext cx="8042276" cy="1638528"/>
          </a:xfrm>
        </p:spPr>
        <p:txBody>
          <a:bodyPr>
            <a:normAutofit/>
          </a:bodyPr>
          <a:lstStyle/>
          <a:p>
            <a:r>
              <a:rPr lang="ja-JP" altLang="en-US" sz="2800" b="1" dirty="0" smtClean="0">
                <a:solidFill>
                  <a:srgbClr val="FF0000"/>
                </a:solidFill>
              </a:rPr>
              <a:t>スマホの時と同じことが言える</a:t>
            </a:r>
            <a:endParaRPr lang="en-US" altLang="ja-JP" sz="2800" b="1" dirty="0" smtClean="0">
              <a:solidFill>
                <a:srgbClr val="FF0000"/>
              </a:solidFill>
            </a:endParaRPr>
          </a:p>
          <a:p>
            <a:r>
              <a:rPr lang="ja-JP" altLang="en-US" sz="2800" b="1" dirty="0" smtClean="0">
                <a:solidFill>
                  <a:srgbClr val="FF0000"/>
                </a:solidFill>
              </a:rPr>
              <a:t>スマホよりも</a:t>
            </a:r>
            <a:r>
              <a:rPr lang="en-US" altLang="ja-JP" sz="2800" b="1" dirty="0" smtClean="0">
                <a:solidFill>
                  <a:srgbClr val="FF0000"/>
                </a:solidFill>
              </a:rPr>
              <a:t>LINE</a:t>
            </a:r>
            <a:r>
              <a:rPr lang="ja-JP" altLang="en-US" sz="2800" b="1" dirty="0" smtClean="0">
                <a:solidFill>
                  <a:srgbClr val="FF0000"/>
                </a:solidFill>
              </a:rPr>
              <a:t>等は強い影響力を持つ</a:t>
            </a:r>
            <a:endParaRPr lang="en-US" altLang="ja-JP" sz="2800" b="1" dirty="0" smtClean="0">
              <a:solidFill>
                <a:srgbClr val="FF0000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LINE</a:t>
            </a:r>
            <a:r>
              <a:rPr lang="ja-JP" altLang="en-US" dirty="0" smtClean="0"/>
              <a:t>等の</a:t>
            </a:r>
            <a:r>
              <a:rPr kumimoji="1" lang="ja-JP" altLang="en-US" dirty="0" smtClean="0"/>
              <a:t>使用と学力の関係</a:t>
            </a:r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196504" y="983842"/>
            <a:ext cx="600087" cy="2920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/>
              <a:t>(%)</a:t>
            </a:r>
            <a:endParaRPr kumimoji="1" lang="ja-JP" altLang="en-US" sz="12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109481" y="1275888"/>
            <a:ext cx="369332" cy="324704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ja-JP" altLang="en-US" sz="1200" dirty="0" smtClean="0"/>
              <a:t>平　均　正　答　率　（　算数</a:t>
            </a:r>
            <a:r>
              <a:rPr lang="en-US" altLang="ja-JP" sz="1200" dirty="0" smtClean="0"/>
              <a:t> </a:t>
            </a:r>
            <a:r>
              <a:rPr lang="ja-JP" altLang="en-US" sz="1200" dirty="0" smtClean="0"/>
              <a:t>・</a:t>
            </a:r>
            <a:r>
              <a:rPr lang="en-US" altLang="ja-JP" sz="1200" dirty="0" smtClean="0"/>
              <a:t> </a:t>
            </a:r>
            <a:r>
              <a:rPr lang="ja-JP" altLang="en-US" sz="1200" dirty="0" smtClean="0"/>
              <a:t>数　学　）</a:t>
            </a:r>
            <a:endParaRPr kumimoji="1" lang="ja-JP" altLang="en-US" sz="12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217507" y="4927613"/>
            <a:ext cx="20956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 smtClean="0"/>
              <a:t>LINE</a:t>
            </a:r>
            <a:r>
              <a:rPr lang="ja-JP" altLang="en-US" sz="1600" dirty="0" smtClean="0"/>
              <a:t>等の使用</a:t>
            </a:r>
            <a:r>
              <a:rPr kumimoji="1" lang="ja-JP" altLang="en-US" sz="1600" dirty="0" smtClean="0"/>
              <a:t>時間</a:t>
            </a:r>
            <a:endParaRPr kumimoji="1" lang="ja-JP" altLang="en-US" sz="16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509734" y="2279757"/>
            <a:ext cx="12235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 smtClean="0"/>
              <a:t>勉強</a:t>
            </a:r>
            <a:r>
              <a:rPr kumimoji="1" lang="ja-JP" altLang="en-US" sz="1600" dirty="0" smtClean="0"/>
              <a:t>時間</a:t>
            </a:r>
            <a:endParaRPr kumimoji="1" lang="en-US" altLang="ja-JP" sz="1600" dirty="0" smtClean="0"/>
          </a:p>
        </p:txBody>
      </p:sp>
      <p:sp>
        <p:nvSpPr>
          <p:cNvPr id="10" name="円/楕円 9"/>
          <p:cNvSpPr/>
          <p:nvPr/>
        </p:nvSpPr>
        <p:spPr>
          <a:xfrm>
            <a:off x="5060899" y="2430206"/>
            <a:ext cx="1644033" cy="2078879"/>
          </a:xfrm>
          <a:prstGeom prst="ellipse">
            <a:avLst/>
          </a:prstGeom>
          <a:noFill/>
          <a:ln w="7620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B98CE-D66C-4E53-BC1C-D1CF08156CD6}" type="datetime1">
              <a:rPr kumimoji="1" lang="ja-JP" altLang="en-US" smtClean="0"/>
              <a:t>2017/12/15</a:t>
            </a:fld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EF3DC-DC8F-6745-A5F3-AC5851EBF45D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6848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1342695"/>
              </p:ext>
            </p:extLst>
          </p:nvPr>
        </p:nvGraphicFramePr>
        <p:xfrm>
          <a:off x="397705" y="885811"/>
          <a:ext cx="8312831" cy="49049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549275" y="5790755"/>
            <a:ext cx="81612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 smtClean="0">
                <a:solidFill>
                  <a:srgbClr val="FF0000"/>
                </a:solidFill>
              </a:rPr>
              <a:t>どんなに勉強しても</a:t>
            </a:r>
            <a:r>
              <a:rPr lang="ja-JP" altLang="en-US" sz="2800" b="1" dirty="0" smtClean="0">
                <a:solidFill>
                  <a:srgbClr val="FF0000"/>
                </a:solidFill>
              </a:rPr>
              <a:t>長時間ゲームをしてしまうとその効果は失われてしまう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760909"/>
          </a:xfrm>
        </p:spPr>
        <p:txBody>
          <a:bodyPr/>
          <a:lstStyle/>
          <a:p>
            <a:r>
              <a:rPr kumimoji="1" lang="ja-JP" altLang="en-US" dirty="0" smtClean="0"/>
              <a:t>ゲーム時間と成績の関係</a:t>
            </a:r>
            <a:endParaRPr kumimoji="1" lang="ja-JP" altLang="en-US" dirty="0"/>
          </a:p>
        </p:txBody>
      </p:sp>
      <p:sp>
        <p:nvSpPr>
          <p:cNvPr id="8" name="円/楕円 7"/>
          <p:cNvSpPr/>
          <p:nvPr/>
        </p:nvSpPr>
        <p:spPr>
          <a:xfrm>
            <a:off x="5693945" y="2880372"/>
            <a:ext cx="1644033" cy="2078879"/>
          </a:xfrm>
          <a:prstGeom prst="ellipse">
            <a:avLst/>
          </a:prstGeom>
          <a:noFill/>
          <a:ln w="7620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F9C15-B84A-4081-9E55-06F1EAB569ED}" type="datetime1">
              <a:rPr kumimoji="1" lang="ja-JP" altLang="en-US" smtClean="0"/>
              <a:t>2017/12/15</a:t>
            </a:fld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EF3DC-DC8F-6745-A5F3-AC5851EBF45D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  <p:sp>
        <p:nvSpPr>
          <p:cNvPr id="9" name="円/楕円 8"/>
          <p:cNvSpPr/>
          <p:nvPr/>
        </p:nvSpPr>
        <p:spPr>
          <a:xfrm>
            <a:off x="2301779" y="1560927"/>
            <a:ext cx="570696" cy="1777355"/>
          </a:xfrm>
          <a:prstGeom prst="ellipse">
            <a:avLst/>
          </a:prstGeom>
          <a:noFill/>
          <a:ln w="76200">
            <a:solidFill>
              <a:srgbClr val="FFC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1321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707156"/>
          </a:xfrm>
        </p:spPr>
        <p:txBody>
          <a:bodyPr/>
          <a:lstStyle/>
          <a:p>
            <a:r>
              <a:rPr kumimoji="1" lang="ja-JP" altLang="en-US" dirty="0" smtClean="0"/>
              <a:t>けんこうな脳であるために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/>
              <a:t>とても大事な</a:t>
            </a:r>
            <a:r>
              <a:rPr lang="ja-JP" altLang="en-US" dirty="0" smtClean="0"/>
              <a:t>こと</a:t>
            </a:r>
            <a:r>
              <a:rPr lang="en-US" altLang="ja-JP" dirty="0" smtClean="0"/>
              <a:t>【</a:t>
            </a:r>
            <a:r>
              <a:rPr lang="ja-JP" altLang="en-US" dirty="0" smtClean="0"/>
              <a:t>結論</a:t>
            </a:r>
            <a:r>
              <a:rPr lang="en-US" altLang="ja-JP" dirty="0" smtClean="0"/>
              <a:t>】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49275" y="1814732"/>
            <a:ext cx="8042276" cy="444539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dirty="0">
                <a:solidFill>
                  <a:schemeClr val="bg2">
                    <a:lumMod val="10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</a:t>
            </a:r>
            <a:r>
              <a:rPr lang="ja-JP" altLang="en-US" sz="3500" b="1" dirty="0" smtClean="0">
                <a:solidFill>
                  <a:schemeClr val="accent6"/>
                </a:solidFill>
              </a:rPr>
              <a:t>やる気スイッチ</a:t>
            </a:r>
            <a:r>
              <a:rPr lang="ja-JP" altLang="en-US" sz="2800" b="1" dirty="0" smtClean="0">
                <a:solidFill>
                  <a:schemeClr val="bg2">
                    <a:lumMod val="10000"/>
                  </a:schemeClr>
                </a:solidFill>
              </a:rPr>
              <a:t>をスイッチオンにする！</a:t>
            </a:r>
            <a:endParaRPr lang="en-US" altLang="ja-JP" sz="2800" b="1" dirty="0">
              <a:solidFill>
                <a:schemeClr val="bg2">
                  <a:lumMod val="10000"/>
                </a:schemeClr>
              </a:solidFill>
            </a:endParaRPr>
          </a:p>
          <a:p>
            <a:pPr lvl="1"/>
            <a:r>
              <a:rPr lang="ja-JP" altLang="en-US" sz="3500" b="1" dirty="0">
                <a:solidFill>
                  <a:schemeClr val="accent6"/>
                </a:solidFill>
              </a:rPr>
              <a:t>自分を好きに</a:t>
            </a:r>
            <a:r>
              <a:rPr lang="ja-JP" altLang="en-US" sz="3500" b="1" dirty="0" smtClean="0">
                <a:solidFill>
                  <a:schemeClr val="accent6"/>
                </a:solidFill>
              </a:rPr>
              <a:t>なる</a:t>
            </a:r>
            <a:r>
              <a:rPr lang="ja-JP" altLang="en-US" sz="2800" b="1" dirty="0">
                <a:solidFill>
                  <a:schemeClr val="bg2">
                    <a:lumMod val="10000"/>
                  </a:schemeClr>
                </a:solidFill>
              </a:rPr>
              <a:t>と</a:t>
            </a:r>
            <a:r>
              <a:rPr lang="ja-JP" altLang="en-US" sz="2800" b="1" dirty="0" smtClean="0">
                <a:solidFill>
                  <a:schemeClr val="bg2">
                    <a:lumMod val="10000"/>
                  </a:schemeClr>
                </a:solidFill>
              </a:rPr>
              <a:t>学力</a:t>
            </a:r>
            <a:r>
              <a:rPr lang="en-US" altLang="ja-JP" sz="2800" b="1" dirty="0">
                <a:solidFill>
                  <a:schemeClr val="bg2">
                    <a:lumMod val="10000"/>
                  </a:schemeClr>
                </a:solidFill>
              </a:rPr>
              <a:t>UP</a:t>
            </a:r>
            <a:r>
              <a:rPr lang="ja-JP" altLang="en-US" sz="2800" b="1" dirty="0">
                <a:solidFill>
                  <a:schemeClr val="bg2">
                    <a:lumMod val="10000"/>
                  </a:schemeClr>
                </a:solidFill>
              </a:rPr>
              <a:t>！</a:t>
            </a:r>
            <a:endParaRPr lang="en-US" altLang="ja-JP" sz="2800" b="1" dirty="0">
              <a:solidFill>
                <a:schemeClr val="bg2">
                  <a:lumMod val="10000"/>
                </a:schemeClr>
              </a:solidFill>
            </a:endParaRPr>
          </a:p>
          <a:p>
            <a:pPr lvl="1"/>
            <a:r>
              <a:rPr lang="ja-JP" altLang="en-US" sz="3500" b="1" dirty="0">
                <a:solidFill>
                  <a:schemeClr val="accent6"/>
                </a:solidFill>
              </a:rPr>
              <a:t>朝食</a:t>
            </a:r>
            <a:r>
              <a:rPr lang="ja-JP" altLang="en-US" sz="2800" b="1" dirty="0">
                <a:solidFill>
                  <a:schemeClr val="bg2">
                    <a:lumMod val="10000"/>
                  </a:schemeClr>
                </a:solidFill>
              </a:rPr>
              <a:t>を</a:t>
            </a:r>
            <a:r>
              <a:rPr lang="ja-JP" altLang="en-US" sz="2800" b="1" dirty="0" smtClean="0">
                <a:solidFill>
                  <a:schemeClr val="bg2">
                    <a:lumMod val="10000"/>
                  </a:schemeClr>
                </a:solidFill>
              </a:rPr>
              <a:t>しっかりとろう。</a:t>
            </a:r>
            <a:r>
              <a:rPr lang="ja-JP" altLang="en-US" sz="2800" b="1" dirty="0">
                <a:solidFill>
                  <a:schemeClr val="bg2">
                    <a:lumMod val="10000"/>
                  </a:schemeClr>
                </a:solidFill>
              </a:rPr>
              <a:t>脳に安定的にエネルギーを供給するためにはバランスの取れた食事が大切！</a:t>
            </a:r>
            <a:endParaRPr lang="en-US" altLang="ja-JP" sz="2800" b="1" dirty="0">
              <a:solidFill>
                <a:schemeClr val="bg2">
                  <a:lumMod val="10000"/>
                </a:schemeClr>
              </a:solidFill>
            </a:endParaRPr>
          </a:p>
          <a:p>
            <a:pPr lvl="1"/>
            <a:endParaRPr lang="en-US" altLang="ja-JP" sz="2800" b="1" dirty="0">
              <a:solidFill>
                <a:schemeClr val="bg2">
                  <a:lumMod val="10000"/>
                </a:schemeClr>
              </a:solidFill>
            </a:endParaRPr>
          </a:p>
          <a:p>
            <a:pPr lvl="1"/>
            <a:r>
              <a:rPr lang="ja-JP" altLang="en-US" sz="2800" b="1" dirty="0">
                <a:solidFill>
                  <a:schemeClr val="bg2">
                    <a:lumMod val="10000"/>
                  </a:schemeClr>
                </a:solidFill>
              </a:rPr>
              <a:t>人</a:t>
            </a:r>
            <a:r>
              <a:rPr lang="ja-JP" altLang="en-US" sz="2800" b="1" dirty="0" smtClean="0">
                <a:solidFill>
                  <a:schemeClr val="bg2">
                    <a:lumMod val="10000"/>
                  </a:schemeClr>
                </a:solidFill>
              </a:rPr>
              <a:t>と直接、</a:t>
            </a:r>
            <a:r>
              <a:rPr lang="ja-JP" altLang="en-US" sz="3500" b="1" dirty="0" smtClean="0">
                <a:solidFill>
                  <a:schemeClr val="accent6"/>
                </a:solidFill>
              </a:rPr>
              <a:t>目を見て話</a:t>
            </a:r>
            <a:r>
              <a:rPr lang="ja-JP" altLang="en-US" sz="2800" b="1" dirty="0" smtClean="0">
                <a:solidFill>
                  <a:schemeClr val="bg2">
                    <a:lumMod val="10000"/>
                  </a:schemeClr>
                </a:solidFill>
              </a:rPr>
              <a:t>をしよう。友だち、先生、家族とたくさん話をしよう。</a:t>
            </a:r>
            <a:endParaRPr lang="en-US" altLang="ja-JP" sz="2800" b="1" dirty="0" smtClean="0">
              <a:solidFill>
                <a:schemeClr val="bg2">
                  <a:lumMod val="10000"/>
                </a:schemeClr>
              </a:solidFill>
            </a:endParaRPr>
          </a:p>
          <a:p>
            <a:pPr lvl="1"/>
            <a:r>
              <a:rPr kumimoji="1" lang="ja-JP" altLang="en-US" sz="3500" b="1" dirty="0">
                <a:solidFill>
                  <a:schemeClr val="accent6"/>
                </a:solidFill>
              </a:rPr>
              <a:t>笑顔</a:t>
            </a:r>
            <a:r>
              <a:rPr kumimoji="1" lang="ja-JP" altLang="en-US" sz="2800" b="1" dirty="0" smtClean="0">
                <a:solidFill>
                  <a:schemeClr val="bg2">
                    <a:lumMod val="10000"/>
                  </a:schemeClr>
                </a:solidFill>
              </a:rPr>
              <a:t>を</a:t>
            </a:r>
            <a:r>
              <a:rPr kumimoji="1" lang="ja-JP" altLang="en-US" sz="2800" b="1" dirty="0">
                <a:solidFill>
                  <a:schemeClr val="bg2">
                    <a:lumMod val="10000"/>
                  </a:schemeClr>
                </a:solidFill>
              </a:rPr>
              <a:t>わすれない。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381A9-A800-40EA-8795-BDE363DA2F57}" type="datetime1">
              <a:rPr kumimoji="1" lang="ja-JP" altLang="en-US" smtClean="0"/>
              <a:t>2017/12/15</a:t>
            </a:fld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EF3DC-DC8F-6745-A5F3-AC5851EBF45D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4900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自己肯定感と学力</a:t>
            </a:r>
            <a:endParaRPr kumimoji="1" lang="ja-JP" altLang="en-US" dirty="0"/>
          </a:p>
        </p:txBody>
      </p:sp>
      <p:graphicFrame>
        <p:nvGraphicFramePr>
          <p:cNvPr id="4" name="グラフ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63041069"/>
              </p:ext>
            </p:extLst>
          </p:nvPr>
        </p:nvGraphicFramePr>
        <p:xfrm>
          <a:off x="179512" y="908720"/>
          <a:ext cx="8848088" cy="55884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1855848" y="6334780"/>
            <a:ext cx="54954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>
                <a:solidFill>
                  <a:schemeClr val="accent6"/>
                </a:solidFill>
              </a:rPr>
              <a:t>Q. </a:t>
            </a:r>
            <a:r>
              <a:rPr kumimoji="1" lang="ja-JP" altLang="en-US" sz="2800" dirty="0" smtClean="0">
                <a:solidFill>
                  <a:schemeClr val="accent6"/>
                </a:solidFill>
              </a:rPr>
              <a:t>自分には良いところがあると思う</a:t>
            </a:r>
            <a:endParaRPr kumimoji="1" lang="ja-JP" altLang="en-US" sz="2800" dirty="0">
              <a:solidFill>
                <a:schemeClr val="accent6"/>
              </a:solidFill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2053883" y="1153551"/>
            <a:ext cx="4304714" cy="64711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 smtClean="0"/>
              <a:t>さがそう、じぶんのいいところ</a:t>
            </a:r>
            <a:endParaRPr kumimoji="1" lang="ja-JP" altLang="en-US" sz="2400" b="1" dirty="0"/>
          </a:p>
        </p:txBody>
      </p:sp>
      <p:sp>
        <p:nvSpPr>
          <p:cNvPr id="6" name="日付プレースホルダー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3D700-ED5F-4927-B4FB-D184A865FD68}" type="datetime1">
              <a:rPr kumimoji="1" lang="ja-JP" altLang="en-US" smtClean="0"/>
              <a:t>2017/12/15</a:t>
            </a:fld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EF3DC-DC8F-6745-A5F3-AC5851EBF45D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  <p:cxnSp>
        <p:nvCxnSpPr>
          <p:cNvPr id="9" name="直線矢印コネクタ 8"/>
          <p:cNvCxnSpPr/>
          <p:nvPr/>
        </p:nvCxnSpPr>
        <p:spPr>
          <a:xfrm flipH="1" flipV="1">
            <a:off x="1505243" y="1800665"/>
            <a:ext cx="5683348" cy="3277772"/>
          </a:xfrm>
          <a:prstGeom prst="straightConnector1">
            <a:avLst/>
          </a:prstGeom>
          <a:ln w="8255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3678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脳：好き嫌いの激しい大食漢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0930" y="1036579"/>
            <a:ext cx="8042276" cy="4907022"/>
          </a:xfrm>
        </p:spPr>
        <p:txBody>
          <a:bodyPr/>
          <a:lstStyle/>
          <a:p>
            <a:r>
              <a:rPr kumimoji="1" lang="ja-JP" altLang="en-US" dirty="0" smtClean="0"/>
              <a:t>脳から見た朝食の重要性</a:t>
            </a:r>
            <a:endParaRPr kumimoji="1" lang="en-US" altLang="ja-JP" dirty="0" smtClean="0"/>
          </a:p>
          <a:p>
            <a:pPr lvl="1"/>
            <a:r>
              <a:rPr lang="ja-JP" altLang="en-US" b="1" dirty="0" smtClean="0">
                <a:solidFill>
                  <a:schemeClr val="accent6">
                    <a:lumMod val="50000"/>
                  </a:schemeClr>
                </a:solidFill>
              </a:rPr>
              <a:t>脳</a:t>
            </a:r>
            <a:r>
              <a:rPr lang="ja-JP" altLang="en-US" b="1" dirty="0" smtClean="0"/>
              <a:t>：全体に占める重量はたったの</a:t>
            </a:r>
            <a:r>
              <a:rPr lang="en-US" altLang="ja-JP" sz="4000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r>
              <a:rPr lang="ja-JP" altLang="en-US" sz="4000" dirty="0" smtClean="0">
                <a:solidFill>
                  <a:schemeClr val="accent6">
                    <a:lumMod val="75000"/>
                  </a:schemeClr>
                </a:solidFill>
              </a:rPr>
              <a:t>％</a:t>
            </a:r>
            <a:endParaRPr lang="en-US" altLang="ja-JP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2"/>
            <a:r>
              <a:rPr lang="ja-JP" altLang="en-US" b="1" dirty="0" smtClean="0"/>
              <a:t>体重</a:t>
            </a:r>
            <a:r>
              <a:rPr lang="en-US" altLang="ja-JP" b="1" dirty="0" smtClean="0"/>
              <a:t>70kg</a:t>
            </a:r>
            <a:r>
              <a:rPr lang="ja-JP" altLang="en-US" b="1" dirty="0" smtClean="0"/>
              <a:t>の人なら</a:t>
            </a:r>
            <a:r>
              <a:rPr lang="en-US" altLang="ja-JP" b="1" dirty="0" smtClean="0"/>
              <a:t>1.4kg</a:t>
            </a:r>
          </a:p>
          <a:p>
            <a:pPr lvl="1"/>
            <a:r>
              <a:rPr kumimoji="1" lang="ja-JP" altLang="en-US" b="1" u="sng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なのに</a:t>
            </a:r>
            <a:r>
              <a:rPr kumimoji="1" lang="ja-JP" altLang="en-US" b="1" dirty="0" smtClean="0"/>
              <a:t>エネルギー消費量は</a:t>
            </a:r>
            <a:r>
              <a:rPr lang="ja-JP" altLang="en-US" b="1" dirty="0" smtClean="0"/>
              <a:t>約</a:t>
            </a:r>
            <a:r>
              <a:rPr lang="en-US" altLang="ja-JP" sz="4000" dirty="0" smtClean="0">
                <a:solidFill>
                  <a:schemeClr val="accent6">
                    <a:lumMod val="75000"/>
                  </a:schemeClr>
                </a:solidFill>
              </a:rPr>
              <a:t>20%</a:t>
            </a:r>
            <a:endParaRPr lang="en-US" altLang="ja-JP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1"/>
            <a:r>
              <a:rPr lang="ja-JP" altLang="en-US" b="1" dirty="0" smtClean="0"/>
              <a:t>脳がエネルギーとして使えるのは</a:t>
            </a:r>
            <a:r>
              <a:rPr lang="ja-JP" altLang="en-US" sz="2800" b="1" dirty="0" smtClean="0">
                <a:solidFill>
                  <a:srgbClr val="FF0000"/>
                </a:solidFill>
              </a:rPr>
              <a:t>ブドウ糖</a:t>
            </a:r>
            <a:r>
              <a:rPr lang="ja-JP" altLang="en-US" b="1" dirty="0" smtClean="0"/>
              <a:t>のみ</a:t>
            </a:r>
            <a:endParaRPr lang="en-US" altLang="ja-JP" b="1" dirty="0" smtClean="0"/>
          </a:p>
          <a:p>
            <a:pPr lvl="1"/>
            <a:r>
              <a:rPr lang="ja-JP" altLang="en-US" b="1" dirty="0" smtClean="0"/>
              <a:t>脳にとって睡眠明けは</a:t>
            </a:r>
            <a:r>
              <a:rPr lang="ja-JP" altLang="en-US" sz="2800" b="1" dirty="0" smtClean="0">
                <a:solidFill>
                  <a:schemeClr val="accent6">
                    <a:lumMod val="50000"/>
                  </a:schemeClr>
                </a:solidFill>
              </a:rPr>
              <a:t>腹ぺこ状態</a:t>
            </a:r>
            <a:endParaRPr lang="en-US" altLang="ja-JP" sz="28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lvl="1"/>
            <a:r>
              <a:rPr lang="ja-JP" altLang="en-US" b="1" dirty="0" smtClean="0"/>
              <a:t>きちんとエネルギーを送ってあげる</a:t>
            </a:r>
            <a:endParaRPr lang="en-US" altLang="ja-JP" b="1" dirty="0" smtClean="0"/>
          </a:p>
          <a:p>
            <a:pPr lvl="1"/>
            <a:endParaRPr lang="en-US" altLang="ja-JP" dirty="0" smtClean="0"/>
          </a:p>
          <a:p>
            <a:pPr lvl="1"/>
            <a:endParaRPr lang="en-US" altLang="ja-JP" dirty="0" smtClean="0"/>
          </a:p>
          <a:p>
            <a:pPr lvl="1"/>
            <a:endParaRPr kumimoji="1" lang="ja-JP" altLang="en-US" dirty="0"/>
          </a:p>
        </p:txBody>
      </p:sp>
      <p:pic>
        <p:nvPicPr>
          <p:cNvPr id="5" name="図 4" descr="スクリーンショット 2016-07-27 9.43.3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3929" y="1811048"/>
            <a:ext cx="2167954" cy="3589563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 rotWithShape="1">
          <a:blip r:embed="rId3"/>
          <a:srcRect l="20489" t="7499" r="19941" b="7091"/>
          <a:stretch/>
        </p:blipFill>
        <p:spPr>
          <a:xfrm>
            <a:off x="5873265" y="4056237"/>
            <a:ext cx="2718286" cy="2688748"/>
          </a:xfrm>
          <a:prstGeom prst="rect">
            <a:avLst/>
          </a:prstGeom>
        </p:spPr>
      </p:pic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94A9D-052F-4F4D-BEC4-048AAFCA55EF}" type="datetime1">
              <a:rPr kumimoji="1" lang="ja-JP" altLang="en-US" smtClean="0"/>
              <a:t>2017/12/15</a:t>
            </a:fld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EF3DC-DC8F-6745-A5F3-AC5851EBF45D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  <p:cxnSp>
        <p:nvCxnSpPr>
          <p:cNvPr id="9" name="直線矢印コネクタ 8"/>
          <p:cNvCxnSpPr/>
          <p:nvPr/>
        </p:nvCxnSpPr>
        <p:spPr>
          <a:xfrm flipH="1">
            <a:off x="5247249" y="2058142"/>
            <a:ext cx="267286" cy="654300"/>
          </a:xfrm>
          <a:prstGeom prst="straightConnector1">
            <a:avLst/>
          </a:prstGeom>
          <a:ln w="8255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1978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そよ風">
  <a:themeElements>
    <a:clrScheme name="そよ風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そよ風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そよ風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そよ風.thmx</Template>
  <TotalTime>17886</TotalTime>
  <Words>321</Words>
  <Application>Microsoft Office PowerPoint</Application>
  <PresentationFormat>画面に合わせる (4:3)</PresentationFormat>
  <Paragraphs>74</Paragraphs>
  <Slides>9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7" baseType="lpstr">
      <vt:lpstr>ＤＦ特太ゴシック体</vt:lpstr>
      <vt:lpstr>ＤＨＰ特太ゴシック体</vt:lpstr>
      <vt:lpstr>HGP創英角ﾎﾟｯﾌﾟ体</vt:lpstr>
      <vt:lpstr>ＭＳ Ｐゴシック</vt:lpstr>
      <vt:lpstr>News Gothic MT</vt:lpstr>
      <vt:lpstr>Calibri</vt:lpstr>
      <vt:lpstr>Wingdings 2</vt:lpstr>
      <vt:lpstr>そよ風</vt:lpstr>
      <vt:lpstr>メディア（スマホ・ケータイ・ゲーム・テレビ・ビデオなど）をしすぎると、あなたの「脳」はどうなるの？</vt:lpstr>
      <vt:lpstr>さあ、「脳」に与えるえいきょうを考えてみましょう。</vt:lpstr>
      <vt:lpstr>ヒトの脳</vt:lpstr>
      <vt:lpstr>スマホ使用と学力の関係</vt:lpstr>
      <vt:lpstr>LINE等の使用と学力の関係</vt:lpstr>
      <vt:lpstr>ゲーム時間と成績の関係</vt:lpstr>
      <vt:lpstr>けんこうな脳であるために とても大事なこと【結論】</vt:lpstr>
      <vt:lpstr>自己肯定感と学力</vt:lpstr>
      <vt:lpstr>脳：好き嫌いの激しい大食漢</vt:lpstr>
    </vt:vector>
  </TitlesOfParts>
  <Company>idac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Susumu Yokota</dc:creator>
  <cp:lastModifiedBy>teach</cp:lastModifiedBy>
  <cp:revision>743</cp:revision>
  <cp:lastPrinted>2017-11-07T09:55:01Z</cp:lastPrinted>
  <dcterms:created xsi:type="dcterms:W3CDTF">2016-04-22T05:24:41Z</dcterms:created>
  <dcterms:modified xsi:type="dcterms:W3CDTF">2017-12-15T07:45:54Z</dcterms:modified>
</cp:coreProperties>
</file>