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
  </p:notesMasterIdLst>
  <p:sldIdLst>
    <p:sldId id="262" r:id="rId2"/>
    <p:sldId id="263" r:id="rId3"/>
  </p:sldIdLst>
  <p:sldSz cx="7559675" cy="10691813"/>
  <p:notesSz cx="7031038" cy="10163175"/>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635"/>
    <a:srgbClr val="00AC4E"/>
    <a:srgbClr val="00D25F"/>
    <a:srgbClr val="FFFFFF"/>
    <a:srgbClr val="B68F45"/>
    <a:srgbClr val="FA320E"/>
    <a:srgbClr val="99CCFF"/>
    <a:srgbClr val="838799"/>
    <a:srgbClr val="9699A8"/>
    <a:srgbClr val="6F748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485" autoAdjust="0"/>
    <p:restoredTop sz="93506" autoAdjust="0"/>
  </p:normalViewPr>
  <p:slideViewPr>
    <p:cSldViewPr snapToGrid="0">
      <p:cViewPr varScale="1">
        <p:scale>
          <a:sx n="44" d="100"/>
          <a:sy n="44" d="100"/>
        </p:scale>
        <p:origin x="2196" y="30"/>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57" d="100"/>
          <a:sy n="57" d="100"/>
        </p:scale>
        <p:origin x="2832" y="6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0"/>
            <a:ext cx="3046783" cy="509924"/>
          </a:xfrm>
          <a:prstGeom prst="rect">
            <a:avLst/>
          </a:prstGeom>
        </p:spPr>
        <p:txBody>
          <a:bodyPr vert="horz" lIns="98234" tIns="49116" rIns="98234" bIns="49116" rtlCol="0"/>
          <a:lstStyle>
            <a:lvl1pPr algn="l">
              <a:defRPr sz="1300"/>
            </a:lvl1pPr>
          </a:lstStyle>
          <a:p>
            <a:endParaRPr kumimoji="1" lang="ja-JP" altLang="en-US"/>
          </a:p>
        </p:txBody>
      </p:sp>
      <p:sp>
        <p:nvSpPr>
          <p:cNvPr id="3" name="日付プレースホルダー 2"/>
          <p:cNvSpPr>
            <a:spLocks noGrp="1"/>
          </p:cNvSpPr>
          <p:nvPr>
            <p:ph type="dt" idx="1"/>
          </p:nvPr>
        </p:nvSpPr>
        <p:spPr>
          <a:xfrm>
            <a:off x="3982630" y="0"/>
            <a:ext cx="3046783" cy="509924"/>
          </a:xfrm>
          <a:prstGeom prst="rect">
            <a:avLst/>
          </a:prstGeom>
        </p:spPr>
        <p:txBody>
          <a:bodyPr vert="horz" lIns="98234" tIns="49116" rIns="98234" bIns="49116" rtlCol="0"/>
          <a:lstStyle>
            <a:lvl1pPr algn="r">
              <a:defRPr sz="1300"/>
            </a:lvl1pPr>
          </a:lstStyle>
          <a:p>
            <a:fld id="{50D848CB-E73B-470F-84DD-3E5C42B84501}" type="datetimeFigureOut">
              <a:rPr kumimoji="1" lang="ja-JP" altLang="en-US" smtClean="0"/>
              <a:t>2024/2/14</a:t>
            </a:fld>
            <a:endParaRPr kumimoji="1" lang="ja-JP" altLang="en-US"/>
          </a:p>
        </p:txBody>
      </p:sp>
      <p:sp>
        <p:nvSpPr>
          <p:cNvPr id="4" name="スライド イメージ プレースホルダー 3"/>
          <p:cNvSpPr>
            <a:spLocks noGrp="1" noRot="1" noChangeAspect="1"/>
          </p:cNvSpPr>
          <p:nvPr>
            <p:ph type="sldImg" idx="2"/>
          </p:nvPr>
        </p:nvSpPr>
        <p:spPr>
          <a:xfrm>
            <a:off x="2303463" y="1270000"/>
            <a:ext cx="2424112" cy="3430588"/>
          </a:xfrm>
          <a:prstGeom prst="rect">
            <a:avLst/>
          </a:prstGeom>
          <a:noFill/>
          <a:ln w="12700">
            <a:solidFill>
              <a:prstClr val="black"/>
            </a:solidFill>
          </a:ln>
        </p:spPr>
        <p:txBody>
          <a:bodyPr vert="horz" lIns="98234" tIns="49116" rIns="98234" bIns="49116" rtlCol="0" anchor="ctr"/>
          <a:lstStyle/>
          <a:p>
            <a:endParaRPr lang="ja-JP" altLang="en-US"/>
          </a:p>
        </p:txBody>
      </p:sp>
      <p:sp>
        <p:nvSpPr>
          <p:cNvPr id="5" name="ノート プレースホルダー 4"/>
          <p:cNvSpPr>
            <a:spLocks noGrp="1"/>
          </p:cNvSpPr>
          <p:nvPr>
            <p:ph type="body" sz="quarter" idx="3"/>
          </p:nvPr>
        </p:nvSpPr>
        <p:spPr>
          <a:xfrm>
            <a:off x="703104" y="4891028"/>
            <a:ext cx="5624830" cy="4001750"/>
          </a:xfrm>
          <a:prstGeom prst="rect">
            <a:avLst/>
          </a:prstGeom>
        </p:spPr>
        <p:txBody>
          <a:bodyPr vert="horz" lIns="98234" tIns="49116" rIns="98234" bIns="49116"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2" y="9653255"/>
            <a:ext cx="3046783" cy="509923"/>
          </a:xfrm>
          <a:prstGeom prst="rect">
            <a:avLst/>
          </a:prstGeom>
        </p:spPr>
        <p:txBody>
          <a:bodyPr vert="horz" lIns="98234" tIns="49116" rIns="98234" bIns="49116" rtlCol="0" anchor="b"/>
          <a:lstStyle>
            <a:lvl1pPr algn="l">
              <a:defRPr sz="1300"/>
            </a:lvl1pPr>
          </a:lstStyle>
          <a:p>
            <a:endParaRPr kumimoji="1" lang="ja-JP" altLang="en-US"/>
          </a:p>
        </p:txBody>
      </p:sp>
      <p:sp>
        <p:nvSpPr>
          <p:cNvPr id="7" name="スライド番号プレースホルダー 6"/>
          <p:cNvSpPr>
            <a:spLocks noGrp="1"/>
          </p:cNvSpPr>
          <p:nvPr>
            <p:ph type="sldNum" sz="quarter" idx="5"/>
          </p:nvPr>
        </p:nvSpPr>
        <p:spPr>
          <a:xfrm>
            <a:off x="3982630" y="9653255"/>
            <a:ext cx="3046783" cy="509923"/>
          </a:xfrm>
          <a:prstGeom prst="rect">
            <a:avLst/>
          </a:prstGeom>
        </p:spPr>
        <p:txBody>
          <a:bodyPr vert="horz" lIns="98234" tIns="49116" rIns="98234" bIns="49116" rtlCol="0" anchor="b"/>
          <a:lstStyle>
            <a:lvl1pPr algn="r">
              <a:defRPr sz="1300"/>
            </a:lvl1pPr>
          </a:lstStyle>
          <a:p>
            <a:fld id="{527653D4-5B1B-4060-8871-470C428686F0}" type="slidenum">
              <a:rPr kumimoji="1" lang="ja-JP" altLang="en-US" smtClean="0"/>
              <a:t>‹#›</a:t>
            </a:fld>
            <a:endParaRPr kumimoji="1" lang="ja-JP" altLang="en-US"/>
          </a:p>
        </p:txBody>
      </p:sp>
    </p:spTree>
    <p:extLst>
      <p:ext uri="{BB962C8B-B14F-4D97-AF65-F5344CB8AC3E}">
        <p14:creationId xmlns:p14="http://schemas.microsoft.com/office/powerpoint/2010/main" val="411790435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527653D4-5B1B-4060-8871-470C428686F0}" type="slidenum">
              <a:rPr kumimoji="1" lang="ja-JP" altLang="en-US" smtClean="0"/>
              <a:t>1</a:t>
            </a:fld>
            <a:endParaRPr kumimoji="1" lang="ja-JP" altLang="en-US"/>
          </a:p>
        </p:txBody>
      </p:sp>
    </p:spTree>
    <p:extLst>
      <p:ext uri="{BB962C8B-B14F-4D97-AF65-F5344CB8AC3E}">
        <p14:creationId xmlns:p14="http://schemas.microsoft.com/office/powerpoint/2010/main" val="6896656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54186713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ユーザー設定レイアウト">
    <p:spTree>
      <p:nvGrpSpPr>
        <p:cNvPr id="1" name=""/>
        <p:cNvGrpSpPr/>
        <p:nvPr/>
      </p:nvGrpSpPr>
      <p:grpSpPr>
        <a:xfrm>
          <a:off x="0" y="0"/>
          <a:ext cx="0" cy="0"/>
          <a:chOff x="0" y="0"/>
          <a:chExt cx="0" cy="0"/>
        </a:xfrm>
      </p:grpSpPr>
      <p:sp>
        <p:nvSpPr>
          <p:cNvPr id="6" name="図プレースホルダー 6"/>
          <p:cNvSpPr>
            <a:spLocks noGrp="1"/>
          </p:cNvSpPr>
          <p:nvPr>
            <p:ph type="pic" sz="quarter" idx="10" hasCustomPrompt="1"/>
          </p:nvPr>
        </p:nvSpPr>
        <p:spPr>
          <a:xfrm>
            <a:off x="631" y="156"/>
            <a:ext cx="7559045" cy="10692392"/>
          </a:xfrm>
          <a:custGeom>
            <a:avLst/>
            <a:gdLst>
              <a:gd name="connsiteX0" fmla="*/ 0 w 7559045"/>
              <a:gd name="connsiteY0" fmla="*/ 0 h 10692392"/>
              <a:gd name="connsiteX1" fmla="*/ 7559045 w 7559045"/>
              <a:gd name="connsiteY1" fmla="*/ 0 h 10692392"/>
              <a:gd name="connsiteX2" fmla="*/ 7559045 w 7559045"/>
              <a:gd name="connsiteY2" fmla="*/ 10692392 h 10692392"/>
              <a:gd name="connsiteX3" fmla="*/ 0 w 7559045"/>
              <a:gd name="connsiteY3" fmla="*/ 10692392 h 10692392"/>
            </a:gdLst>
            <a:ahLst/>
            <a:cxnLst>
              <a:cxn ang="0">
                <a:pos x="connsiteX0" y="connsiteY0"/>
              </a:cxn>
              <a:cxn ang="0">
                <a:pos x="connsiteX1" y="connsiteY1"/>
              </a:cxn>
              <a:cxn ang="0">
                <a:pos x="connsiteX2" y="connsiteY2"/>
              </a:cxn>
              <a:cxn ang="0">
                <a:pos x="connsiteX3" y="connsiteY3"/>
              </a:cxn>
            </a:cxnLst>
            <a:rect l="l" t="t" r="r" b="b"/>
            <a:pathLst>
              <a:path w="7559045" h="10692392">
                <a:moveTo>
                  <a:pt x="0" y="0"/>
                </a:moveTo>
                <a:lnTo>
                  <a:pt x="7559045" y="0"/>
                </a:lnTo>
                <a:lnTo>
                  <a:pt x="7559045" y="10692392"/>
                </a:lnTo>
                <a:lnTo>
                  <a:pt x="0" y="10692392"/>
                </a:lnTo>
                <a:close/>
              </a:path>
            </a:pathLst>
          </a:custGeom>
          <a:blipFill dpi="0" rotWithShape="1">
            <a:blip r:embed="rId2"/>
            <a:srcRect/>
            <a:tile tx="0" ty="0" sx="100000" sy="100000" flip="none" algn="tl"/>
          </a:blipFill>
        </p:spPr>
        <p:txBody>
          <a:bodyPr wrap="square" tIns="4680000" anchor="t" anchorCtr="1">
            <a:noAutofit/>
          </a:bodyPr>
          <a:lstStyle>
            <a:lvl1pPr marL="0" indent="0">
              <a:buNone/>
              <a:defRPr sz="1600">
                <a:solidFill>
                  <a:srgbClr val="FF0000"/>
                </a:solidFill>
                <a:latin typeface="メイリオ" panose="020B0604030504040204" pitchFamily="50" charset="-128"/>
                <a:ea typeface="メイリオ" panose="020B0604030504040204" pitchFamily="50" charset="-128"/>
                <a:cs typeface="メイリオ" panose="020B0604030504040204" pitchFamily="50" charset="-128"/>
              </a:defRPr>
            </a:lvl1pPr>
          </a:lstStyle>
          <a:p>
            <a:r>
              <a:rPr kumimoji="1" lang="ja-JP" altLang="en-US" dirty="0" smtClean="0"/>
              <a:t>写真を追加する</a:t>
            </a:r>
            <a:endParaRPr kumimoji="1" lang="ja-JP" altLang="en-US" dirty="0"/>
          </a:p>
        </p:txBody>
      </p:sp>
    </p:spTree>
    <p:extLst>
      <p:ext uri="{BB962C8B-B14F-4D97-AF65-F5344CB8AC3E}">
        <p14:creationId xmlns:p14="http://schemas.microsoft.com/office/powerpoint/2010/main" val="1818849706"/>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ユーザー設定レイアウト">
    <p:spTree>
      <p:nvGrpSpPr>
        <p:cNvPr id="1" name=""/>
        <p:cNvGrpSpPr/>
        <p:nvPr/>
      </p:nvGrpSpPr>
      <p:grpSpPr>
        <a:xfrm>
          <a:off x="0" y="0"/>
          <a:ext cx="0" cy="0"/>
          <a:chOff x="0" y="0"/>
          <a:chExt cx="0" cy="0"/>
        </a:xfrm>
      </p:grpSpPr>
      <p:sp>
        <p:nvSpPr>
          <p:cNvPr id="11" name="図プレースホルダー 10"/>
          <p:cNvSpPr>
            <a:spLocks noGrp="1"/>
          </p:cNvSpPr>
          <p:nvPr>
            <p:ph type="pic" sz="quarter" idx="10" hasCustomPrompt="1"/>
          </p:nvPr>
        </p:nvSpPr>
        <p:spPr>
          <a:xfrm>
            <a:off x="-2185" y="2075534"/>
            <a:ext cx="7561860" cy="5037815"/>
          </a:xfrm>
          <a:custGeom>
            <a:avLst/>
            <a:gdLst>
              <a:gd name="connsiteX0" fmla="*/ 0 w 7561860"/>
              <a:gd name="connsiteY0" fmla="*/ 0 h 5037815"/>
              <a:gd name="connsiteX1" fmla="*/ 7561860 w 7561860"/>
              <a:gd name="connsiteY1" fmla="*/ 0 h 5037815"/>
              <a:gd name="connsiteX2" fmla="*/ 7561860 w 7561860"/>
              <a:gd name="connsiteY2" fmla="*/ 5037815 h 5037815"/>
              <a:gd name="connsiteX3" fmla="*/ 0 w 7561860"/>
              <a:gd name="connsiteY3" fmla="*/ 5037815 h 5037815"/>
            </a:gdLst>
            <a:ahLst/>
            <a:cxnLst>
              <a:cxn ang="0">
                <a:pos x="connsiteX0" y="connsiteY0"/>
              </a:cxn>
              <a:cxn ang="0">
                <a:pos x="connsiteX1" y="connsiteY1"/>
              </a:cxn>
              <a:cxn ang="0">
                <a:pos x="connsiteX2" y="connsiteY2"/>
              </a:cxn>
              <a:cxn ang="0">
                <a:pos x="connsiteX3" y="connsiteY3"/>
              </a:cxn>
            </a:cxnLst>
            <a:rect l="l" t="t" r="r" b="b"/>
            <a:pathLst>
              <a:path w="7561860" h="5037815">
                <a:moveTo>
                  <a:pt x="0" y="0"/>
                </a:moveTo>
                <a:lnTo>
                  <a:pt x="7561860" y="0"/>
                </a:lnTo>
                <a:lnTo>
                  <a:pt x="7561860" y="5037815"/>
                </a:lnTo>
                <a:lnTo>
                  <a:pt x="0" y="5037815"/>
                </a:lnTo>
                <a:close/>
              </a:path>
            </a:pathLst>
          </a:custGeom>
          <a:blipFill dpi="0" rotWithShape="1">
            <a:blip r:embed="rId2"/>
            <a:srcRect/>
            <a:stretch>
              <a:fillRect/>
            </a:stretch>
          </a:blipFill>
        </p:spPr>
        <p:txBody>
          <a:bodyPr wrap="square" tIns="1980000">
            <a:noAutofit/>
          </a:bodyPr>
          <a:lstStyle>
            <a:lvl1pPr marL="0" indent="0" algn="ctr">
              <a:buNone/>
              <a:defRPr sz="1600">
                <a:solidFill>
                  <a:srgbClr val="FF0000"/>
                </a:solidFill>
                <a:latin typeface="メイリオ" panose="020B0604030504040204" pitchFamily="50" charset="-128"/>
                <a:ea typeface="メイリオ" panose="020B0604030504040204" pitchFamily="50" charset="-128"/>
                <a:cs typeface="メイリオ" panose="020B0604030504040204" pitchFamily="50" charset="-128"/>
              </a:defRPr>
            </a:lvl1pPr>
          </a:lstStyle>
          <a:p>
            <a:r>
              <a:rPr kumimoji="1" lang="ja-JP" altLang="en-US" dirty="0" smtClean="0"/>
              <a:t>写真を追加する</a:t>
            </a:r>
            <a:endParaRPr kumimoji="1" lang="ja-JP" altLang="en-US" dirty="0"/>
          </a:p>
        </p:txBody>
      </p:sp>
      <p:sp>
        <p:nvSpPr>
          <p:cNvPr id="13" name="図プレースホルダー 15"/>
          <p:cNvSpPr>
            <a:spLocks noGrp="1"/>
          </p:cNvSpPr>
          <p:nvPr>
            <p:ph type="pic" sz="quarter" idx="12" hasCustomPrompt="1"/>
          </p:nvPr>
        </p:nvSpPr>
        <p:spPr>
          <a:xfrm>
            <a:off x="6201951" y="9236549"/>
            <a:ext cx="1087826" cy="1087826"/>
          </a:xfrm>
          <a:custGeom>
            <a:avLst/>
            <a:gdLst>
              <a:gd name="connsiteX0" fmla="*/ 543913 w 1087826"/>
              <a:gd name="connsiteY0" fmla="*/ 0 h 1087826"/>
              <a:gd name="connsiteX1" fmla="*/ 1087826 w 1087826"/>
              <a:gd name="connsiteY1" fmla="*/ 543913 h 1087826"/>
              <a:gd name="connsiteX2" fmla="*/ 543913 w 1087826"/>
              <a:gd name="connsiteY2" fmla="*/ 1087826 h 1087826"/>
              <a:gd name="connsiteX3" fmla="*/ 0 w 1087826"/>
              <a:gd name="connsiteY3" fmla="*/ 543913 h 1087826"/>
              <a:gd name="connsiteX4" fmla="*/ 543913 w 1087826"/>
              <a:gd name="connsiteY4" fmla="*/ 0 h 10878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87826" h="1087826">
                <a:moveTo>
                  <a:pt x="543913" y="0"/>
                </a:moveTo>
                <a:cubicBezTo>
                  <a:pt x="844308" y="0"/>
                  <a:pt x="1087826" y="243518"/>
                  <a:pt x="1087826" y="543913"/>
                </a:cubicBezTo>
                <a:cubicBezTo>
                  <a:pt x="1087826" y="844308"/>
                  <a:pt x="844308" y="1087826"/>
                  <a:pt x="543913" y="1087826"/>
                </a:cubicBezTo>
                <a:cubicBezTo>
                  <a:pt x="243518" y="1087826"/>
                  <a:pt x="0" y="844308"/>
                  <a:pt x="0" y="543913"/>
                </a:cubicBezTo>
                <a:cubicBezTo>
                  <a:pt x="0" y="243518"/>
                  <a:pt x="243518" y="0"/>
                  <a:pt x="543913" y="0"/>
                </a:cubicBezTo>
                <a:close/>
              </a:path>
            </a:pathLst>
          </a:custGeom>
          <a:blipFill dpi="0" rotWithShape="1">
            <a:blip r:embed="rId3"/>
            <a:srcRect/>
            <a:tile tx="0" ty="0" sx="100000" sy="100000" flip="none" algn="tl"/>
          </a:blipFill>
        </p:spPr>
        <p:txBody>
          <a:bodyPr wrap="square" tIns="144000" anchor="t" anchorCtr="1">
            <a:noAutofit/>
          </a:bodyPr>
          <a:lstStyle>
            <a:lvl1pPr marL="0" indent="0" algn="ctr">
              <a:buNone/>
              <a:defRPr sz="1200">
                <a:solidFill>
                  <a:srgbClr val="FF0000"/>
                </a:solidFill>
                <a:latin typeface="メイリオ" panose="020B0604030504040204" pitchFamily="50" charset="-128"/>
                <a:ea typeface="メイリオ" panose="020B0604030504040204" pitchFamily="50" charset="-128"/>
                <a:cs typeface="メイリオ" panose="020B0604030504040204" pitchFamily="50" charset="-128"/>
              </a:defRPr>
            </a:lvl1pPr>
          </a:lstStyle>
          <a:p>
            <a:r>
              <a:rPr kumimoji="1" lang="ja-JP" altLang="en-US" dirty="0" smtClean="0"/>
              <a:t>写真を追加する</a:t>
            </a:r>
            <a:endParaRPr kumimoji="1" lang="ja-JP" altLang="en-US" dirty="0"/>
          </a:p>
        </p:txBody>
      </p:sp>
    </p:spTree>
    <p:extLst>
      <p:ext uri="{BB962C8B-B14F-4D97-AF65-F5344CB8AC3E}">
        <p14:creationId xmlns:p14="http://schemas.microsoft.com/office/powerpoint/2010/main" val="392897465"/>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569242"/>
            <a:ext cx="6520220" cy="2066590"/>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519728" y="2846200"/>
            <a:ext cx="6520220" cy="6783857"/>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519728" y="9909729"/>
            <a:ext cx="1700927" cy="569240"/>
          </a:xfrm>
          <a:prstGeom prst="rect">
            <a:avLst/>
          </a:prstGeom>
        </p:spPr>
        <p:txBody>
          <a:bodyPr vert="horz" lIns="91440" tIns="45720" rIns="91440" bIns="45720" rtlCol="0" anchor="ctr"/>
          <a:lstStyle>
            <a:lvl1pPr algn="l">
              <a:defRPr sz="992">
                <a:solidFill>
                  <a:schemeClr val="tx1">
                    <a:tint val="75000"/>
                  </a:schemeClr>
                </a:solidFill>
              </a:defRPr>
            </a:lvl1pPr>
          </a:lstStyle>
          <a:p>
            <a:fld id="{5BECB2DC-B79A-48C2-A6AA-761A7C75FE2D}" type="datetimeFigureOut">
              <a:rPr kumimoji="1" lang="ja-JP" altLang="en-US" smtClean="0"/>
              <a:t>2024/2/14</a:t>
            </a:fld>
            <a:endParaRPr kumimoji="1" lang="ja-JP" altLang="en-US"/>
          </a:p>
        </p:txBody>
      </p:sp>
      <p:sp>
        <p:nvSpPr>
          <p:cNvPr id="5" name="Footer Placeholder 4"/>
          <p:cNvSpPr>
            <a:spLocks noGrp="1"/>
          </p:cNvSpPr>
          <p:nvPr>
            <p:ph type="ftr" sz="quarter" idx="3"/>
          </p:nvPr>
        </p:nvSpPr>
        <p:spPr>
          <a:xfrm>
            <a:off x="2504143" y="9909729"/>
            <a:ext cx="2551390" cy="569240"/>
          </a:xfrm>
          <a:prstGeom prst="rect">
            <a:avLst/>
          </a:prstGeom>
        </p:spPr>
        <p:txBody>
          <a:bodyPr vert="horz" lIns="91440" tIns="45720" rIns="91440" bIns="45720" rtlCol="0" anchor="ctr"/>
          <a:lstStyle>
            <a:lvl1pPr algn="ctr">
              <a:defRPr sz="992">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5339020" y="9909729"/>
            <a:ext cx="1700927" cy="569240"/>
          </a:xfrm>
          <a:prstGeom prst="rect">
            <a:avLst/>
          </a:prstGeom>
        </p:spPr>
        <p:txBody>
          <a:bodyPr vert="horz" lIns="91440" tIns="45720" rIns="91440" bIns="45720" rtlCol="0" anchor="ctr"/>
          <a:lstStyle>
            <a:lvl1pPr algn="r">
              <a:defRPr sz="992">
                <a:solidFill>
                  <a:schemeClr val="tx1">
                    <a:tint val="75000"/>
                  </a:schemeClr>
                </a:solidFill>
              </a:defRPr>
            </a:lvl1pPr>
          </a:lstStyle>
          <a:p>
            <a:fld id="{12EA9291-39B7-4508-ADCF-0A47D281E45F}" type="slidenum">
              <a:rPr kumimoji="1" lang="ja-JP" altLang="en-US" smtClean="0"/>
              <a:t>‹#›</a:t>
            </a:fld>
            <a:endParaRPr kumimoji="1" lang="ja-JP" altLang="en-US"/>
          </a:p>
        </p:txBody>
      </p:sp>
    </p:spTree>
    <p:extLst>
      <p:ext uri="{BB962C8B-B14F-4D97-AF65-F5344CB8AC3E}">
        <p14:creationId xmlns:p14="http://schemas.microsoft.com/office/powerpoint/2010/main" val="3654721777"/>
      </p:ext>
    </p:extLst>
  </p:cSld>
  <p:clrMap bg1="lt1" tx1="dk1" bg2="lt2" tx2="dk2" accent1="accent1" accent2="accent2" accent3="accent3" accent4="accent4" accent5="accent5" accent6="accent6" hlink="hlink" folHlink="folHlink"/>
  <p:sldLayoutIdLst>
    <p:sldLayoutId id="2147483661" r:id="rId1"/>
    <p:sldLayoutId id="2147483664" r:id="rId2"/>
    <p:sldLayoutId id="2147483665" r:id="rId3"/>
  </p:sldLayoutIdLst>
  <p:txStyles>
    <p:titleStyle>
      <a:lvl1pPr algn="l" defTabSz="755934" rtl="0" eaLnBrk="1" latinLnBrk="0" hangingPunct="1">
        <a:lnSpc>
          <a:spcPct val="90000"/>
        </a:lnSpc>
        <a:spcBef>
          <a:spcPct val="0"/>
        </a:spcBef>
        <a:buNone/>
        <a:defRPr kumimoji="1" sz="3637" kern="1200">
          <a:solidFill>
            <a:schemeClr val="tx1"/>
          </a:solidFill>
          <a:latin typeface="+mj-lt"/>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kumimoji="1"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kumimoji="1"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kumimoji="1"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9pPr>
    </p:bodyStyle>
    <p:otherStyle>
      <a:defPPr>
        <a:defRPr lang="en-US"/>
      </a:defPPr>
      <a:lvl1pPr marL="0" algn="l" defTabSz="755934" rtl="0" eaLnBrk="1" latinLnBrk="0" hangingPunct="1">
        <a:defRPr kumimoji="1" sz="1488" kern="1200">
          <a:solidFill>
            <a:schemeClr val="tx1"/>
          </a:solidFill>
          <a:latin typeface="+mn-lt"/>
          <a:ea typeface="+mn-ea"/>
          <a:cs typeface="+mn-cs"/>
        </a:defRPr>
      </a:lvl1pPr>
      <a:lvl2pPr marL="377967" algn="l" defTabSz="755934" rtl="0" eaLnBrk="1" latinLnBrk="0" hangingPunct="1">
        <a:defRPr kumimoji="1" sz="1488" kern="1200">
          <a:solidFill>
            <a:schemeClr val="tx1"/>
          </a:solidFill>
          <a:latin typeface="+mn-lt"/>
          <a:ea typeface="+mn-ea"/>
          <a:cs typeface="+mn-cs"/>
        </a:defRPr>
      </a:lvl2pPr>
      <a:lvl3pPr marL="755934" algn="l" defTabSz="755934" rtl="0" eaLnBrk="1" latinLnBrk="0" hangingPunct="1">
        <a:defRPr kumimoji="1" sz="1488" kern="1200">
          <a:solidFill>
            <a:schemeClr val="tx1"/>
          </a:solidFill>
          <a:latin typeface="+mn-lt"/>
          <a:ea typeface="+mn-ea"/>
          <a:cs typeface="+mn-cs"/>
        </a:defRPr>
      </a:lvl3pPr>
      <a:lvl4pPr marL="1133902" algn="l" defTabSz="755934" rtl="0" eaLnBrk="1" latinLnBrk="0" hangingPunct="1">
        <a:defRPr kumimoji="1" sz="1488" kern="1200">
          <a:solidFill>
            <a:schemeClr val="tx1"/>
          </a:solidFill>
          <a:latin typeface="+mn-lt"/>
          <a:ea typeface="+mn-ea"/>
          <a:cs typeface="+mn-cs"/>
        </a:defRPr>
      </a:lvl4pPr>
      <a:lvl5pPr marL="1511869" algn="l" defTabSz="755934" rtl="0" eaLnBrk="1" latinLnBrk="0" hangingPunct="1">
        <a:defRPr kumimoji="1" sz="1488" kern="1200">
          <a:solidFill>
            <a:schemeClr val="tx1"/>
          </a:solidFill>
          <a:latin typeface="+mn-lt"/>
          <a:ea typeface="+mn-ea"/>
          <a:cs typeface="+mn-cs"/>
        </a:defRPr>
      </a:lvl5pPr>
      <a:lvl6pPr marL="1889836" algn="l" defTabSz="755934" rtl="0" eaLnBrk="1" latinLnBrk="0" hangingPunct="1">
        <a:defRPr kumimoji="1" sz="1488" kern="1200">
          <a:solidFill>
            <a:schemeClr val="tx1"/>
          </a:solidFill>
          <a:latin typeface="+mn-lt"/>
          <a:ea typeface="+mn-ea"/>
          <a:cs typeface="+mn-cs"/>
        </a:defRPr>
      </a:lvl6pPr>
      <a:lvl7pPr marL="2267803" algn="l" defTabSz="755934" rtl="0" eaLnBrk="1" latinLnBrk="0" hangingPunct="1">
        <a:defRPr kumimoji="1" sz="1488" kern="1200">
          <a:solidFill>
            <a:schemeClr val="tx1"/>
          </a:solidFill>
          <a:latin typeface="+mn-lt"/>
          <a:ea typeface="+mn-ea"/>
          <a:cs typeface="+mn-cs"/>
        </a:defRPr>
      </a:lvl7pPr>
      <a:lvl8pPr marL="2645771" algn="l" defTabSz="755934" rtl="0" eaLnBrk="1" latinLnBrk="0" hangingPunct="1">
        <a:defRPr kumimoji="1" sz="1488" kern="1200">
          <a:solidFill>
            <a:schemeClr val="tx1"/>
          </a:solidFill>
          <a:latin typeface="+mn-lt"/>
          <a:ea typeface="+mn-ea"/>
          <a:cs typeface="+mn-cs"/>
        </a:defRPr>
      </a:lvl8pPr>
      <a:lvl9pPr marL="3023738" algn="l" defTabSz="755934" rtl="0" eaLnBrk="1" latinLnBrk="0" hangingPunct="1">
        <a:defRPr kumimoji="1"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4.emf"/><Relationship Id="rId7"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3.xml"/><Relationship Id="rId6" Type="http://schemas.openxmlformats.org/officeDocument/2006/relationships/image" Target="../media/image7.png"/><Relationship Id="rId5" Type="http://schemas.openxmlformats.org/officeDocument/2006/relationships/image" Target="../media/image6.png"/><Relationship Id="rId10" Type="http://schemas.openxmlformats.org/officeDocument/2006/relationships/image" Target="../media/image11.gif"/><Relationship Id="rId4" Type="http://schemas.openxmlformats.org/officeDocument/2006/relationships/image" Target="../media/image5.png"/><Relationship Id="rId9" Type="http://schemas.openxmlformats.org/officeDocument/2006/relationships/image" Target="../media/image10.emf"/></Relationships>
</file>

<file path=ppt/slides/_rels/slide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4.emf"/><Relationship Id="rId1" Type="http://schemas.openxmlformats.org/officeDocument/2006/relationships/slideLayout" Target="../slideLayouts/slideLayout3.xml"/><Relationship Id="rId5" Type="http://schemas.openxmlformats.org/officeDocument/2006/relationships/image" Target="../media/image14.png"/><Relationship Id="rId4" Type="http://schemas.openxmlformats.org/officeDocument/2006/relationships/image" Target="../media/image1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a:xfrm>
            <a:off x="-2185" y="2696929"/>
            <a:ext cx="7607579" cy="3292391"/>
          </a:xfrm>
          <a:prstGeom prst="rect">
            <a:avLst/>
          </a:prstGeom>
          <a:solidFill>
            <a:srgbClr val="00B050"/>
          </a:solidFill>
          <a:ln/>
        </p:spPr>
        <p:style>
          <a:lnRef idx="3">
            <a:schemeClr val="lt1"/>
          </a:lnRef>
          <a:fillRef idx="1">
            <a:schemeClr val="accent4"/>
          </a:fillRef>
          <a:effectRef idx="1">
            <a:schemeClr val="accent4"/>
          </a:effectRef>
          <a:fontRef idx="minor">
            <a:schemeClr val="lt1"/>
          </a:fontRef>
        </p:style>
        <p:txBody>
          <a:bodyPr rtlCol="0" anchor="ctr"/>
          <a:lstStyle/>
          <a:p>
            <a:pPr marL="108000">
              <a:spcBef>
                <a:spcPts val="600"/>
              </a:spcBef>
            </a:pPr>
            <a:r>
              <a:rPr kumimoji="1" lang="ja-JP" altLang="en-US" sz="2000" dirty="0" smtClean="0">
                <a:latin typeface="メイリオ" panose="020B0604030504040204" pitchFamily="50" charset="-128"/>
                <a:ea typeface="メイリオ" panose="020B0604030504040204" pitchFamily="50" charset="-128"/>
              </a:rPr>
              <a:t>　天草市教育委員会では、保護者の教育に係る費用負担軽減や環境負荷を考慮した教育活動のため、学用品のリユースを推進しています。</a:t>
            </a:r>
            <a:endParaRPr kumimoji="1" lang="en-US" altLang="ja-JP" sz="2000" dirty="0" smtClean="0">
              <a:latin typeface="メイリオ" panose="020B0604030504040204" pitchFamily="50" charset="-128"/>
              <a:ea typeface="メイリオ" panose="020B0604030504040204" pitchFamily="50" charset="-128"/>
            </a:endParaRPr>
          </a:p>
          <a:p>
            <a:pPr marL="108000" algn="ctr">
              <a:spcBef>
                <a:spcPts val="600"/>
              </a:spcBef>
            </a:pPr>
            <a:r>
              <a:rPr lang="ja-JP" altLang="en-US" sz="2000" dirty="0">
                <a:latin typeface="メイリオ" panose="020B0604030504040204" pitchFamily="50" charset="-128"/>
                <a:ea typeface="メイリオ" panose="020B0604030504040204" pitchFamily="50" charset="-128"/>
              </a:rPr>
              <a:t>　</a:t>
            </a:r>
            <a:r>
              <a:rPr lang="ja-JP" altLang="en-US" sz="2000" dirty="0" smtClean="0">
                <a:latin typeface="メイリオ" panose="020B0604030504040204" pitchFamily="50" charset="-128"/>
                <a:ea typeface="メイリオ" panose="020B0604030504040204" pitchFamily="50" charset="-128"/>
              </a:rPr>
              <a:t>その取組みの一環として、株式会社ジモティーと連携して</a:t>
            </a:r>
            <a:r>
              <a:rPr lang="ja-JP" altLang="en-US" sz="2400" b="1" u="sng"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a:t>
            </a:r>
            <a:r>
              <a:rPr lang="en-US" altLang="ja-JP" sz="2400" b="1" u="sng"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a:t>
            </a:r>
            <a:r>
              <a:rPr lang="ja-JP" altLang="en-US" sz="2400" b="1" u="sng"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あまくさリユースクール」</a:t>
            </a:r>
            <a:r>
              <a:rPr lang="ja-JP" altLang="en-US" sz="2000" dirty="0" smtClean="0">
                <a:latin typeface="メイリオ" panose="020B0604030504040204" pitchFamily="50" charset="-128"/>
                <a:ea typeface="メイリオ" panose="020B0604030504040204" pitchFamily="50" charset="-128"/>
              </a:rPr>
              <a:t>キャンペーンを展開します。</a:t>
            </a:r>
            <a:endParaRPr lang="en-US" altLang="ja-JP" sz="2000" dirty="0" smtClean="0">
              <a:latin typeface="メイリオ" panose="020B0604030504040204" pitchFamily="50" charset="-128"/>
              <a:ea typeface="メイリオ" panose="020B0604030504040204" pitchFamily="50" charset="-128"/>
            </a:endParaRPr>
          </a:p>
          <a:p>
            <a:pPr marL="108000">
              <a:spcBef>
                <a:spcPts val="600"/>
              </a:spcBef>
            </a:pPr>
            <a:r>
              <a:rPr kumimoji="1" lang="ja-JP" altLang="en-US" sz="2000" dirty="0">
                <a:latin typeface="メイリオ" panose="020B0604030504040204" pitchFamily="50" charset="-128"/>
                <a:ea typeface="メイリオ" panose="020B0604030504040204" pitchFamily="50" charset="-128"/>
              </a:rPr>
              <a:t>　</a:t>
            </a:r>
            <a:r>
              <a:rPr kumimoji="1" lang="ja-JP" altLang="en-US" sz="2000" dirty="0" smtClean="0">
                <a:latin typeface="メイリオ" panose="020B0604030504040204" pitchFamily="50" charset="-128"/>
                <a:ea typeface="メイリオ" panose="020B0604030504040204" pitchFamily="50" charset="-128"/>
              </a:rPr>
              <a:t>用途を終えた学用品で再利用できるものがあれば</a:t>
            </a:r>
            <a:r>
              <a:rPr kumimoji="1" lang="ja-JP" altLang="en-US" sz="2000" u="sng" dirty="0" smtClean="0">
                <a:latin typeface="メイリオ" panose="020B0604030504040204" pitchFamily="50" charset="-128"/>
                <a:ea typeface="メイリオ" panose="020B0604030504040204" pitchFamily="50" charset="-128"/>
              </a:rPr>
              <a:t>、</a:t>
            </a:r>
            <a:r>
              <a:rPr lang="ja-JP" altLang="en-US" sz="2000" u="sng" dirty="0">
                <a:latin typeface="メイリオ" panose="020B0604030504040204" pitchFamily="50" charset="-128"/>
                <a:ea typeface="メイリオ" panose="020B0604030504040204" pitchFamily="50" charset="-128"/>
              </a:rPr>
              <a:t> </a:t>
            </a:r>
            <a:r>
              <a:rPr lang="ja-JP" altLang="en-US" sz="2400" b="1" u="sng"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a:t>
            </a:r>
            <a:r>
              <a:rPr lang="en-US" altLang="ja-JP" sz="2400" b="1" u="sng"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a:t>
            </a:r>
            <a:r>
              <a:rPr lang="ja-JP" altLang="en-US" sz="2400" b="1" u="sng"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あまくさリユースクール</a:t>
            </a:r>
            <a:r>
              <a:rPr lang="ja-JP" altLang="en-US" sz="2400" b="1" u="sng"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a:t>
            </a:r>
            <a:r>
              <a:rPr lang="ja-JP" altLang="en-US" sz="2000" b="1" dirty="0" smtClean="0">
                <a:latin typeface="メイリオ" panose="020B0604030504040204" pitchFamily="50" charset="-128"/>
                <a:ea typeface="メイリオ" panose="020B0604030504040204" pitchFamily="50" charset="-128"/>
              </a:rPr>
              <a:t>をつけて、ジモティーに出品して頂くことをご検討ください。</a:t>
            </a:r>
            <a:endParaRPr kumimoji="1" lang="ja-JP" altLang="en-US" sz="2000" b="1"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endParaRPr>
          </a:p>
        </p:txBody>
      </p:sp>
      <p:sp>
        <p:nvSpPr>
          <p:cNvPr id="16" name="テキスト ボックス 15"/>
          <p:cNvSpPr txBox="1"/>
          <p:nvPr/>
        </p:nvSpPr>
        <p:spPr>
          <a:xfrm>
            <a:off x="2071524" y="6400800"/>
            <a:ext cx="5488150" cy="261610"/>
          </a:xfrm>
          <a:prstGeom prst="rect">
            <a:avLst/>
          </a:prstGeom>
          <a:noFill/>
        </p:spPr>
        <p:txBody>
          <a:bodyPr wrap="square" rtlCol="0">
            <a:spAutoFit/>
          </a:bodyPr>
          <a:lstStyle/>
          <a:p>
            <a:endParaRPr kumimoji="1" lang="ja-JP" altLang="en-US" sz="1100" b="1" dirty="0">
              <a:latin typeface="メイリオ" panose="020B0604030504040204" pitchFamily="50" charset="-128"/>
              <a:ea typeface="メイリオ" panose="020B0604030504040204" pitchFamily="50" charset="-128"/>
            </a:endParaRPr>
          </a:p>
        </p:txBody>
      </p:sp>
      <p:pic>
        <p:nvPicPr>
          <p:cNvPr id="17" name="図 16"/>
          <p:cNvPicPr>
            <a:picLocks noChangeAspect="1"/>
          </p:cNvPicPr>
          <p:nvPr/>
        </p:nvPicPr>
        <p:blipFill>
          <a:blip r:embed="rId3"/>
          <a:stretch>
            <a:fillRect/>
          </a:stretch>
        </p:blipFill>
        <p:spPr>
          <a:xfrm>
            <a:off x="275409" y="130888"/>
            <a:ext cx="2716040" cy="742384"/>
          </a:xfrm>
          <a:prstGeom prst="rect">
            <a:avLst/>
          </a:prstGeom>
        </p:spPr>
      </p:pic>
      <p:sp>
        <p:nvSpPr>
          <p:cNvPr id="22" name="テキスト ボックス 21"/>
          <p:cNvSpPr txBox="1"/>
          <p:nvPr/>
        </p:nvSpPr>
        <p:spPr>
          <a:xfrm>
            <a:off x="81894" y="221183"/>
            <a:ext cx="7574645" cy="1569660"/>
          </a:xfrm>
          <a:prstGeom prst="rect">
            <a:avLst/>
          </a:prstGeom>
          <a:noFill/>
        </p:spPr>
        <p:txBody>
          <a:bodyPr wrap="square" rtlCol="0">
            <a:spAutoFit/>
          </a:bodyPr>
          <a:lstStyle/>
          <a:p>
            <a:r>
              <a:rPr lang="ja-JP" altLang="en-US" sz="4800" b="1" spc="-150" dirty="0" smtClean="0">
                <a:solidFill>
                  <a:schemeClr val="accent4"/>
                </a:solidFill>
                <a:latin typeface="メイリオ" panose="020B0604030504040204" pitchFamily="50" charset="-128"/>
                <a:ea typeface="メイリオ" panose="020B0604030504040204" pitchFamily="50" charset="-128"/>
              </a:rPr>
              <a:t>　　　　　</a:t>
            </a:r>
            <a:r>
              <a:rPr lang="ja-JP" altLang="en-US" sz="4800" b="1" spc="-150" dirty="0" smtClean="0">
                <a:solidFill>
                  <a:srgbClr val="00B050"/>
                </a:solidFill>
                <a:latin typeface="メイリオ" panose="020B0604030504040204" pitchFamily="50" charset="-128"/>
                <a:ea typeface="メイリオ" panose="020B0604030504040204" pitchFamily="50" charset="-128"/>
              </a:rPr>
              <a:t>で学用品リユースはじめませんか</a:t>
            </a:r>
            <a:endParaRPr kumimoji="1" lang="ja-JP" altLang="en-US" sz="4800" b="1" spc="-150" dirty="0">
              <a:solidFill>
                <a:srgbClr val="00B050"/>
              </a:solidFill>
              <a:effectLst/>
              <a:latin typeface="メイリオ" panose="020B0604030504040204" pitchFamily="50" charset="-128"/>
              <a:ea typeface="メイリオ" panose="020B0604030504040204" pitchFamily="50" charset="-128"/>
            </a:endParaRPr>
          </a:p>
        </p:txBody>
      </p:sp>
      <p:sp>
        <p:nvSpPr>
          <p:cNvPr id="23" name="テキスト ボックス 22"/>
          <p:cNvSpPr txBox="1"/>
          <p:nvPr/>
        </p:nvSpPr>
        <p:spPr>
          <a:xfrm>
            <a:off x="275409" y="1582802"/>
            <a:ext cx="7574645" cy="1246495"/>
          </a:xfrm>
          <a:prstGeom prst="rect">
            <a:avLst/>
          </a:prstGeom>
          <a:noFill/>
        </p:spPr>
        <p:txBody>
          <a:bodyPr wrap="square" rtlCol="0">
            <a:spAutoFit/>
          </a:bodyPr>
          <a:lstStyle/>
          <a:p>
            <a:pPr>
              <a:lnSpc>
                <a:spcPts val="4500"/>
              </a:lnSpc>
            </a:pPr>
            <a:r>
              <a:rPr lang="ja-JP" altLang="en-US" sz="2000" u="sng" spc="-150" dirty="0" smtClean="0">
                <a:solidFill>
                  <a:schemeClr val="tx1">
                    <a:lumMod val="65000"/>
                    <a:lumOff val="35000"/>
                  </a:schemeClr>
                </a:solidFill>
                <a:latin typeface="メイリオ" panose="020B0604030504040204" pitchFamily="50" charset="-128"/>
                <a:ea typeface="メイリオ" panose="020B0604030504040204" pitchFamily="50" charset="-128"/>
              </a:rPr>
              <a:t>連携事業　ハッシュタグキャンペーン</a:t>
            </a:r>
            <a:endParaRPr lang="en-US" altLang="ja-JP" sz="2000" u="sng" spc="-150" dirty="0">
              <a:solidFill>
                <a:schemeClr val="tx1">
                  <a:lumMod val="65000"/>
                  <a:lumOff val="35000"/>
                </a:schemeClr>
              </a:solidFill>
              <a:latin typeface="メイリオ" panose="020B0604030504040204" pitchFamily="50" charset="-128"/>
              <a:ea typeface="メイリオ" panose="020B0604030504040204" pitchFamily="50" charset="-128"/>
            </a:endParaRPr>
          </a:p>
          <a:p>
            <a:pPr algn="ctr">
              <a:lnSpc>
                <a:spcPts val="4500"/>
              </a:lnSpc>
            </a:pPr>
            <a:r>
              <a:rPr kumimoji="1" lang="ja-JP" altLang="en-US" sz="4000" b="1" spc="-150" dirty="0" smtClean="0">
                <a:solidFill>
                  <a:schemeClr val="tx1">
                    <a:lumMod val="85000"/>
                    <a:lumOff val="15000"/>
                  </a:schemeClr>
                </a:solidFill>
                <a:effectLst/>
                <a:latin typeface="メイリオ" panose="020B0604030504040204" pitchFamily="50" charset="-128"/>
                <a:ea typeface="メイリオ" panose="020B0604030504040204" pitchFamily="50" charset="-128"/>
              </a:rPr>
              <a:t>「</a:t>
            </a:r>
            <a:r>
              <a:rPr kumimoji="1" lang="ja-JP" altLang="en-US" sz="4000" b="1" spc="-150" dirty="0" smtClean="0">
                <a:solidFill>
                  <a:schemeClr val="tx1">
                    <a:lumMod val="85000"/>
                    <a:lumOff val="15000"/>
                  </a:schemeClr>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＃あまくさリユースクール</a:t>
            </a:r>
            <a:r>
              <a:rPr kumimoji="1" lang="ja-JP" altLang="en-US" sz="4000" b="1" spc="-150" dirty="0" smtClean="0">
                <a:solidFill>
                  <a:schemeClr val="tx1">
                    <a:lumMod val="85000"/>
                    <a:lumOff val="15000"/>
                  </a:schemeClr>
                </a:solidFill>
                <a:effectLst/>
                <a:latin typeface="メイリオ" panose="020B0604030504040204" pitchFamily="50" charset="-128"/>
                <a:ea typeface="メイリオ" panose="020B0604030504040204" pitchFamily="50" charset="-128"/>
              </a:rPr>
              <a:t>」</a:t>
            </a:r>
            <a:endParaRPr kumimoji="1" lang="ja-JP" altLang="en-US" sz="5400" b="1" spc="-150" dirty="0">
              <a:solidFill>
                <a:schemeClr val="tx1">
                  <a:lumMod val="85000"/>
                  <a:lumOff val="15000"/>
                </a:schemeClr>
              </a:solidFill>
              <a:effectLst/>
              <a:latin typeface="メイリオ" panose="020B0604030504040204" pitchFamily="50" charset="-128"/>
              <a:ea typeface="メイリオ" panose="020B0604030504040204" pitchFamily="50" charset="-128"/>
            </a:endParaRPr>
          </a:p>
        </p:txBody>
      </p:sp>
      <p:pic>
        <p:nvPicPr>
          <p:cNvPr id="1026" name="図 1"/>
          <p:cNvPicPr>
            <a:picLocks noChangeAspect="1" noChangeArrowheads="1"/>
          </p:cNvPicPr>
          <p:nvPr/>
        </p:nvPicPr>
        <p:blipFill>
          <a:blip r:embed="rId4">
            <a:extLst>
              <a:ext uri="{28A0092B-C50C-407E-A947-70E740481C1C}">
                <a14:useLocalDpi xmlns:a14="http://schemas.microsoft.com/office/drawing/2010/main" val="0"/>
              </a:ext>
            </a:extLst>
          </a:blip>
          <a:srcRect l="11206" t="27492" r="16299" b="25983"/>
          <a:stretch>
            <a:fillRect/>
          </a:stretch>
        </p:blipFill>
        <p:spPr bwMode="auto">
          <a:xfrm>
            <a:off x="-2185" y="5989321"/>
            <a:ext cx="4973434" cy="17830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9" name="図 28"/>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575258" y="7848814"/>
            <a:ext cx="1244072" cy="1244072"/>
          </a:xfrm>
          <a:prstGeom prst="rect">
            <a:avLst/>
          </a:prstGeom>
        </p:spPr>
      </p:pic>
      <p:sp>
        <p:nvSpPr>
          <p:cNvPr id="30" name="テキスト ボックス 29"/>
          <p:cNvSpPr txBox="1"/>
          <p:nvPr/>
        </p:nvSpPr>
        <p:spPr>
          <a:xfrm>
            <a:off x="3441211" y="7594077"/>
            <a:ext cx="1552268" cy="230832"/>
          </a:xfrm>
          <a:prstGeom prst="rect">
            <a:avLst/>
          </a:prstGeom>
          <a:noFill/>
        </p:spPr>
        <p:txBody>
          <a:bodyPr wrap="square" rtlCol="0">
            <a:spAutoFit/>
          </a:bodyPr>
          <a:lstStyle/>
          <a:p>
            <a:r>
              <a:rPr kumimoji="1" lang="ja-JP" altLang="en-US" sz="900" b="1" u="sng" dirty="0" smtClean="0">
                <a:solidFill>
                  <a:srgbClr val="007635"/>
                </a:solidFill>
                <a:latin typeface="メイリオ" panose="020B0604030504040204" pitchFamily="50" charset="-128"/>
                <a:ea typeface="メイリオ" panose="020B0604030504040204" pitchFamily="50" charset="-128"/>
              </a:rPr>
              <a:t>★</a:t>
            </a:r>
            <a:r>
              <a:rPr kumimoji="1" lang="ja-JP" altLang="en-US" sz="800" b="1" u="sng" dirty="0" smtClean="0">
                <a:solidFill>
                  <a:srgbClr val="007635"/>
                </a:solidFill>
                <a:latin typeface="メイリオ" panose="020B0604030504040204" pitchFamily="50" charset="-128"/>
                <a:ea typeface="メイリオ" panose="020B0604030504040204" pitchFamily="50" charset="-128"/>
              </a:rPr>
              <a:t>ジモティーご案内</a:t>
            </a:r>
            <a:r>
              <a:rPr lang="ja-JP" altLang="en-US" sz="800" b="1" u="sng" dirty="0" smtClean="0">
                <a:solidFill>
                  <a:srgbClr val="007635"/>
                </a:solidFill>
                <a:latin typeface="メイリオ" panose="020B0604030504040204" pitchFamily="50" charset="-128"/>
                <a:ea typeface="メイリオ" panose="020B0604030504040204" pitchFamily="50" charset="-128"/>
              </a:rPr>
              <a:t>ページ</a:t>
            </a:r>
            <a:r>
              <a:rPr lang="ja-JP" altLang="en-US" sz="900" b="1" u="sng" dirty="0" smtClean="0">
                <a:solidFill>
                  <a:srgbClr val="007635"/>
                </a:solidFill>
                <a:latin typeface="メイリオ" panose="020B0604030504040204" pitchFamily="50" charset="-128"/>
                <a:ea typeface="メイリオ" panose="020B0604030504040204" pitchFamily="50" charset="-128"/>
              </a:rPr>
              <a:t>★</a:t>
            </a:r>
            <a:endParaRPr kumimoji="1" lang="ja-JP" altLang="en-US" sz="900" b="1" u="sng" dirty="0">
              <a:solidFill>
                <a:srgbClr val="007635"/>
              </a:solidFill>
              <a:latin typeface="メイリオ" panose="020B0604030504040204" pitchFamily="50" charset="-128"/>
              <a:ea typeface="メイリオ" panose="020B0604030504040204" pitchFamily="50" charset="-128"/>
            </a:endParaRPr>
          </a:p>
        </p:txBody>
      </p:sp>
      <p:sp>
        <p:nvSpPr>
          <p:cNvPr id="1024" name="フリーフォーム 1023"/>
          <p:cNvSpPr/>
          <p:nvPr/>
        </p:nvSpPr>
        <p:spPr>
          <a:xfrm>
            <a:off x="7134224" y="5438774"/>
            <a:ext cx="361950" cy="519112"/>
          </a:xfrm>
          <a:custGeom>
            <a:avLst/>
            <a:gdLst>
              <a:gd name="connsiteX0" fmla="*/ 0 w 361950"/>
              <a:gd name="connsiteY0" fmla="*/ 23812 h 519112"/>
              <a:gd name="connsiteX1" fmla="*/ 0 w 361950"/>
              <a:gd name="connsiteY1" fmla="*/ 23812 h 519112"/>
              <a:gd name="connsiteX2" fmla="*/ 90488 w 361950"/>
              <a:gd name="connsiteY2" fmla="*/ 28575 h 519112"/>
              <a:gd name="connsiteX3" fmla="*/ 80963 w 361950"/>
              <a:gd name="connsiteY3" fmla="*/ 52387 h 519112"/>
              <a:gd name="connsiteX4" fmla="*/ 142875 w 361950"/>
              <a:gd name="connsiteY4" fmla="*/ 66675 h 519112"/>
              <a:gd name="connsiteX5" fmla="*/ 176213 w 361950"/>
              <a:gd name="connsiteY5" fmla="*/ 114300 h 519112"/>
              <a:gd name="connsiteX6" fmla="*/ 238125 w 361950"/>
              <a:gd name="connsiteY6" fmla="*/ 161925 h 519112"/>
              <a:gd name="connsiteX7" fmla="*/ 271463 w 361950"/>
              <a:gd name="connsiteY7" fmla="*/ 219075 h 519112"/>
              <a:gd name="connsiteX8" fmla="*/ 295275 w 361950"/>
              <a:gd name="connsiteY8" fmla="*/ 271462 h 519112"/>
              <a:gd name="connsiteX9" fmla="*/ 304800 w 361950"/>
              <a:gd name="connsiteY9" fmla="*/ 309562 h 519112"/>
              <a:gd name="connsiteX10" fmla="*/ 304800 w 361950"/>
              <a:gd name="connsiteY10" fmla="*/ 376237 h 519112"/>
              <a:gd name="connsiteX11" fmla="*/ 304800 w 361950"/>
              <a:gd name="connsiteY11" fmla="*/ 438150 h 519112"/>
              <a:gd name="connsiteX12" fmla="*/ 304800 w 361950"/>
              <a:gd name="connsiteY12" fmla="*/ 495300 h 519112"/>
              <a:gd name="connsiteX13" fmla="*/ 309563 w 361950"/>
              <a:gd name="connsiteY13" fmla="*/ 514350 h 519112"/>
              <a:gd name="connsiteX14" fmla="*/ 361950 w 361950"/>
              <a:gd name="connsiteY14" fmla="*/ 519112 h 519112"/>
              <a:gd name="connsiteX15" fmla="*/ 361950 w 361950"/>
              <a:gd name="connsiteY15" fmla="*/ 0 h 519112"/>
              <a:gd name="connsiteX16" fmla="*/ 180975 w 361950"/>
              <a:gd name="connsiteY16" fmla="*/ 9525 h 519112"/>
              <a:gd name="connsiteX17" fmla="*/ 185738 w 361950"/>
              <a:gd name="connsiteY17" fmla="*/ 52387 h 519112"/>
              <a:gd name="connsiteX18" fmla="*/ 0 w 361950"/>
              <a:gd name="connsiteY18" fmla="*/ 23812 h 5191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361950" h="519112">
                <a:moveTo>
                  <a:pt x="0" y="23812"/>
                </a:moveTo>
                <a:lnTo>
                  <a:pt x="0" y="23812"/>
                </a:lnTo>
                <a:lnTo>
                  <a:pt x="90488" y="28575"/>
                </a:lnTo>
                <a:lnTo>
                  <a:pt x="80963" y="52387"/>
                </a:lnTo>
                <a:lnTo>
                  <a:pt x="142875" y="66675"/>
                </a:lnTo>
                <a:lnTo>
                  <a:pt x="176213" y="114300"/>
                </a:lnTo>
                <a:lnTo>
                  <a:pt x="238125" y="161925"/>
                </a:lnTo>
                <a:lnTo>
                  <a:pt x="271463" y="219075"/>
                </a:lnTo>
                <a:lnTo>
                  <a:pt x="295275" y="271462"/>
                </a:lnTo>
                <a:lnTo>
                  <a:pt x="304800" y="309562"/>
                </a:lnTo>
                <a:lnTo>
                  <a:pt x="304800" y="376237"/>
                </a:lnTo>
                <a:lnTo>
                  <a:pt x="304800" y="438150"/>
                </a:lnTo>
                <a:lnTo>
                  <a:pt x="304800" y="495300"/>
                </a:lnTo>
                <a:lnTo>
                  <a:pt x="309563" y="514350"/>
                </a:lnTo>
                <a:lnTo>
                  <a:pt x="361950" y="519112"/>
                </a:lnTo>
                <a:lnTo>
                  <a:pt x="361950" y="0"/>
                </a:lnTo>
                <a:lnTo>
                  <a:pt x="180975" y="9525"/>
                </a:lnTo>
                <a:lnTo>
                  <a:pt x="185738" y="52387"/>
                </a:lnTo>
                <a:lnTo>
                  <a:pt x="0" y="23812"/>
                </a:lnTo>
                <a:close/>
              </a:path>
            </a:pathLst>
          </a:cu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25" name="フリーフォーム 1024"/>
          <p:cNvSpPr/>
          <p:nvPr/>
        </p:nvSpPr>
        <p:spPr>
          <a:xfrm>
            <a:off x="4933950" y="5476874"/>
            <a:ext cx="295275" cy="352425"/>
          </a:xfrm>
          <a:custGeom>
            <a:avLst/>
            <a:gdLst>
              <a:gd name="connsiteX0" fmla="*/ 295275 w 295275"/>
              <a:gd name="connsiteY0" fmla="*/ 0 h 352425"/>
              <a:gd name="connsiteX1" fmla="*/ 209550 w 295275"/>
              <a:gd name="connsiteY1" fmla="*/ 38100 h 352425"/>
              <a:gd name="connsiteX2" fmla="*/ 119063 w 295275"/>
              <a:gd name="connsiteY2" fmla="*/ 109538 h 352425"/>
              <a:gd name="connsiteX3" fmla="*/ 76200 w 295275"/>
              <a:gd name="connsiteY3" fmla="*/ 190500 h 352425"/>
              <a:gd name="connsiteX4" fmla="*/ 42863 w 295275"/>
              <a:gd name="connsiteY4" fmla="*/ 285750 h 352425"/>
              <a:gd name="connsiteX5" fmla="*/ 0 w 295275"/>
              <a:gd name="connsiteY5" fmla="*/ 342900 h 352425"/>
              <a:gd name="connsiteX6" fmla="*/ 38100 w 295275"/>
              <a:gd name="connsiteY6" fmla="*/ 352425 h 352425"/>
              <a:gd name="connsiteX7" fmla="*/ 38100 w 295275"/>
              <a:gd name="connsiteY7" fmla="*/ 333375 h 352425"/>
              <a:gd name="connsiteX8" fmla="*/ 14288 w 295275"/>
              <a:gd name="connsiteY8" fmla="*/ 333375 h 352425"/>
              <a:gd name="connsiteX9" fmla="*/ 23813 w 295275"/>
              <a:gd name="connsiteY9" fmla="*/ 14288 h 352425"/>
              <a:gd name="connsiteX10" fmla="*/ 295275 w 295275"/>
              <a:gd name="connsiteY10" fmla="*/ 0 h 3524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95275" h="352425">
                <a:moveTo>
                  <a:pt x="295275" y="0"/>
                </a:moveTo>
                <a:lnTo>
                  <a:pt x="209550" y="38100"/>
                </a:lnTo>
                <a:lnTo>
                  <a:pt x="119063" y="109538"/>
                </a:lnTo>
                <a:lnTo>
                  <a:pt x="76200" y="190500"/>
                </a:lnTo>
                <a:lnTo>
                  <a:pt x="42863" y="285750"/>
                </a:lnTo>
                <a:lnTo>
                  <a:pt x="0" y="342900"/>
                </a:lnTo>
                <a:lnTo>
                  <a:pt x="38100" y="352425"/>
                </a:lnTo>
                <a:lnTo>
                  <a:pt x="38100" y="333375"/>
                </a:lnTo>
                <a:lnTo>
                  <a:pt x="14288" y="333375"/>
                </a:lnTo>
                <a:lnTo>
                  <a:pt x="23813" y="14288"/>
                </a:lnTo>
                <a:lnTo>
                  <a:pt x="295275" y="0"/>
                </a:lnTo>
                <a:close/>
              </a:path>
            </a:pathLst>
          </a:cu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27" name="フリーフォーム 1026"/>
          <p:cNvSpPr/>
          <p:nvPr/>
        </p:nvSpPr>
        <p:spPr>
          <a:xfrm>
            <a:off x="4962525" y="10229850"/>
            <a:ext cx="290513" cy="300038"/>
          </a:xfrm>
          <a:custGeom>
            <a:avLst/>
            <a:gdLst>
              <a:gd name="connsiteX0" fmla="*/ 9525 w 290513"/>
              <a:gd name="connsiteY0" fmla="*/ 0 h 300038"/>
              <a:gd name="connsiteX1" fmla="*/ 38100 w 290513"/>
              <a:gd name="connsiteY1" fmla="*/ 71438 h 300038"/>
              <a:gd name="connsiteX2" fmla="*/ 80963 w 290513"/>
              <a:gd name="connsiteY2" fmla="*/ 161925 h 300038"/>
              <a:gd name="connsiteX3" fmla="*/ 152400 w 290513"/>
              <a:gd name="connsiteY3" fmla="*/ 228600 h 300038"/>
              <a:gd name="connsiteX4" fmla="*/ 252413 w 290513"/>
              <a:gd name="connsiteY4" fmla="*/ 266700 h 300038"/>
              <a:gd name="connsiteX5" fmla="*/ 290513 w 290513"/>
              <a:gd name="connsiteY5" fmla="*/ 280988 h 300038"/>
              <a:gd name="connsiteX6" fmla="*/ 290513 w 290513"/>
              <a:gd name="connsiteY6" fmla="*/ 300038 h 300038"/>
              <a:gd name="connsiteX7" fmla="*/ 0 w 290513"/>
              <a:gd name="connsiteY7" fmla="*/ 295275 h 300038"/>
              <a:gd name="connsiteX8" fmla="*/ 9525 w 290513"/>
              <a:gd name="connsiteY8" fmla="*/ 0 h 300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90513" h="300038">
                <a:moveTo>
                  <a:pt x="9525" y="0"/>
                </a:moveTo>
                <a:lnTo>
                  <a:pt x="38100" y="71438"/>
                </a:lnTo>
                <a:lnTo>
                  <a:pt x="80963" y="161925"/>
                </a:lnTo>
                <a:lnTo>
                  <a:pt x="152400" y="228600"/>
                </a:lnTo>
                <a:lnTo>
                  <a:pt x="252413" y="266700"/>
                </a:lnTo>
                <a:lnTo>
                  <a:pt x="290513" y="280988"/>
                </a:lnTo>
                <a:lnTo>
                  <a:pt x="290513" y="300038"/>
                </a:lnTo>
                <a:lnTo>
                  <a:pt x="0" y="295275"/>
                </a:lnTo>
                <a:cubicBezTo>
                  <a:pt x="1588" y="206375"/>
                  <a:pt x="3175" y="117475"/>
                  <a:pt x="9525"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28" name="フリーフォーム 1027"/>
          <p:cNvSpPr/>
          <p:nvPr/>
        </p:nvSpPr>
        <p:spPr>
          <a:xfrm>
            <a:off x="7186612" y="10210801"/>
            <a:ext cx="290513" cy="314325"/>
          </a:xfrm>
          <a:custGeom>
            <a:avLst/>
            <a:gdLst>
              <a:gd name="connsiteX0" fmla="*/ 271463 w 290513"/>
              <a:gd name="connsiteY0" fmla="*/ 0 h 314325"/>
              <a:gd name="connsiteX1" fmla="*/ 252413 w 290513"/>
              <a:gd name="connsiteY1" fmla="*/ 80962 h 314325"/>
              <a:gd name="connsiteX2" fmla="*/ 223838 w 290513"/>
              <a:gd name="connsiteY2" fmla="*/ 161925 h 314325"/>
              <a:gd name="connsiteX3" fmla="*/ 161925 w 290513"/>
              <a:gd name="connsiteY3" fmla="*/ 233362 h 314325"/>
              <a:gd name="connsiteX4" fmla="*/ 0 w 290513"/>
              <a:gd name="connsiteY4" fmla="*/ 314325 h 314325"/>
              <a:gd name="connsiteX5" fmla="*/ 290513 w 290513"/>
              <a:gd name="connsiteY5" fmla="*/ 309562 h 314325"/>
              <a:gd name="connsiteX6" fmla="*/ 271463 w 290513"/>
              <a:gd name="connsiteY6" fmla="*/ 0 h 3143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90513" h="314325">
                <a:moveTo>
                  <a:pt x="271463" y="0"/>
                </a:moveTo>
                <a:lnTo>
                  <a:pt x="252413" y="80962"/>
                </a:lnTo>
                <a:lnTo>
                  <a:pt x="223838" y="161925"/>
                </a:lnTo>
                <a:lnTo>
                  <a:pt x="161925" y="233362"/>
                </a:lnTo>
                <a:lnTo>
                  <a:pt x="0" y="314325"/>
                </a:lnTo>
                <a:lnTo>
                  <a:pt x="290513" y="309562"/>
                </a:lnTo>
                <a:cubicBezTo>
                  <a:pt x="288925" y="215900"/>
                  <a:pt x="287338" y="122237"/>
                  <a:pt x="271463"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32" name="正方形/長方形 1031"/>
          <p:cNvSpPr/>
          <p:nvPr/>
        </p:nvSpPr>
        <p:spPr>
          <a:xfrm>
            <a:off x="2071524" y="7410555"/>
            <a:ext cx="1024101" cy="27612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33" name="テキスト ボックス 1032"/>
          <p:cNvSpPr txBox="1"/>
          <p:nvPr/>
        </p:nvSpPr>
        <p:spPr>
          <a:xfrm>
            <a:off x="55230" y="6023578"/>
            <a:ext cx="2221384" cy="261610"/>
          </a:xfrm>
          <a:prstGeom prst="rect">
            <a:avLst/>
          </a:prstGeom>
          <a:solidFill>
            <a:schemeClr val="bg1"/>
          </a:solidFill>
        </p:spPr>
        <p:txBody>
          <a:bodyPr wrap="square" rtlCol="0">
            <a:spAutoFit/>
          </a:bodyPr>
          <a:lstStyle/>
          <a:p>
            <a:r>
              <a:rPr kumimoji="1" lang="ja-JP" altLang="en-US" sz="1050" b="1" dirty="0" smtClean="0">
                <a:latin typeface="メイリオ" panose="020B0604030504040204" pitchFamily="50" charset="-128"/>
                <a:ea typeface="メイリオ" panose="020B0604030504040204" pitchFamily="50" charset="-128"/>
              </a:rPr>
              <a:t>地元の掲示板・ジモティーの特徴</a:t>
            </a:r>
            <a:endParaRPr kumimoji="1" lang="ja-JP" altLang="en-US" sz="1050" b="1" dirty="0">
              <a:latin typeface="メイリオ" panose="020B0604030504040204" pitchFamily="50" charset="-128"/>
              <a:ea typeface="メイリオ" panose="020B0604030504040204" pitchFamily="50" charset="-128"/>
            </a:endParaRPr>
          </a:p>
        </p:txBody>
      </p:sp>
      <p:sp>
        <p:nvSpPr>
          <p:cNvPr id="1034" name="テキスト ボックス 1033"/>
          <p:cNvSpPr txBox="1"/>
          <p:nvPr/>
        </p:nvSpPr>
        <p:spPr>
          <a:xfrm>
            <a:off x="117234" y="6351248"/>
            <a:ext cx="1578199" cy="369332"/>
          </a:xfrm>
          <a:prstGeom prst="rect">
            <a:avLst/>
          </a:prstGeom>
          <a:solidFill>
            <a:schemeClr val="bg1"/>
          </a:solidFill>
        </p:spPr>
        <p:txBody>
          <a:bodyPr wrap="square" rtlCol="0">
            <a:spAutoFit/>
          </a:bodyPr>
          <a:lstStyle/>
          <a:p>
            <a:r>
              <a:rPr kumimoji="1" lang="ja-JP" altLang="en-US" sz="600" b="1" dirty="0" smtClean="0">
                <a:latin typeface="メイリオ" panose="020B0604030504040204" pitchFamily="50" charset="-128"/>
                <a:ea typeface="メイリオ" panose="020B0604030504040204" pitchFamily="50" charset="-128"/>
              </a:rPr>
              <a:t>地元の掲示板だからすぐに見つかる！</a:t>
            </a:r>
            <a:endParaRPr kumimoji="1" lang="en-US" altLang="ja-JP" sz="600" b="1" dirty="0" smtClean="0">
              <a:latin typeface="メイリオ" panose="020B0604030504040204" pitchFamily="50" charset="-128"/>
              <a:ea typeface="メイリオ" panose="020B0604030504040204" pitchFamily="50" charset="-128"/>
            </a:endParaRPr>
          </a:p>
          <a:p>
            <a:r>
              <a:rPr lang="ja-JP" altLang="en-US" sz="600" dirty="0" smtClean="0">
                <a:latin typeface="メイリオ" panose="020B0604030504040204" pitchFamily="50" charset="-128"/>
                <a:ea typeface="メイリオ" panose="020B0604030504040204" pitchFamily="50" charset="-128"/>
              </a:rPr>
              <a:t>地元</a:t>
            </a:r>
            <a:r>
              <a:rPr lang="ja-JP" altLang="en-US" sz="600" dirty="0">
                <a:latin typeface="メイリオ" panose="020B0604030504040204" pitchFamily="50" charset="-128"/>
                <a:ea typeface="メイリオ" panose="020B0604030504040204" pitchFamily="50" charset="-128"/>
              </a:rPr>
              <a:t>情報</a:t>
            </a:r>
            <a:r>
              <a:rPr lang="ja-JP" altLang="en-US" sz="600" dirty="0" smtClean="0">
                <a:latin typeface="メイリオ" panose="020B0604030504040204" pitchFamily="50" charset="-128"/>
                <a:ea typeface="メイリオ" panose="020B0604030504040204" pitchFamily="50" charset="-128"/>
              </a:rPr>
              <a:t>が満載なので、</a:t>
            </a:r>
            <a:endParaRPr lang="en-US" altLang="ja-JP" sz="600" dirty="0" smtClean="0">
              <a:latin typeface="メイリオ" panose="020B0604030504040204" pitchFamily="50" charset="-128"/>
              <a:ea typeface="メイリオ" panose="020B0604030504040204" pitchFamily="50" charset="-128"/>
            </a:endParaRPr>
          </a:p>
          <a:p>
            <a:r>
              <a:rPr lang="ja-JP" altLang="en-US" sz="600" dirty="0">
                <a:latin typeface="メイリオ" panose="020B0604030504040204" pitchFamily="50" charset="-128"/>
                <a:ea typeface="メイリオ" panose="020B0604030504040204" pitchFamily="50" charset="-128"/>
              </a:rPr>
              <a:t>欲</a:t>
            </a:r>
            <a:r>
              <a:rPr lang="ja-JP" altLang="en-US" sz="600" dirty="0" smtClean="0">
                <a:latin typeface="メイリオ" panose="020B0604030504040204" pitchFamily="50" charset="-128"/>
                <a:ea typeface="メイリオ" panose="020B0604030504040204" pitchFamily="50" charset="-128"/>
              </a:rPr>
              <a:t>しいものがすぐに見つかります。</a:t>
            </a:r>
            <a:endParaRPr kumimoji="1" lang="ja-JP" altLang="en-US" sz="600" dirty="0">
              <a:latin typeface="メイリオ" panose="020B0604030504040204" pitchFamily="50" charset="-128"/>
              <a:ea typeface="メイリオ" panose="020B0604030504040204" pitchFamily="50" charset="-128"/>
            </a:endParaRPr>
          </a:p>
        </p:txBody>
      </p:sp>
      <p:sp>
        <p:nvSpPr>
          <p:cNvPr id="43" name="テキスト ボックス 42"/>
          <p:cNvSpPr txBox="1"/>
          <p:nvPr/>
        </p:nvSpPr>
        <p:spPr>
          <a:xfrm>
            <a:off x="1777286" y="6346939"/>
            <a:ext cx="1578199" cy="369332"/>
          </a:xfrm>
          <a:prstGeom prst="rect">
            <a:avLst/>
          </a:prstGeom>
          <a:solidFill>
            <a:schemeClr val="bg1"/>
          </a:solidFill>
        </p:spPr>
        <p:txBody>
          <a:bodyPr wrap="square" rtlCol="0">
            <a:spAutoFit/>
          </a:bodyPr>
          <a:lstStyle/>
          <a:p>
            <a:r>
              <a:rPr lang="ja-JP" altLang="en-US" sz="600" b="1" dirty="0" smtClean="0">
                <a:latin typeface="メイリオ" panose="020B0604030504040204" pitchFamily="50" charset="-128"/>
                <a:ea typeface="メイリオ" panose="020B0604030504040204" pitchFamily="50" charset="-128"/>
              </a:rPr>
              <a:t>登録料・手数料はすべて無料</a:t>
            </a:r>
            <a:r>
              <a:rPr kumimoji="1" lang="ja-JP" altLang="en-US" sz="600" b="1" dirty="0" smtClean="0">
                <a:latin typeface="メイリオ" panose="020B0604030504040204" pitchFamily="50" charset="-128"/>
                <a:ea typeface="メイリオ" panose="020B0604030504040204" pitchFamily="50" charset="-128"/>
              </a:rPr>
              <a:t>！</a:t>
            </a:r>
            <a:endParaRPr kumimoji="1" lang="en-US" altLang="ja-JP" sz="600" b="1" dirty="0" smtClean="0">
              <a:latin typeface="メイリオ" panose="020B0604030504040204" pitchFamily="50" charset="-128"/>
              <a:ea typeface="メイリオ" panose="020B0604030504040204" pitchFamily="50" charset="-128"/>
            </a:endParaRPr>
          </a:p>
          <a:p>
            <a:r>
              <a:rPr lang="ja-JP" altLang="en-US" sz="600" dirty="0" smtClean="0">
                <a:latin typeface="メイリオ" panose="020B0604030504040204" pitchFamily="50" charset="-128"/>
                <a:ea typeface="メイリオ" panose="020B0604030504040204" pitchFamily="50" charset="-128"/>
              </a:rPr>
              <a:t>個人・法人ともに無料です。</a:t>
            </a:r>
            <a:endParaRPr lang="en-US" altLang="ja-JP" sz="600" dirty="0" smtClean="0">
              <a:latin typeface="メイリオ" panose="020B0604030504040204" pitchFamily="50" charset="-128"/>
              <a:ea typeface="メイリオ" panose="020B0604030504040204" pitchFamily="50" charset="-128"/>
            </a:endParaRPr>
          </a:p>
          <a:p>
            <a:r>
              <a:rPr lang="ja-JP" altLang="en-US" sz="600" dirty="0">
                <a:latin typeface="メイリオ" panose="020B0604030504040204" pitchFamily="50" charset="-128"/>
                <a:ea typeface="メイリオ" panose="020B0604030504040204" pitchFamily="50" charset="-128"/>
              </a:rPr>
              <a:t>手数料</a:t>
            </a:r>
            <a:r>
              <a:rPr lang="ja-JP" altLang="en-US" sz="600" dirty="0" smtClean="0">
                <a:latin typeface="メイリオ" panose="020B0604030504040204" pitchFamily="50" charset="-128"/>
                <a:ea typeface="メイリオ" panose="020B0604030504040204" pitchFamily="50" charset="-128"/>
              </a:rPr>
              <a:t>や、掲載料など一切かかりません。</a:t>
            </a:r>
            <a:endParaRPr kumimoji="1" lang="ja-JP" altLang="en-US" sz="600" dirty="0">
              <a:latin typeface="メイリオ" panose="020B0604030504040204" pitchFamily="50" charset="-128"/>
              <a:ea typeface="メイリオ" panose="020B0604030504040204" pitchFamily="50" charset="-128"/>
            </a:endParaRPr>
          </a:p>
        </p:txBody>
      </p:sp>
      <p:sp>
        <p:nvSpPr>
          <p:cNvPr id="44" name="テキスト ボックス 43"/>
          <p:cNvSpPr txBox="1"/>
          <p:nvPr/>
        </p:nvSpPr>
        <p:spPr>
          <a:xfrm>
            <a:off x="3497137" y="6346939"/>
            <a:ext cx="1379555" cy="369332"/>
          </a:xfrm>
          <a:prstGeom prst="rect">
            <a:avLst/>
          </a:prstGeom>
          <a:solidFill>
            <a:schemeClr val="bg1"/>
          </a:solidFill>
        </p:spPr>
        <p:txBody>
          <a:bodyPr wrap="square" rtlCol="0">
            <a:spAutoFit/>
          </a:bodyPr>
          <a:lstStyle/>
          <a:p>
            <a:r>
              <a:rPr kumimoji="1" lang="ja-JP" altLang="en-US" sz="600" b="1" dirty="0" smtClean="0">
                <a:latin typeface="メイリオ" panose="020B0604030504040204" pitchFamily="50" charset="-128"/>
                <a:ea typeface="メイリオ" panose="020B0604030504040204" pitchFamily="50" charset="-128"/>
              </a:rPr>
              <a:t>チャットで簡単取引！</a:t>
            </a:r>
            <a:endParaRPr kumimoji="1" lang="en-US" altLang="ja-JP" sz="600" b="1" dirty="0" smtClean="0">
              <a:latin typeface="メイリオ" panose="020B0604030504040204" pitchFamily="50" charset="-128"/>
              <a:ea typeface="メイリオ" panose="020B0604030504040204" pitchFamily="50" charset="-128"/>
            </a:endParaRPr>
          </a:p>
          <a:p>
            <a:r>
              <a:rPr lang="ja-JP" altLang="en-US" sz="600" dirty="0">
                <a:latin typeface="メイリオ" panose="020B0604030504040204" pitchFamily="50" charset="-128"/>
                <a:ea typeface="メイリオ" panose="020B0604030504040204" pitchFamily="50" charset="-128"/>
              </a:rPr>
              <a:t>相手</a:t>
            </a:r>
            <a:r>
              <a:rPr lang="ja-JP" altLang="en-US" sz="600" dirty="0" smtClean="0">
                <a:latin typeface="メイリオ" panose="020B0604030504040204" pitchFamily="50" charset="-128"/>
                <a:ea typeface="メイリオ" panose="020B0604030504040204" pitchFamily="50" charset="-128"/>
              </a:rPr>
              <a:t>とのやりとりはチャットで</a:t>
            </a:r>
            <a:endParaRPr lang="en-US" altLang="ja-JP" sz="600" dirty="0" smtClean="0">
              <a:latin typeface="メイリオ" panose="020B0604030504040204" pitchFamily="50" charset="-128"/>
              <a:ea typeface="メイリオ" panose="020B0604030504040204" pitchFamily="50" charset="-128"/>
            </a:endParaRPr>
          </a:p>
          <a:p>
            <a:r>
              <a:rPr lang="ja-JP" altLang="en-US" sz="600" dirty="0">
                <a:latin typeface="メイリオ" panose="020B0604030504040204" pitchFamily="50" charset="-128"/>
                <a:ea typeface="メイリオ" panose="020B0604030504040204" pitchFamily="50" charset="-128"/>
              </a:rPr>
              <a:t>簡単</a:t>
            </a:r>
            <a:r>
              <a:rPr lang="ja-JP" altLang="en-US" sz="600" dirty="0" smtClean="0">
                <a:latin typeface="メイリオ" panose="020B0604030504040204" pitchFamily="50" charset="-128"/>
                <a:ea typeface="メイリオ" panose="020B0604030504040204" pitchFamily="50" charset="-128"/>
              </a:rPr>
              <a:t>に取引ができます。</a:t>
            </a:r>
            <a:endParaRPr kumimoji="1" lang="ja-JP" altLang="en-US" sz="600" dirty="0">
              <a:latin typeface="メイリオ" panose="020B0604030504040204" pitchFamily="50" charset="-128"/>
              <a:ea typeface="メイリオ" panose="020B0604030504040204" pitchFamily="50" charset="-128"/>
            </a:endParaRPr>
          </a:p>
        </p:txBody>
      </p:sp>
      <p:pic>
        <p:nvPicPr>
          <p:cNvPr id="1037" name="図 1"/>
          <p:cNvPicPr>
            <a:picLocks noChangeAspect="1" noChangeArrowheads="1"/>
          </p:cNvPicPr>
          <p:nvPr/>
        </p:nvPicPr>
        <p:blipFill>
          <a:blip r:embed="rId6">
            <a:extLst>
              <a:ext uri="{28A0092B-C50C-407E-A947-70E740481C1C}">
                <a14:useLocalDpi xmlns:a14="http://schemas.microsoft.com/office/drawing/2010/main" val="0"/>
              </a:ext>
            </a:extLst>
          </a:blip>
          <a:srcRect l="24448" t="16315" r="23599" b="9668"/>
          <a:stretch>
            <a:fillRect/>
          </a:stretch>
        </p:blipFill>
        <p:spPr bwMode="auto">
          <a:xfrm>
            <a:off x="0" y="7568496"/>
            <a:ext cx="3528927" cy="28254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8" name="テキスト ボックス 47"/>
          <p:cNvSpPr txBox="1"/>
          <p:nvPr/>
        </p:nvSpPr>
        <p:spPr>
          <a:xfrm>
            <a:off x="55230" y="7587204"/>
            <a:ext cx="2771660" cy="261610"/>
          </a:xfrm>
          <a:prstGeom prst="rect">
            <a:avLst/>
          </a:prstGeom>
          <a:solidFill>
            <a:schemeClr val="bg1"/>
          </a:solidFill>
        </p:spPr>
        <p:txBody>
          <a:bodyPr wrap="square" rtlCol="0">
            <a:spAutoFit/>
          </a:bodyPr>
          <a:lstStyle/>
          <a:p>
            <a:r>
              <a:rPr lang="ja-JP" altLang="en-US" sz="1050" b="1" dirty="0">
                <a:latin typeface="メイリオ" panose="020B0604030504040204" pitchFamily="50" charset="-128"/>
                <a:ea typeface="メイリオ" panose="020B0604030504040204" pitchFamily="50" charset="-128"/>
              </a:rPr>
              <a:t>安心</a:t>
            </a:r>
            <a:r>
              <a:rPr lang="ja-JP" altLang="en-US" sz="1050" b="1" dirty="0" smtClean="0">
                <a:latin typeface="メイリオ" panose="020B0604030504040204" pitchFamily="50" charset="-128"/>
                <a:ea typeface="メイリオ" panose="020B0604030504040204" pitchFamily="50" charset="-128"/>
              </a:rPr>
              <a:t>してご利用いただくための取組み</a:t>
            </a:r>
            <a:endParaRPr kumimoji="1" lang="ja-JP" altLang="en-US" sz="1050" b="1" dirty="0">
              <a:latin typeface="メイリオ" panose="020B0604030504040204" pitchFamily="50" charset="-128"/>
              <a:ea typeface="メイリオ" panose="020B0604030504040204" pitchFamily="50" charset="-128"/>
            </a:endParaRPr>
          </a:p>
        </p:txBody>
      </p:sp>
      <p:sp>
        <p:nvSpPr>
          <p:cNvPr id="49" name="テキスト ボックス 48"/>
          <p:cNvSpPr txBox="1"/>
          <p:nvPr/>
        </p:nvSpPr>
        <p:spPr>
          <a:xfrm>
            <a:off x="55230" y="8411833"/>
            <a:ext cx="1578199" cy="569387"/>
          </a:xfrm>
          <a:prstGeom prst="rect">
            <a:avLst/>
          </a:prstGeom>
          <a:solidFill>
            <a:schemeClr val="bg1"/>
          </a:solidFill>
        </p:spPr>
        <p:txBody>
          <a:bodyPr wrap="square" rtlCol="0">
            <a:spAutoFit/>
          </a:bodyPr>
          <a:lstStyle/>
          <a:p>
            <a:pPr algn="ctr"/>
            <a:r>
              <a:rPr lang="ja-JP" altLang="en-US" sz="700" b="1" dirty="0" smtClean="0">
                <a:latin typeface="メイリオ" panose="020B0604030504040204" pitchFamily="50" charset="-128"/>
                <a:ea typeface="メイリオ" panose="020B0604030504040204" pitchFamily="50" charset="-128"/>
              </a:rPr>
              <a:t>不正出品防止</a:t>
            </a:r>
            <a:endParaRPr kumimoji="1" lang="en-US" altLang="ja-JP" sz="700" b="1" dirty="0" smtClean="0">
              <a:latin typeface="メイリオ" panose="020B0604030504040204" pitchFamily="50" charset="-128"/>
              <a:ea typeface="メイリオ" panose="020B0604030504040204" pitchFamily="50" charset="-128"/>
            </a:endParaRPr>
          </a:p>
          <a:p>
            <a:r>
              <a:rPr lang="ja-JP" altLang="en-US" sz="600" dirty="0" smtClean="0">
                <a:latin typeface="メイリオ" panose="020B0604030504040204" pitchFamily="50" charset="-128"/>
                <a:ea typeface="メイリオ" panose="020B0604030504040204" pitchFamily="50" charset="-128"/>
              </a:rPr>
              <a:t>法令・ガイドライン・規約に沿った投稿かを審査しています。</a:t>
            </a:r>
            <a:endParaRPr lang="en-US" altLang="ja-JP" sz="600" dirty="0" smtClean="0">
              <a:latin typeface="メイリオ" panose="020B0604030504040204" pitchFamily="50" charset="-128"/>
              <a:ea typeface="メイリオ" panose="020B0604030504040204" pitchFamily="50" charset="-128"/>
            </a:endParaRPr>
          </a:p>
          <a:p>
            <a:endParaRPr lang="en-US" altLang="ja-JP" sz="600" dirty="0">
              <a:latin typeface="メイリオ" panose="020B0604030504040204" pitchFamily="50" charset="-128"/>
              <a:ea typeface="メイリオ" panose="020B0604030504040204" pitchFamily="50" charset="-128"/>
            </a:endParaRPr>
          </a:p>
          <a:p>
            <a:endParaRPr lang="en-US" altLang="ja-JP" sz="600" dirty="0" smtClean="0">
              <a:latin typeface="メイリオ" panose="020B0604030504040204" pitchFamily="50" charset="-128"/>
              <a:ea typeface="メイリオ" panose="020B0604030504040204" pitchFamily="50" charset="-128"/>
            </a:endParaRPr>
          </a:p>
        </p:txBody>
      </p:sp>
      <p:sp>
        <p:nvSpPr>
          <p:cNvPr id="50" name="テキスト ボックス 49"/>
          <p:cNvSpPr txBox="1"/>
          <p:nvPr/>
        </p:nvSpPr>
        <p:spPr>
          <a:xfrm>
            <a:off x="1761361" y="8411833"/>
            <a:ext cx="1578199" cy="754053"/>
          </a:xfrm>
          <a:prstGeom prst="rect">
            <a:avLst/>
          </a:prstGeom>
          <a:solidFill>
            <a:schemeClr val="bg1"/>
          </a:solidFill>
        </p:spPr>
        <p:txBody>
          <a:bodyPr wrap="square" rtlCol="0">
            <a:spAutoFit/>
          </a:bodyPr>
          <a:lstStyle/>
          <a:p>
            <a:pPr algn="ctr"/>
            <a:r>
              <a:rPr lang="ja-JP" altLang="en-US" sz="700" b="1" dirty="0" smtClean="0">
                <a:latin typeface="メイリオ" panose="020B0604030504040204" pitchFamily="50" charset="-128"/>
                <a:ea typeface="メイリオ" panose="020B0604030504040204" pitchFamily="50" charset="-128"/>
              </a:rPr>
              <a:t>安心な取引のための仕組み</a:t>
            </a:r>
            <a:endParaRPr kumimoji="1" lang="en-US" altLang="ja-JP" sz="700" b="1" dirty="0" smtClean="0">
              <a:latin typeface="メイリオ" panose="020B0604030504040204" pitchFamily="50" charset="-128"/>
              <a:ea typeface="メイリオ" panose="020B0604030504040204" pitchFamily="50" charset="-128"/>
            </a:endParaRPr>
          </a:p>
          <a:p>
            <a:r>
              <a:rPr lang="ja-JP" altLang="en-US" sz="600" dirty="0" smtClean="0">
                <a:latin typeface="メイリオ" panose="020B0604030504040204" pitchFamily="50" charset="-128"/>
                <a:ea typeface="メイリオ" panose="020B0604030504040204" pitchFamily="50" charset="-128"/>
              </a:rPr>
              <a:t>あんしん決済システムや本人認証のシステム・ジモティー内でのメッセージ画面での直接の連絡先のやりとりができないようになっています。</a:t>
            </a:r>
            <a:endParaRPr lang="en-US" altLang="ja-JP" sz="600" dirty="0" smtClean="0">
              <a:latin typeface="メイリオ" panose="020B0604030504040204" pitchFamily="50" charset="-128"/>
              <a:ea typeface="メイリオ" panose="020B0604030504040204" pitchFamily="50" charset="-128"/>
            </a:endParaRPr>
          </a:p>
          <a:p>
            <a:endParaRPr lang="en-US" altLang="ja-JP" sz="600" dirty="0">
              <a:latin typeface="メイリオ" panose="020B0604030504040204" pitchFamily="50" charset="-128"/>
              <a:ea typeface="メイリオ" panose="020B0604030504040204" pitchFamily="50" charset="-128"/>
            </a:endParaRPr>
          </a:p>
          <a:p>
            <a:endParaRPr lang="en-US" altLang="ja-JP" sz="600" dirty="0" smtClean="0">
              <a:latin typeface="メイリオ" panose="020B0604030504040204" pitchFamily="50" charset="-128"/>
              <a:ea typeface="メイリオ" panose="020B0604030504040204" pitchFamily="50" charset="-128"/>
            </a:endParaRPr>
          </a:p>
        </p:txBody>
      </p:sp>
      <p:sp>
        <p:nvSpPr>
          <p:cNvPr id="51" name="テキスト ボックス 50"/>
          <p:cNvSpPr txBox="1"/>
          <p:nvPr/>
        </p:nvSpPr>
        <p:spPr>
          <a:xfrm>
            <a:off x="36559" y="9748436"/>
            <a:ext cx="1578199" cy="661720"/>
          </a:xfrm>
          <a:prstGeom prst="rect">
            <a:avLst/>
          </a:prstGeom>
          <a:solidFill>
            <a:schemeClr val="bg1"/>
          </a:solidFill>
        </p:spPr>
        <p:txBody>
          <a:bodyPr wrap="square" rtlCol="0">
            <a:spAutoFit/>
          </a:bodyPr>
          <a:lstStyle/>
          <a:p>
            <a:pPr algn="ctr"/>
            <a:r>
              <a:rPr lang="ja-JP" altLang="en-US" sz="700" b="1" dirty="0" smtClean="0">
                <a:latin typeface="メイリオ" panose="020B0604030504040204" pitchFamily="50" charset="-128"/>
                <a:ea typeface="メイリオ" panose="020B0604030504040204" pitchFamily="50" charset="-128"/>
              </a:rPr>
              <a:t>カスタマーサポート</a:t>
            </a:r>
            <a:endParaRPr kumimoji="1" lang="en-US" altLang="ja-JP" sz="700" b="1" dirty="0" smtClean="0">
              <a:latin typeface="メイリオ" panose="020B0604030504040204" pitchFamily="50" charset="-128"/>
              <a:ea typeface="メイリオ" panose="020B0604030504040204" pitchFamily="50" charset="-128"/>
            </a:endParaRPr>
          </a:p>
          <a:p>
            <a:r>
              <a:rPr lang="ja-JP" altLang="en-US" sz="600" dirty="0">
                <a:latin typeface="メイリオ" panose="020B0604030504040204" pitchFamily="50" charset="-128"/>
                <a:ea typeface="メイリオ" panose="020B0604030504040204" pitchFamily="50" charset="-128"/>
              </a:rPr>
              <a:t>万が一</a:t>
            </a:r>
            <a:r>
              <a:rPr lang="ja-JP" altLang="en-US" sz="600" dirty="0" smtClean="0">
                <a:latin typeface="メイリオ" panose="020B0604030504040204" pitchFamily="50" charset="-128"/>
                <a:ea typeface="メイリオ" panose="020B0604030504040204" pitchFamily="50" charset="-128"/>
              </a:rPr>
              <a:t>のトラブルやその他、サービスをご利用いただく中でのお困りごとに</a:t>
            </a:r>
            <a:r>
              <a:rPr lang="en-US" altLang="ja-JP" sz="600" dirty="0" smtClean="0">
                <a:latin typeface="メイリオ" panose="020B0604030504040204" pitchFamily="50" charset="-128"/>
                <a:ea typeface="メイリオ" panose="020B0604030504040204" pitchFamily="50" charset="-128"/>
              </a:rPr>
              <a:t>24</a:t>
            </a:r>
            <a:r>
              <a:rPr lang="ja-JP" altLang="en-US" sz="600" dirty="0" smtClean="0">
                <a:latin typeface="メイリオ" panose="020B0604030504040204" pitchFamily="50" charset="-128"/>
                <a:ea typeface="メイリオ" panose="020B0604030504040204" pitchFamily="50" charset="-128"/>
              </a:rPr>
              <a:t>時間</a:t>
            </a:r>
            <a:r>
              <a:rPr lang="en-US" altLang="ja-JP" sz="600" dirty="0" smtClean="0">
                <a:latin typeface="メイリオ" panose="020B0604030504040204" pitchFamily="50" charset="-128"/>
                <a:ea typeface="メイリオ" panose="020B0604030504040204" pitchFamily="50" charset="-128"/>
              </a:rPr>
              <a:t>365</a:t>
            </a:r>
            <a:r>
              <a:rPr lang="ja-JP" altLang="en-US" sz="600" dirty="0" smtClean="0">
                <a:latin typeface="メイリオ" panose="020B0604030504040204" pitchFamily="50" charset="-128"/>
                <a:ea typeface="メイリオ" panose="020B0604030504040204" pitchFamily="50" charset="-128"/>
              </a:rPr>
              <a:t>日対応しています。</a:t>
            </a:r>
            <a:endParaRPr lang="en-US" altLang="ja-JP" sz="600" dirty="0" smtClean="0">
              <a:latin typeface="メイリオ" panose="020B0604030504040204" pitchFamily="50" charset="-128"/>
              <a:ea typeface="メイリオ" panose="020B0604030504040204" pitchFamily="50" charset="-128"/>
            </a:endParaRPr>
          </a:p>
          <a:p>
            <a:endParaRPr lang="en-US" altLang="ja-JP" sz="600" dirty="0">
              <a:latin typeface="メイリオ" panose="020B0604030504040204" pitchFamily="50" charset="-128"/>
              <a:ea typeface="メイリオ" panose="020B0604030504040204" pitchFamily="50" charset="-128"/>
            </a:endParaRPr>
          </a:p>
          <a:p>
            <a:endParaRPr lang="en-US" altLang="ja-JP" sz="600" dirty="0" smtClean="0">
              <a:latin typeface="メイリオ" panose="020B0604030504040204" pitchFamily="50" charset="-128"/>
              <a:ea typeface="メイリオ" panose="020B0604030504040204" pitchFamily="50" charset="-128"/>
            </a:endParaRPr>
          </a:p>
        </p:txBody>
      </p:sp>
      <p:sp>
        <p:nvSpPr>
          <p:cNvPr id="57" name="テキスト ボックス 56"/>
          <p:cNvSpPr txBox="1"/>
          <p:nvPr/>
        </p:nvSpPr>
        <p:spPr>
          <a:xfrm>
            <a:off x="1761249" y="9748436"/>
            <a:ext cx="1578199" cy="754053"/>
          </a:xfrm>
          <a:prstGeom prst="rect">
            <a:avLst/>
          </a:prstGeom>
          <a:solidFill>
            <a:schemeClr val="bg1"/>
          </a:solidFill>
        </p:spPr>
        <p:txBody>
          <a:bodyPr wrap="square" rtlCol="0">
            <a:spAutoFit/>
          </a:bodyPr>
          <a:lstStyle/>
          <a:p>
            <a:pPr algn="ctr"/>
            <a:r>
              <a:rPr lang="ja-JP" altLang="en-US" sz="700" b="1" dirty="0">
                <a:latin typeface="メイリオ" panose="020B0604030504040204" pitchFamily="50" charset="-128"/>
                <a:ea typeface="メイリオ" panose="020B0604030504040204" pitchFamily="50" charset="-128"/>
              </a:rPr>
              <a:t>観察</a:t>
            </a:r>
            <a:r>
              <a:rPr lang="ja-JP" altLang="en-US" sz="700" b="1" dirty="0" smtClean="0">
                <a:latin typeface="メイリオ" panose="020B0604030504040204" pitchFamily="50" charset="-128"/>
                <a:ea typeface="メイリオ" panose="020B0604030504040204" pitchFamily="50" charset="-128"/>
              </a:rPr>
              <a:t>や関係省庁への捜査協力</a:t>
            </a:r>
            <a:endParaRPr kumimoji="1" lang="en-US" altLang="ja-JP" sz="700" b="1" dirty="0" smtClean="0">
              <a:latin typeface="メイリオ" panose="020B0604030504040204" pitchFamily="50" charset="-128"/>
              <a:ea typeface="メイリオ" panose="020B0604030504040204" pitchFamily="50" charset="-128"/>
            </a:endParaRPr>
          </a:p>
          <a:p>
            <a:r>
              <a:rPr lang="ja-JP" altLang="en-US" sz="600" dirty="0" smtClean="0">
                <a:latin typeface="メイリオ" panose="020B0604030504040204" pitchFamily="50" charset="-128"/>
                <a:ea typeface="メイリオ" panose="020B0604030504040204" pitchFamily="50" charset="-128"/>
              </a:rPr>
              <a:t>ジモティーでのトラブルや犯罪を未然に防ぐため、またトラブルの際には警察・民事へ積極的に情報提供を行っております。</a:t>
            </a:r>
            <a:endParaRPr lang="en-US" altLang="ja-JP" sz="600" dirty="0" smtClean="0">
              <a:latin typeface="メイリオ" panose="020B0604030504040204" pitchFamily="50" charset="-128"/>
              <a:ea typeface="メイリオ" panose="020B0604030504040204" pitchFamily="50" charset="-128"/>
            </a:endParaRPr>
          </a:p>
          <a:p>
            <a:endParaRPr lang="en-US" altLang="ja-JP" sz="600" dirty="0">
              <a:latin typeface="メイリオ" panose="020B0604030504040204" pitchFamily="50" charset="-128"/>
              <a:ea typeface="メイリオ" panose="020B0604030504040204" pitchFamily="50" charset="-128"/>
            </a:endParaRPr>
          </a:p>
          <a:p>
            <a:endParaRPr lang="en-US" altLang="ja-JP" sz="600" dirty="0" smtClean="0">
              <a:latin typeface="メイリオ" panose="020B0604030504040204" pitchFamily="50" charset="-128"/>
              <a:ea typeface="メイリオ" panose="020B0604030504040204" pitchFamily="50" charset="-128"/>
            </a:endParaRPr>
          </a:p>
        </p:txBody>
      </p:sp>
      <p:sp>
        <p:nvSpPr>
          <p:cNvPr id="3" name="正方形/長方形 2"/>
          <p:cNvSpPr/>
          <p:nvPr/>
        </p:nvSpPr>
        <p:spPr>
          <a:xfrm>
            <a:off x="5142941" y="8658225"/>
            <a:ext cx="2123896" cy="9334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4" name="図 3"/>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3584157" y="5653086"/>
            <a:ext cx="5288089" cy="5281467"/>
          </a:xfrm>
          <a:prstGeom prst="rect">
            <a:avLst/>
          </a:prstGeom>
        </p:spPr>
      </p:pic>
      <p:pic>
        <p:nvPicPr>
          <p:cNvPr id="37" name="図 36"/>
          <p:cNvPicPr>
            <a:picLocks noChangeAspect="1" noChangeArrowheads="1"/>
          </p:cNvPicPr>
          <p:nvPr/>
        </p:nvPicPr>
        <p:blipFill>
          <a:blip r:embed="rId8">
            <a:extLst>
              <a:ext uri="{28A0092B-C50C-407E-A947-70E740481C1C}">
                <a14:useLocalDpi xmlns:a14="http://schemas.microsoft.com/office/drawing/2010/main" val="0"/>
              </a:ext>
            </a:extLst>
          </a:blip>
          <a:srcRect l="33429" t="13498" r="34279" b="11179"/>
          <a:stretch>
            <a:fillRect/>
          </a:stretch>
        </p:blipFill>
        <p:spPr bwMode="auto">
          <a:xfrm>
            <a:off x="5206947" y="7518963"/>
            <a:ext cx="2073296" cy="2285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8" name="図 37"/>
          <p:cNvPicPr>
            <a:picLocks noChangeAspect="1"/>
          </p:cNvPicPr>
          <p:nvPr/>
        </p:nvPicPr>
        <p:blipFill rotWithShape="1">
          <a:blip r:embed="rId9"/>
          <a:srcRect l="9198" t="11665" r="7539" b="62914"/>
          <a:stretch/>
        </p:blipFill>
        <p:spPr>
          <a:xfrm>
            <a:off x="5208186" y="6346939"/>
            <a:ext cx="2076451" cy="1118163"/>
          </a:xfrm>
          <a:prstGeom prst="rect">
            <a:avLst/>
          </a:prstGeom>
        </p:spPr>
      </p:pic>
      <p:sp>
        <p:nvSpPr>
          <p:cNvPr id="6" name="正方形/長方形 5"/>
          <p:cNvSpPr/>
          <p:nvPr/>
        </p:nvSpPr>
        <p:spPr>
          <a:xfrm>
            <a:off x="5233988" y="8741699"/>
            <a:ext cx="2013799" cy="8499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テキスト ボックス 32"/>
          <p:cNvSpPr txBox="1"/>
          <p:nvPr/>
        </p:nvSpPr>
        <p:spPr>
          <a:xfrm>
            <a:off x="5217779" y="8888887"/>
            <a:ext cx="1379555" cy="200055"/>
          </a:xfrm>
          <a:prstGeom prst="rect">
            <a:avLst/>
          </a:prstGeom>
          <a:solidFill>
            <a:schemeClr val="bg1"/>
          </a:solidFill>
        </p:spPr>
        <p:txBody>
          <a:bodyPr wrap="square" rtlCol="0">
            <a:spAutoFit/>
          </a:bodyPr>
          <a:lstStyle/>
          <a:p>
            <a:r>
              <a:rPr lang="en-US" altLang="ja-JP" sz="700" b="1" dirty="0" smtClean="0">
                <a:latin typeface="メイリオ" panose="020B0604030504040204" pitchFamily="50" charset="-128"/>
                <a:ea typeface="メイリオ" panose="020B0604030504040204" pitchFamily="50" charset="-128"/>
              </a:rPr>
              <a:t>#</a:t>
            </a:r>
            <a:r>
              <a:rPr lang="ja-JP" altLang="en-US" sz="700" b="1" dirty="0" smtClean="0">
                <a:latin typeface="メイリオ" panose="020B0604030504040204" pitchFamily="50" charset="-128"/>
                <a:ea typeface="メイリオ" panose="020B0604030504040204" pitchFamily="50" charset="-128"/>
              </a:rPr>
              <a:t>あまくさリユースクール</a:t>
            </a:r>
            <a:endParaRPr kumimoji="1" lang="en-US" altLang="ja-JP" sz="700" b="1" dirty="0" smtClean="0">
              <a:latin typeface="メイリオ" panose="020B0604030504040204" pitchFamily="50" charset="-128"/>
              <a:ea typeface="メイリオ" panose="020B0604030504040204" pitchFamily="50" charset="-128"/>
            </a:endParaRPr>
          </a:p>
        </p:txBody>
      </p:sp>
      <p:sp>
        <p:nvSpPr>
          <p:cNvPr id="32" name="角丸四角形吹き出し 31"/>
          <p:cNvSpPr/>
          <p:nvPr/>
        </p:nvSpPr>
        <p:spPr>
          <a:xfrm>
            <a:off x="5175193" y="9315991"/>
            <a:ext cx="2118575" cy="686626"/>
          </a:xfrm>
          <a:prstGeom prst="wedgeRoundRectCallout">
            <a:avLst>
              <a:gd name="adj1" fmla="val -41402"/>
              <a:gd name="adj2" fmla="val -84754"/>
              <a:gd name="adj3" fmla="val 16667"/>
            </a:avLst>
          </a:prstGeom>
          <a:solidFill>
            <a:schemeClr val="bg1"/>
          </a:solidFill>
          <a:ln>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100" b="1" u="sng" dirty="0" smtClean="0">
                <a:solidFill>
                  <a:srgbClr val="FF0000"/>
                </a:solidFill>
                <a:latin typeface="メイリオ" panose="020B0604030504040204" pitchFamily="50" charset="-128"/>
                <a:ea typeface="メイリオ" panose="020B0604030504040204" pitchFamily="50" charset="-128"/>
              </a:rPr>
              <a:t>【</a:t>
            </a:r>
            <a:r>
              <a:rPr lang="ja-JP" altLang="en-US" sz="1100" b="1" u="sng" dirty="0" smtClean="0">
                <a:solidFill>
                  <a:srgbClr val="FF0000"/>
                </a:solidFill>
                <a:latin typeface="メイリオ" panose="020B0604030504040204" pitchFamily="50" charset="-128"/>
                <a:ea typeface="メイリオ" panose="020B0604030504040204" pitchFamily="50" charset="-128"/>
              </a:rPr>
              <a:t>出品すると</a:t>
            </a:r>
            <a:r>
              <a:rPr lang="ja-JP" altLang="en-US" sz="1100" b="1" u="sng" dirty="0">
                <a:solidFill>
                  <a:srgbClr val="FF0000"/>
                </a:solidFill>
                <a:latin typeface="メイリオ" panose="020B0604030504040204" pitchFamily="50" charset="-128"/>
                <a:ea typeface="メイリオ" panose="020B0604030504040204" pitchFamily="50" charset="-128"/>
              </a:rPr>
              <a:t>き</a:t>
            </a:r>
            <a:r>
              <a:rPr kumimoji="1" lang="en-US" altLang="ja-JP" sz="1100" b="1" u="sng" dirty="0" smtClean="0">
                <a:solidFill>
                  <a:srgbClr val="FF0000"/>
                </a:solidFill>
                <a:latin typeface="メイリオ" panose="020B0604030504040204" pitchFamily="50" charset="-128"/>
                <a:ea typeface="メイリオ" panose="020B0604030504040204" pitchFamily="50" charset="-128"/>
              </a:rPr>
              <a:t>】</a:t>
            </a:r>
            <a:r>
              <a:rPr kumimoji="1" lang="ja-JP" altLang="en-US" sz="1100" b="1" dirty="0" smtClean="0">
                <a:solidFill>
                  <a:schemeClr val="tx1"/>
                </a:solidFill>
                <a:latin typeface="メイリオ" panose="020B0604030504040204" pitchFamily="50" charset="-128"/>
                <a:ea typeface="メイリオ" panose="020B0604030504040204" pitchFamily="50" charset="-128"/>
              </a:rPr>
              <a:t>商品紹介文のなかに「</a:t>
            </a:r>
            <a:r>
              <a:rPr kumimoji="1" lang="en-US" altLang="ja-JP" sz="1100" b="1" dirty="0" smtClean="0">
                <a:solidFill>
                  <a:schemeClr val="tx1"/>
                </a:solidFill>
                <a:latin typeface="メイリオ" panose="020B0604030504040204" pitchFamily="50" charset="-128"/>
                <a:ea typeface="メイリオ" panose="020B0604030504040204" pitchFamily="50" charset="-128"/>
              </a:rPr>
              <a:t>#</a:t>
            </a:r>
            <a:r>
              <a:rPr kumimoji="1" lang="ja-JP" altLang="en-US" sz="1100" b="1" dirty="0" smtClean="0">
                <a:solidFill>
                  <a:schemeClr val="tx1"/>
                </a:solidFill>
                <a:latin typeface="メイリオ" panose="020B0604030504040204" pitchFamily="50" charset="-128"/>
                <a:ea typeface="メイリオ" panose="020B0604030504040204" pitchFamily="50" charset="-128"/>
              </a:rPr>
              <a:t>あまくさリユースクール」と入力してね。</a:t>
            </a:r>
            <a:endParaRPr kumimoji="1" lang="ja-JP" altLang="en-US" sz="1100" b="1" dirty="0">
              <a:solidFill>
                <a:schemeClr val="tx1"/>
              </a:solidFill>
              <a:latin typeface="メイリオ" panose="020B0604030504040204" pitchFamily="50" charset="-128"/>
              <a:ea typeface="メイリオ" panose="020B0604030504040204" pitchFamily="50" charset="-128"/>
            </a:endParaRPr>
          </a:p>
        </p:txBody>
      </p:sp>
      <p:sp>
        <p:nvSpPr>
          <p:cNvPr id="1042" name="角丸四角形吹き出し 1041"/>
          <p:cNvSpPr/>
          <p:nvPr/>
        </p:nvSpPr>
        <p:spPr>
          <a:xfrm>
            <a:off x="3504588" y="5803142"/>
            <a:ext cx="2358368" cy="364988"/>
          </a:xfrm>
          <a:prstGeom prst="wedgeRoundRectCallout">
            <a:avLst>
              <a:gd name="adj1" fmla="val 91068"/>
              <a:gd name="adj2" fmla="val 145846"/>
              <a:gd name="adj3" fmla="val 16667"/>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100" b="1" u="sng" dirty="0" smtClean="0">
                <a:solidFill>
                  <a:srgbClr val="FF0000"/>
                </a:solidFill>
                <a:latin typeface="メイリオ" panose="020B0604030504040204" pitchFamily="50" charset="-128"/>
                <a:ea typeface="メイリオ" panose="020B0604030504040204" pitchFamily="50" charset="-128"/>
              </a:rPr>
              <a:t>【</a:t>
            </a:r>
            <a:r>
              <a:rPr kumimoji="1" lang="ja-JP" altLang="en-US" sz="1100" b="1" u="sng" dirty="0" smtClean="0">
                <a:solidFill>
                  <a:srgbClr val="FF0000"/>
                </a:solidFill>
                <a:latin typeface="メイリオ" panose="020B0604030504040204" pitchFamily="50" charset="-128"/>
                <a:ea typeface="メイリオ" panose="020B0604030504040204" pitchFamily="50" charset="-128"/>
              </a:rPr>
              <a:t>探すとき</a:t>
            </a:r>
            <a:r>
              <a:rPr kumimoji="1" lang="en-US" altLang="ja-JP" sz="1100" b="1" u="sng" dirty="0" smtClean="0">
                <a:solidFill>
                  <a:srgbClr val="FF0000"/>
                </a:solidFill>
                <a:latin typeface="メイリオ" panose="020B0604030504040204" pitchFamily="50" charset="-128"/>
                <a:ea typeface="メイリオ" panose="020B0604030504040204" pitchFamily="50" charset="-128"/>
              </a:rPr>
              <a:t>】</a:t>
            </a:r>
            <a:r>
              <a:rPr kumimoji="1" lang="ja-JP" altLang="en-US" sz="1100" b="1" dirty="0" smtClean="0">
                <a:solidFill>
                  <a:schemeClr val="tx1"/>
                </a:solidFill>
                <a:latin typeface="メイリオ" panose="020B0604030504040204" pitchFamily="50" charset="-128"/>
                <a:ea typeface="メイリオ" panose="020B0604030504040204" pitchFamily="50" charset="-128"/>
              </a:rPr>
              <a:t>「</a:t>
            </a:r>
            <a:r>
              <a:rPr kumimoji="1" lang="en-US" altLang="ja-JP" sz="1100" b="1" dirty="0" smtClean="0">
                <a:solidFill>
                  <a:schemeClr val="tx1"/>
                </a:solidFill>
                <a:latin typeface="メイリオ" panose="020B0604030504040204" pitchFamily="50" charset="-128"/>
                <a:ea typeface="メイリオ" panose="020B0604030504040204" pitchFamily="50" charset="-128"/>
              </a:rPr>
              <a:t>#</a:t>
            </a:r>
            <a:r>
              <a:rPr kumimoji="1" lang="ja-JP" altLang="en-US" sz="1100" b="1" dirty="0" smtClean="0">
                <a:solidFill>
                  <a:schemeClr val="tx1"/>
                </a:solidFill>
                <a:latin typeface="メイリオ" panose="020B0604030504040204" pitchFamily="50" charset="-128"/>
                <a:ea typeface="メイリオ" panose="020B0604030504040204" pitchFamily="50" charset="-128"/>
              </a:rPr>
              <a:t>あまくさリユースクール」で検索してね。</a:t>
            </a:r>
            <a:endParaRPr kumimoji="1" lang="ja-JP" altLang="en-US" sz="1100" b="1" dirty="0">
              <a:solidFill>
                <a:schemeClr val="tx1"/>
              </a:solidFill>
              <a:latin typeface="メイリオ" panose="020B0604030504040204" pitchFamily="50" charset="-128"/>
              <a:ea typeface="メイリオ" panose="020B0604030504040204" pitchFamily="50" charset="-128"/>
            </a:endParaRPr>
          </a:p>
        </p:txBody>
      </p:sp>
      <p:sp>
        <p:nvSpPr>
          <p:cNvPr id="2" name="テキスト ボックス 1"/>
          <p:cNvSpPr txBox="1"/>
          <p:nvPr/>
        </p:nvSpPr>
        <p:spPr>
          <a:xfrm>
            <a:off x="5295245" y="6365419"/>
            <a:ext cx="804862" cy="153888"/>
          </a:xfrm>
          <a:prstGeom prst="rect">
            <a:avLst/>
          </a:prstGeom>
          <a:noFill/>
        </p:spPr>
        <p:txBody>
          <a:bodyPr wrap="square" rtlCol="0">
            <a:spAutoFit/>
          </a:bodyPr>
          <a:lstStyle/>
          <a:p>
            <a:r>
              <a:rPr kumimoji="1" lang="en-US" altLang="ja-JP" sz="400" u="sng" dirty="0" smtClean="0"/>
              <a:t>※</a:t>
            </a:r>
            <a:r>
              <a:rPr kumimoji="1" lang="ja-JP" altLang="en-US" sz="400" u="sng" dirty="0" smtClean="0"/>
              <a:t>画面ははめこみ合成です。</a:t>
            </a:r>
            <a:endParaRPr kumimoji="1" lang="ja-JP" altLang="en-US" sz="400" u="sng" dirty="0"/>
          </a:p>
        </p:txBody>
      </p:sp>
      <p:sp>
        <p:nvSpPr>
          <p:cNvPr id="35" name="テキスト ボックス 34"/>
          <p:cNvSpPr txBox="1"/>
          <p:nvPr/>
        </p:nvSpPr>
        <p:spPr>
          <a:xfrm>
            <a:off x="1094755" y="2072615"/>
            <a:ext cx="724501" cy="184666"/>
          </a:xfrm>
          <a:prstGeom prst="rect">
            <a:avLst/>
          </a:prstGeom>
          <a:noFill/>
        </p:spPr>
        <p:txBody>
          <a:bodyPr wrap="square" rtlCol="0">
            <a:spAutoFit/>
          </a:bodyPr>
          <a:lstStyle/>
          <a:p>
            <a:r>
              <a:rPr kumimoji="1" lang="ja-JP" altLang="en-US" sz="600" b="1" dirty="0" smtClean="0">
                <a:latin typeface="メイリオ" panose="020B0604030504040204" pitchFamily="50" charset="-128"/>
                <a:ea typeface="メイリオ" panose="020B0604030504040204" pitchFamily="50" charset="-128"/>
              </a:rPr>
              <a:t>ハッシュタグ</a:t>
            </a:r>
            <a:endParaRPr kumimoji="1" lang="en-US" altLang="ja-JP" sz="600" b="1" dirty="0" smtClean="0">
              <a:latin typeface="メイリオ" panose="020B0604030504040204" pitchFamily="50" charset="-128"/>
              <a:ea typeface="メイリオ" panose="020B0604030504040204" pitchFamily="50" charset="-128"/>
            </a:endParaRPr>
          </a:p>
        </p:txBody>
      </p:sp>
      <p:sp>
        <p:nvSpPr>
          <p:cNvPr id="5" name="角丸四角形 4"/>
          <p:cNvSpPr/>
          <p:nvPr/>
        </p:nvSpPr>
        <p:spPr>
          <a:xfrm>
            <a:off x="3504588" y="9636683"/>
            <a:ext cx="1364650" cy="579149"/>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9" name="正方形/長方形 38"/>
          <p:cNvSpPr/>
          <p:nvPr/>
        </p:nvSpPr>
        <p:spPr>
          <a:xfrm>
            <a:off x="3534307" y="9723850"/>
            <a:ext cx="1342385" cy="415498"/>
          </a:xfrm>
          <a:prstGeom prst="rect">
            <a:avLst/>
          </a:prstGeom>
        </p:spPr>
        <p:txBody>
          <a:bodyPr wrap="square">
            <a:spAutoFit/>
          </a:bodyPr>
          <a:lstStyle/>
          <a:p>
            <a:r>
              <a:rPr lang="ja-JP" altLang="en-US" sz="700" dirty="0">
                <a:latin typeface="メイリオ" panose="020B0604030504040204" pitchFamily="50" charset="-128"/>
                <a:ea typeface="メイリオ" panose="020B0604030504040204" pitchFamily="50" charset="-128"/>
              </a:rPr>
              <a:t>□■問い合わせ先■□</a:t>
            </a:r>
          </a:p>
          <a:p>
            <a:r>
              <a:rPr lang="ja-JP" altLang="en-US" sz="700" dirty="0">
                <a:latin typeface="メイリオ" panose="020B0604030504040204" pitchFamily="50" charset="-128"/>
                <a:ea typeface="メイリオ" panose="020B0604030504040204" pitchFamily="50" charset="-128"/>
              </a:rPr>
              <a:t>天草市教育</a:t>
            </a:r>
            <a:r>
              <a:rPr lang="ja-JP" altLang="en-US" sz="700" dirty="0" smtClean="0">
                <a:latin typeface="メイリオ" panose="020B0604030504040204" pitchFamily="50" charset="-128"/>
                <a:ea typeface="メイリオ" panose="020B0604030504040204" pitchFamily="50" charset="-128"/>
              </a:rPr>
              <a:t>委員会学校教育課</a:t>
            </a:r>
            <a:endParaRPr lang="en-US" altLang="ja-JP" sz="700" dirty="0" smtClean="0">
              <a:latin typeface="メイリオ" panose="020B0604030504040204" pitchFamily="50" charset="-128"/>
              <a:ea typeface="メイリオ" panose="020B0604030504040204" pitchFamily="50" charset="-128"/>
            </a:endParaRPr>
          </a:p>
          <a:p>
            <a:r>
              <a:rPr lang="ja-JP" altLang="en-US" sz="700" dirty="0" smtClean="0">
                <a:latin typeface="メイリオ" panose="020B0604030504040204" pitchFamily="50" charset="-128"/>
                <a:ea typeface="メイリオ" panose="020B0604030504040204" pitchFamily="50" charset="-128"/>
              </a:rPr>
              <a:t>（</a:t>
            </a:r>
            <a:r>
              <a:rPr lang="en-US" altLang="ja-JP" sz="700" dirty="0">
                <a:latin typeface="メイリオ" panose="020B0604030504040204" pitchFamily="50" charset="-128"/>
                <a:ea typeface="メイリオ" panose="020B0604030504040204" pitchFamily="50" charset="-128"/>
              </a:rPr>
              <a:t>0969-24-8813</a:t>
            </a:r>
            <a:r>
              <a:rPr lang="ja-JP" altLang="en-US" sz="700" dirty="0">
                <a:latin typeface="メイリオ" panose="020B0604030504040204" pitchFamily="50" charset="-128"/>
                <a:ea typeface="メイリオ" panose="020B0604030504040204" pitchFamily="50" charset="-128"/>
              </a:rPr>
              <a:t>）</a:t>
            </a:r>
          </a:p>
        </p:txBody>
      </p:sp>
      <p:pic>
        <p:nvPicPr>
          <p:cNvPr id="40" name="図 39"/>
          <p:cNvPicPr>
            <a:picLocks noChangeAspect="1"/>
          </p:cNvPicPr>
          <p:nvPr/>
        </p:nvPicPr>
        <p:blipFill>
          <a:blip r:embed="rId3"/>
          <a:stretch>
            <a:fillRect/>
          </a:stretch>
        </p:blipFill>
        <p:spPr>
          <a:xfrm>
            <a:off x="2189662" y="10303463"/>
            <a:ext cx="721372" cy="197175"/>
          </a:xfrm>
          <a:prstGeom prst="rect">
            <a:avLst/>
          </a:prstGeom>
        </p:spPr>
      </p:pic>
      <p:sp>
        <p:nvSpPr>
          <p:cNvPr id="8" name="十字形 7"/>
          <p:cNvSpPr/>
          <p:nvPr/>
        </p:nvSpPr>
        <p:spPr>
          <a:xfrm rot="2684544">
            <a:off x="3105455" y="10347472"/>
            <a:ext cx="158269" cy="162312"/>
          </a:xfrm>
          <a:prstGeom prst="plus">
            <a:avLst>
              <a:gd name="adj" fmla="val 39548"/>
            </a:avLst>
          </a:prstGeom>
          <a:solidFill>
            <a:srgbClr val="00763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41" name="図 40"/>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3470341" y="10280969"/>
            <a:ext cx="1225481" cy="295317"/>
          </a:xfrm>
          <a:prstGeom prst="rect">
            <a:avLst/>
          </a:prstGeom>
        </p:spPr>
      </p:pic>
    </p:spTree>
    <p:extLst>
      <p:ext uri="{BB962C8B-B14F-4D97-AF65-F5344CB8AC3E}">
        <p14:creationId xmlns:p14="http://schemas.microsoft.com/office/powerpoint/2010/main" val="2809001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13152" y="273180"/>
            <a:ext cx="7574645" cy="584775"/>
          </a:xfrm>
          <a:prstGeom prst="rect">
            <a:avLst/>
          </a:prstGeom>
          <a:noFill/>
        </p:spPr>
        <p:txBody>
          <a:bodyPr wrap="square" rtlCol="0">
            <a:spAutoFit/>
          </a:bodyPr>
          <a:lstStyle/>
          <a:p>
            <a:pPr algn="ctr"/>
            <a:r>
              <a:rPr lang="ja-JP" altLang="en-US" sz="3200" b="1" spc="-150" dirty="0" smtClean="0">
                <a:latin typeface="メイリオ" panose="020B0604030504040204" pitchFamily="50" charset="-128"/>
                <a:ea typeface="メイリオ" panose="020B0604030504040204" pitchFamily="50" charset="-128"/>
              </a:rPr>
              <a:t>地域の情報サイト　　　　　　について</a:t>
            </a:r>
            <a:endParaRPr kumimoji="1" lang="ja-JP" altLang="en-US" sz="4000" b="1" spc="-150" dirty="0">
              <a:solidFill>
                <a:srgbClr val="00B050"/>
              </a:solidFill>
              <a:effectLst/>
              <a:latin typeface="メイリオ" panose="020B0604030504040204" pitchFamily="50" charset="-128"/>
              <a:ea typeface="メイリオ" panose="020B0604030504040204" pitchFamily="50" charset="-128"/>
            </a:endParaRPr>
          </a:p>
        </p:txBody>
      </p:sp>
      <p:pic>
        <p:nvPicPr>
          <p:cNvPr id="5" name="図 4"/>
          <p:cNvPicPr>
            <a:picLocks noChangeAspect="1"/>
          </p:cNvPicPr>
          <p:nvPr/>
        </p:nvPicPr>
        <p:blipFill>
          <a:blip r:embed="rId2"/>
          <a:stretch>
            <a:fillRect/>
          </a:stretch>
        </p:blipFill>
        <p:spPr>
          <a:xfrm>
            <a:off x="3447143" y="151158"/>
            <a:ext cx="2258393" cy="617294"/>
          </a:xfrm>
          <a:prstGeom prst="rect">
            <a:avLst/>
          </a:prstGeom>
        </p:spPr>
      </p:pic>
      <p:sp>
        <p:nvSpPr>
          <p:cNvPr id="6" name="テキスト ボックス 5"/>
          <p:cNvSpPr txBox="1"/>
          <p:nvPr/>
        </p:nvSpPr>
        <p:spPr>
          <a:xfrm>
            <a:off x="327480" y="939351"/>
            <a:ext cx="6962775" cy="1846659"/>
          </a:xfrm>
          <a:prstGeom prst="rect">
            <a:avLst/>
          </a:prstGeom>
          <a:noFill/>
        </p:spPr>
        <p:txBody>
          <a:bodyPr wrap="square" rtlCol="0">
            <a:spAutoFit/>
          </a:bodyPr>
          <a:lstStyle/>
          <a:p>
            <a:r>
              <a:rPr kumimoji="1" lang="ja-JP" altLang="en-US" dirty="0" smtClean="0"/>
              <a:t>　</a:t>
            </a:r>
            <a:r>
              <a:rPr kumimoji="1" lang="ja-JP" altLang="en-US" sz="1600" dirty="0" smtClean="0">
                <a:latin typeface="メイリオ" panose="020B0604030504040204" pitchFamily="50" charset="-128"/>
                <a:ea typeface="メイリオ" panose="020B0604030504040204" pitchFamily="50" charset="-128"/>
              </a:rPr>
              <a:t>「ジモティー」とは、株式会社ジモティーが運営する</a:t>
            </a:r>
            <a:r>
              <a:rPr kumimoji="1" lang="ja-JP" altLang="en-US" sz="1600" u="sng" dirty="0" smtClean="0">
                <a:latin typeface="メイリオ" panose="020B0604030504040204" pitchFamily="50" charset="-128"/>
                <a:ea typeface="メイリオ" panose="020B0604030504040204" pitchFamily="50" charset="-128"/>
              </a:rPr>
              <a:t>地域の</a:t>
            </a:r>
            <a:r>
              <a:rPr kumimoji="1" lang="ja-JP" altLang="en-US" sz="1600" u="sng" smtClean="0">
                <a:latin typeface="メイリオ" panose="020B0604030504040204" pitchFamily="50" charset="-128"/>
                <a:ea typeface="メイリオ" panose="020B0604030504040204" pitchFamily="50" charset="-128"/>
              </a:rPr>
              <a:t>情報サイト</a:t>
            </a:r>
            <a:r>
              <a:rPr kumimoji="1" lang="ja-JP" altLang="en-US" sz="1600" smtClean="0">
                <a:latin typeface="メイリオ" panose="020B0604030504040204" pitchFamily="50" charset="-128"/>
                <a:ea typeface="メイリオ" panose="020B0604030504040204" pitchFamily="50" charset="-128"/>
              </a:rPr>
              <a:t>です</a:t>
            </a:r>
            <a:r>
              <a:rPr kumimoji="1" lang="ja-JP" altLang="en-US" sz="1600" dirty="0" smtClean="0">
                <a:latin typeface="メイリオ" panose="020B0604030504040204" pitchFamily="50" charset="-128"/>
                <a:ea typeface="メイリオ" panose="020B0604030504040204" pitchFamily="50" charset="-128"/>
              </a:rPr>
              <a:t>。不用品の譲渡・売却のほか、ボランティア募集やイベント情報などが掲載され、「地元の掲示板」として活用されています。</a:t>
            </a:r>
            <a:endParaRPr kumimoji="1" lang="en-US" altLang="ja-JP" sz="1600" dirty="0" smtClean="0">
              <a:latin typeface="メイリオ" panose="020B0604030504040204" pitchFamily="50" charset="-128"/>
              <a:ea typeface="メイリオ" panose="020B0604030504040204" pitchFamily="50" charset="-128"/>
            </a:endParaRPr>
          </a:p>
          <a:p>
            <a:r>
              <a:rPr lang="ja-JP" altLang="en-US" sz="1600" dirty="0">
                <a:latin typeface="メイリオ" panose="020B0604030504040204" pitchFamily="50" charset="-128"/>
                <a:ea typeface="メイリオ" panose="020B0604030504040204" pitchFamily="50" charset="-128"/>
              </a:rPr>
              <a:t>　</a:t>
            </a:r>
            <a:r>
              <a:rPr lang="ja-JP" altLang="en-US" sz="1600" dirty="0" smtClean="0">
                <a:latin typeface="メイリオ" panose="020B0604030504040204" pitchFamily="50" charset="-128"/>
                <a:ea typeface="メイリオ" panose="020B0604030504040204" pitchFamily="50" charset="-128"/>
              </a:rPr>
              <a:t>「ジモティー」では、ご家庭で不要になったものを掲載し、インターネット上で必要とする人を探すことができます。</a:t>
            </a:r>
            <a:endParaRPr lang="en-US" altLang="ja-JP" sz="1600" dirty="0" smtClean="0">
              <a:latin typeface="メイリオ" panose="020B0604030504040204" pitchFamily="50" charset="-128"/>
              <a:ea typeface="メイリオ" panose="020B0604030504040204" pitchFamily="50" charset="-128"/>
            </a:endParaRPr>
          </a:p>
          <a:p>
            <a:r>
              <a:rPr kumimoji="1" lang="ja-JP" altLang="en-US" sz="1600" dirty="0">
                <a:latin typeface="メイリオ" panose="020B0604030504040204" pitchFamily="50" charset="-128"/>
                <a:ea typeface="メイリオ" panose="020B0604030504040204" pitchFamily="50" charset="-128"/>
              </a:rPr>
              <a:t>　</a:t>
            </a:r>
            <a:r>
              <a:rPr kumimoji="1" lang="ja-JP" altLang="en-US" sz="1600" dirty="0" smtClean="0">
                <a:latin typeface="メイリオ" panose="020B0604030504040204" pitchFamily="50" charset="-128"/>
                <a:ea typeface="メイリオ" panose="020B0604030504040204" pitchFamily="50" charset="-128"/>
              </a:rPr>
              <a:t>なお、「ジモティー」での取引は個人間での取引となりますので、個人情報の開示には細心の注意を払</a:t>
            </a:r>
            <a:r>
              <a:rPr lang="ja-JP" altLang="en-US" sz="1600" dirty="0">
                <a:latin typeface="メイリオ" panose="020B0604030504040204" pitchFamily="50" charset="-128"/>
                <a:ea typeface="メイリオ" panose="020B0604030504040204" pitchFamily="50" charset="-128"/>
              </a:rPr>
              <a:t>って</a:t>
            </a:r>
            <a:r>
              <a:rPr lang="ja-JP" altLang="en-US" sz="1600" dirty="0" smtClean="0">
                <a:latin typeface="メイリオ" panose="020B0604030504040204" pitchFamily="50" charset="-128"/>
                <a:ea typeface="メイリオ" panose="020B0604030504040204" pitchFamily="50" charset="-128"/>
              </a:rPr>
              <a:t>、</a:t>
            </a:r>
            <a:r>
              <a:rPr kumimoji="1" lang="ja-JP" altLang="en-US" sz="1600" dirty="0" smtClean="0">
                <a:latin typeface="メイリオ" panose="020B0604030504040204" pitchFamily="50" charset="-128"/>
                <a:ea typeface="メイリオ" panose="020B0604030504040204" pitchFamily="50" charset="-128"/>
              </a:rPr>
              <a:t>取引を行ってください。</a:t>
            </a:r>
            <a:endParaRPr kumimoji="1" lang="ja-JP" altLang="en-US" sz="1600" dirty="0">
              <a:latin typeface="メイリオ" panose="020B0604030504040204" pitchFamily="50" charset="-128"/>
              <a:ea typeface="メイリオ" panose="020B0604030504040204" pitchFamily="50" charset="-128"/>
            </a:endParaRPr>
          </a:p>
        </p:txBody>
      </p:sp>
      <p:sp>
        <p:nvSpPr>
          <p:cNvPr id="8" name="角丸四角形 7"/>
          <p:cNvSpPr/>
          <p:nvPr/>
        </p:nvSpPr>
        <p:spPr>
          <a:xfrm>
            <a:off x="188685" y="3467404"/>
            <a:ext cx="7174139" cy="1331232"/>
          </a:xfrm>
          <a:prstGeom prst="roundRect">
            <a:avLst/>
          </a:prstGeom>
          <a:noFill/>
          <a:ln w="57150">
            <a:solidFill>
              <a:srgbClr val="00AC4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角丸四角形 15"/>
          <p:cNvSpPr/>
          <p:nvPr/>
        </p:nvSpPr>
        <p:spPr>
          <a:xfrm>
            <a:off x="188686" y="4917172"/>
            <a:ext cx="7174139" cy="1331232"/>
          </a:xfrm>
          <a:prstGeom prst="roundRect">
            <a:avLst/>
          </a:prstGeom>
          <a:noFill/>
          <a:ln w="57150">
            <a:solidFill>
              <a:srgbClr val="00AC4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角丸四角形 16"/>
          <p:cNvSpPr/>
          <p:nvPr/>
        </p:nvSpPr>
        <p:spPr>
          <a:xfrm>
            <a:off x="188684" y="6366935"/>
            <a:ext cx="7174139" cy="1331232"/>
          </a:xfrm>
          <a:prstGeom prst="roundRect">
            <a:avLst/>
          </a:prstGeom>
          <a:noFill/>
          <a:ln w="57150">
            <a:solidFill>
              <a:srgbClr val="00AC4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角丸四角形 17"/>
          <p:cNvSpPr/>
          <p:nvPr/>
        </p:nvSpPr>
        <p:spPr>
          <a:xfrm>
            <a:off x="188683" y="7802176"/>
            <a:ext cx="7174139" cy="1331232"/>
          </a:xfrm>
          <a:prstGeom prst="roundRect">
            <a:avLst/>
          </a:prstGeom>
          <a:noFill/>
          <a:ln w="57150">
            <a:solidFill>
              <a:srgbClr val="00AC4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角丸四角形 18"/>
          <p:cNvSpPr/>
          <p:nvPr/>
        </p:nvSpPr>
        <p:spPr>
          <a:xfrm>
            <a:off x="188683" y="9235014"/>
            <a:ext cx="7174139" cy="1331232"/>
          </a:xfrm>
          <a:prstGeom prst="roundRect">
            <a:avLst/>
          </a:prstGeom>
          <a:noFill/>
          <a:ln w="57150">
            <a:solidFill>
              <a:srgbClr val="00AC4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テキスト ボックス 19"/>
          <p:cNvSpPr txBox="1"/>
          <p:nvPr/>
        </p:nvSpPr>
        <p:spPr>
          <a:xfrm>
            <a:off x="240396" y="3481918"/>
            <a:ext cx="6465207" cy="338554"/>
          </a:xfrm>
          <a:prstGeom prst="rect">
            <a:avLst/>
          </a:prstGeom>
          <a:noFill/>
          <a:ln>
            <a:noFill/>
          </a:ln>
        </p:spPr>
        <p:txBody>
          <a:bodyPr wrap="square" rtlCol="0">
            <a:spAutoFit/>
          </a:bodyPr>
          <a:lstStyle/>
          <a:p>
            <a:r>
              <a:rPr kumimoji="1" lang="en-US" altLang="ja-JP" sz="1600" u="sng" dirty="0" smtClean="0">
                <a:latin typeface="メイリオ" panose="020B0604030504040204" pitchFamily="50" charset="-128"/>
                <a:ea typeface="メイリオ" panose="020B0604030504040204" pitchFamily="50" charset="-128"/>
              </a:rPr>
              <a:t>Q</a:t>
            </a:r>
            <a:r>
              <a:rPr kumimoji="1" lang="ja-JP" altLang="en-US" sz="1600" u="sng" dirty="0" smtClean="0">
                <a:latin typeface="メイリオ" panose="020B0604030504040204" pitchFamily="50" charset="-128"/>
                <a:ea typeface="メイリオ" panose="020B0604030504040204" pitchFamily="50" charset="-128"/>
              </a:rPr>
              <a:t>　譲りたいものや欲しいものがある場合は、どうすればいいですか。</a:t>
            </a:r>
            <a:endParaRPr kumimoji="1" lang="en-US" altLang="ja-JP" sz="1400" u="sng" dirty="0" smtClean="0">
              <a:latin typeface="メイリオ" panose="020B0604030504040204" pitchFamily="50" charset="-128"/>
              <a:ea typeface="メイリオ" panose="020B0604030504040204" pitchFamily="50" charset="-128"/>
            </a:endParaRPr>
          </a:p>
        </p:txBody>
      </p:sp>
      <p:sp>
        <p:nvSpPr>
          <p:cNvPr id="21" name="テキスト ボックス 20"/>
          <p:cNvSpPr txBox="1"/>
          <p:nvPr/>
        </p:nvSpPr>
        <p:spPr>
          <a:xfrm>
            <a:off x="211367" y="3749174"/>
            <a:ext cx="5523197" cy="1077218"/>
          </a:xfrm>
          <a:prstGeom prst="rect">
            <a:avLst/>
          </a:prstGeom>
          <a:noFill/>
          <a:ln>
            <a:noFill/>
          </a:ln>
        </p:spPr>
        <p:txBody>
          <a:bodyPr wrap="square" rtlCol="0">
            <a:spAutoFit/>
          </a:bodyPr>
          <a:lstStyle/>
          <a:p>
            <a:r>
              <a:rPr lang="ja-JP" altLang="en-US" sz="1600" dirty="0" smtClean="0">
                <a:latin typeface="メイリオ" panose="020B0604030504040204" pitchFamily="50" charset="-128"/>
                <a:ea typeface="メイリオ" panose="020B0604030504040204" pitchFamily="50" charset="-128"/>
              </a:rPr>
              <a:t>Ａ　譲りたいものがある場合は、ジモティのガイドラインに沿って投稿し、紹介文の中に「</a:t>
            </a:r>
            <a:r>
              <a:rPr lang="en-US" altLang="ja-JP" sz="1600" dirty="0" smtClean="0">
                <a:latin typeface="メイリオ" panose="020B0604030504040204" pitchFamily="50" charset="-128"/>
                <a:ea typeface="メイリオ" panose="020B0604030504040204" pitchFamily="50" charset="-128"/>
              </a:rPr>
              <a:t>#</a:t>
            </a:r>
            <a:r>
              <a:rPr lang="ja-JP" altLang="en-US" sz="1600" dirty="0" smtClean="0">
                <a:latin typeface="メイリオ" panose="020B0604030504040204" pitchFamily="50" charset="-128"/>
                <a:ea typeface="メイリオ" panose="020B0604030504040204" pitchFamily="50" charset="-128"/>
              </a:rPr>
              <a:t>あまくさリユースクール」と付記してください。また欲しいものがある場合は「</a:t>
            </a:r>
            <a:r>
              <a:rPr lang="en-US" altLang="ja-JP" sz="1600" dirty="0">
                <a:latin typeface="メイリオ" panose="020B0604030504040204" pitchFamily="50" charset="-128"/>
                <a:ea typeface="メイリオ" panose="020B0604030504040204" pitchFamily="50" charset="-128"/>
              </a:rPr>
              <a:t>#</a:t>
            </a:r>
            <a:r>
              <a:rPr lang="ja-JP" altLang="en-US" sz="1600" dirty="0">
                <a:latin typeface="メイリオ" panose="020B0604030504040204" pitchFamily="50" charset="-128"/>
                <a:ea typeface="メイリオ" panose="020B0604030504040204" pitchFamily="50" charset="-128"/>
              </a:rPr>
              <a:t>あまくさリユースクール</a:t>
            </a:r>
            <a:r>
              <a:rPr lang="ja-JP" altLang="en-US" sz="1600" dirty="0" smtClean="0">
                <a:latin typeface="メイリオ" panose="020B0604030504040204" pitchFamily="50" charset="-128"/>
                <a:ea typeface="メイリオ" panose="020B0604030504040204" pitchFamily="50" charset="-128"/>
              </a:rPr>
              <a:t>」で検索してください。</a:t>
            </a:r>
            <a:endParaRPr kumimoji="1" lang="ja-JP" altLang="en-US" dirty="0">
              <a:latin typeface="メイリオ" panose="020B0604030504040204" pitchFamily="50" charset="-128"/>
              <a:ea typeface="メイリオ" panose="020B0604030504040204" pitchFamily="50" charset="-128"/>
            </a:endParaRPr>
          </a:p>
        </p:txBody>
      </p:sp>
      <p:sp>
        <p:nvSpPr>
          <p:cNvPr id="22" name="テキスト ボックス 21"/>
          <p:cNvSpPr txBox="1"/>
          <p:nvPr/>
        </p:nvSpPr>
        <p:spPr>
          <a:xfrm>
            <a:off x="22685" y="3065312"/>
            <a:ext cx="3707486" cy="338554"/>
          </a:xfrm>
          <a:prstGeom prst="rect">
            <a:avLst/>
          </a:prstGeom>
          <a:solidFill>
            <a:schemeClr val="bg1"/>
          </a:solidFill>
        </p:spPr>
        <p:txBody>
          <a:bodyPr wrap="square" rtlCol="0">
            <a:spAutoFit/>
          </a:bodyPr>
          <a:lstStyle/>
          <a:p>
            <a:r>
              <a:rPr lang="en-US" altLang="ja-JP" sz="1600" b="1"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a:t>
            </a:r>
            <a:r>
              <a:rPr lang="ja-JP" altLang="en-US" sz="1600" b="1"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　　　　　　</a:t>
            </a:r>
            <a:r>
              <a:rPr lang="ja-JP" altLang="en-US" sz="1600" b="1"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 </a:t>
            </a:r>
            <a:r>
              <a:rPr lang="ja-JP" altLang="en-US" sz="1600" b="1"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出品上の注意点</a:t>
            </a:r>
            <a:r>
              <a:rPr lang="en-US" altLang="ja-JP" sz="1600" b="1"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a:t>
            </a:r>
            <a:endParaRPr kumimoji="1" lang="ja-JP" altLang="en-US" sz="1600" b="1"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endParaRPr>
          </a:p>
        </p:txBody>
      </p:sp>
      <p:sp>
        <p:nvSpPr>
          <p:cNvPr id="23" name="テキスト ボックス 22"/>
          <p:cNvSpPr txBox="1"/>
          <p:nvPr/>
        </p:nvSpPr>
        <p:spPr>
          <a:xfrm>
            <a:off x="254910" y="4970416"/>
            <a:ext cx="6465207" cy="338554"/>
          </a:xfrm>
          <a:prstGeom prst="rect">
            <a:avLst/>
          </a:prstGeom>
          <a:noFill/>
          <a:ln>
            <a:noFill/>
          </a:ln>
        </p:spPr>
        <p:txBody>
          <a:bodyPr wrap="square" rtlCol="0">
            <a:spAutoFit/>
          </a:bodyPr>
          <a:lstStyle/>
          <a:p>
            <a:r>
              <a:rPr kumimoji="1" lang="en-US" altLang="ja-JP" sz="1600" u="sng" dirty="0" smtClean="0">
                <a:latin typeface="メイリオ" panose="020B0604030504040204" pitchFamily="50" charset="-128"/>
                <a:ea typeface="メイリオ" panose="020B0604030504040204" pitchFamily="50" charset="-128"/>
              </a:rPr>
              <a:t>Q</a:t>
            </a:r>
            <a:r>
              <a:rPr kumimoji="1" lang="ja-JP" altLang="en-US" sz="1600" u="sng" dirty="0" smtClean="0">
                <a:latin typeface="メイリオ" panose="020B0604030504040204" pitchFamily="50" charset="-128"/>
                <a:ea typeface="メイリオ" panose="020B0604030504040204" pitchFamily="50" charset="-128"/>
              </a:rPr>
              <a:t>　出品する際の価格設定はどうしたらよいです</a:t>
            </a:r>
            <a:r>
              <a:rPr lang="ja-JP" altLang="en-US" sz="1600" u="sng" dirty="0">
                <a:latin typeface="メイリオ" panose="020B0604030504040204" pitchFamily="50" charset="-128"/>
                <a:ea typeface="メイリオ" panose="020B0604030504040204" pitchFamily="50" charset="-128"/>
              </a:rPr>
              <a:t>か</a:t>
            </a:r>
            <a:r>
              <a:rPr kumimoji="1" lang="ja-JP" altLang="en-US" sz="1600" u="sng" dirty="0" smtClean="0">
                <a:latin typeface="メイリオ" panose="020B0604030504040204" pitchFamily="50" charset="-128"/>
                <a:ea typeface="メイリオ" panose="020B0604030504040204" pitchFamily="50" charset="-128"/>
              </a:rPr>
              <a:t>。</a:t>
            </a:r>
            <a:endParaRPr kumimoji="1" lang="en-US" altLang="ja-JP" sz="1400" u="sng" dirty="0" smtClean="0">
              <a:latin typeface="メイリオ" panose="020B0604030504040204" pitchFamily="50" charset="-128"/>
              <a:ea typeface="メイリオ" panose="020B0604030504040204" pitchFamily="50" charset="-128"/>
            </a:endParaRPr>
          </a:p>
        </p:txBody>
      </p:sp>
      <p:sp>
        <p:nvSpPr>
          <p:cNvPr id="24" name="テキスト ボックス 23"/>
          <p:cNvSpPr txBox="1"/>
          <p:nvPr/>
        </p:nvSpPr>
        <p:spPr>
          <a:xfrm>
            <a:off x="240396" y="5237713"/>
            <a:ext cx="5523197" cy="1077218"/>
          </a:xfrm>
          <a:prstGeom prst="rect">
            <a:avLst/>
          </a:prstGeom>
          <a:noFill/>
          <a:ln>
            <a:noFill/>
          </a:ln>
        </p:spPr>
        <p:txBody>
          <a:bodyPr wrap="square" rtlCol="0">
            <a:spAutoFit/>
          </a:bodyPr>
          <a:lstStyle/>
          <a:p>
            <a:r>
              <a:rPr lang="ja-JP" altLang="en-US" sz="1600" dirty="0" smtClean="0">
                <a:latin typeface="メイリオ" panose="020B0604030504040204" pitchFamily="50" charset="-128"/>
                <a:ea typeface="メイリオ" panose="020B0604030504040204" pitchFamily="50" charset="-128"/>
              </a:rPr>
              <a:t>Ａ　出品者様の任意となります。</a:t>
            </a:r>
            <a:r>
              <a:rPr lang="en-US" altLang="ja-JP" sz="1600" dirty="0" smtClean="0">
                <a:latin typeface="メイリオ" panose="020B0604030504040204" pitchFamily="50" charset="-128"/>
                <a:ea typeface="メイリオ" panose="020B0604030504040204" pitchFamily="50" charset="-128"/>
              </a:rPr>
              <a:t>0</a:t>
            </a:r>
            <a:r>
              <a:rPr lang="ja-JP" altLang="en-US" sz="1600" dirty="0" smtClean="0">
                <a:latin typeface="メイリオ" panose="020B0604030504040204" pitchFamily="50" charset="-128"/>
                <a:ea typeface="メイリオ" panose="020B0604030504040204" pitchFamily="50" charset="-128"/>
              </a:rPr>
              <a:t>円での出品も可能です。ただし、ジモティーの投稿ガイドラインでは、一部のカテゴリーにおける「定価を著しく超える値段での投稿をする行為」が禁止されています。</a:t>
            </a:r>
            <a:endParaRPr kumimoji="1" lang="ja-JP" altLang="en-US" dirty="0">
              <a:latin typeface="メイリオ" panose="020B0604030504040204" pitchFamily="50" charset="-128"/>
              <a:ea typeface="メイリオ" panose="020B0604030504040204" pitchFamily="50" charset="-128"/>
            </a:endParaRPr>
          </a:p>
        </p:txBody>
      </p:sp>
      <p:sp>
        <p:nvSpPr>
          <p:cNvPr id="25" name="テキスト ボックス 24"/>
          <p:cNvSpPr txBox="1"/>
          <p:nvPr/>
        </p:nvSpPr>
        <p:spPr>
          <a:xfrm>
            <a:off x="269424" y="6409192"/>
            <a:ext cx="6465207" cy="338554"/>
          </a:xfrm>
          <a:prstGeom prst="rect">
            <a:avLst/>
          </a:prstGeom>
          <a:noFill/>
          <a:ln>
            <a:noFill/>
          </a:ln>
        </p:spPr>
        <p:txBody>
          <a:bodyPr wrap="square" rtlCol="0">
            <a:spAutoFit/>
          </a:bodyPr>
          <a:lstStyle/>
          <a:p>
            <a:r>
              <a:rPr kumimoji="1" lang="en-US" altLang="ja-JP" sz="1600" u="sng" dirty="0" smtClean="0">
                <a:latin typeface="メイリオ" panose="020B0604030504040204" pitchFamily="50" charset="-128"/>
                <a:ea typeface="メイリオ" panose="020B0604030504040204" pitchFamily="50" charset="-128"/>
              </a:rPr>
              <a:t>Q</a:t>
            </a:r>
            <a:r>
              <a:rPr kumimoji="1" lang="ja-JP" altLang="en-US" sz="1600" u="sng" dirty="0" smtClean="0">
                <a:latin typeface="メイリオ" panose="020B0604030504040204" pitchFamily="50" charset="-128"/>
                <a:ea typeface="メイリオ" panose="020B0604030504040204" pitchFamily="50" charset="-128"/>
              </a:rPr>
              <a:t>　出品禁止品にはどのようなものがありますか。</a:t>
            </a:r>
            <a:endParaRPr kumimoji="1" lang="en-US" altLang="ja-JP" sz="1400" u="sng" dirty="0" smtClean="0">
              <a:latin typeface="メイリオ" panose="020B0604030504040204" pitchFamily="50" charset="-128"/>
              <a:ea typeface="メイリオ" panose="020B0604030504040204" pitchFamily="50" charset="-128"/>
            </a:endParaRPr>
          </a:p>
        </p:txBody>
      </p:sp>
      <p:sp>
        <p:nvSpPr>
          <p:cNvPr id="26" name="テキスト ボックス 25"/>
          <p:cNvSpPr txBox="1"/>
          <p:nvPr/>
        </p:nvSpPr>
        <p:spPr>
          <a:xfrm>
            <a:off x="241922" y="6838674"/>
            <a:ext cx="5523197" cy="584775"/>
          </a:xfrm>
          <a:prstGeom prst="rect">
            <a:avLst/>
          </a:prstGeom>
          <a:noFill/>
          <a:ln>
            <a:noFill/>
          </a:ln>
        </p:spPr>
        <p:txBody>
          <a:bodyPr wrap="square" rtlCol="0">
            <a:spAutoFit/>
          </a:bodyPr>
          <a:lstStyle/>
          <a:p>
            <a:r>
              <a:rPr lang="ja-JP" altLang="en-US" sz="1600" dirty="0" smtClean="0">
                <a:latin typeface="メイリオ" panose="020B0604030504040204" pitchFamily="50" charset="-128"/>
                <a:ea typeface="メイリオ" panose="020B0604030504040204" pitchFamily="50" charset="-128"/>
              </a:rPr>
              <a:t>Ａ　ジモティーが定める「出品禁止物ガイドライン」をご参照ください。</a:t>
            </a:r>
            <a:endParaRPr kumimoji="1" lang="ja-JP" altLang="en-US" dirty="0">
              <a:latin typeface="メイリオ" panose="020B0604030504040204" pitchFamily="50" charset="-128"/>
              <a:ea typeface="メイリオ" panose="020B0604030504040204" pitchFamily="50" charset="-128"/>
            </a:endParaRPr>
          </a:p>
        </p:txBody>
      </p:sp>
      <p:sp>
        <p:nvSpPr>
          <p:cNvPr id="27" name="テキスト ボックス 26"/>
          <p:cNvSpPr txBox="1"/>
          <p:nvPr/>
        </p:nvSpPr>
        <p:spPr>
          <a:xfrm>
            <a:off x="269424" y="7839675"/>
            <a:ext cx="6465207" cy="338554"/>
          </a:xfrm>
          <a:prstGeom prst="rect">
            <a:avLst/>
          </a:prstGeom>
          <a:noFill/>
          <a:ln>
            <a:noFill/>
          </a:ln>
        </p:spPr>
        <p:txBody>
          <a:bodyPr wrap="square" rtlCol="0">
            <a:spAutoFit/>
          </a:bodyPr>
          <a:lstStyle/>
          <a:p>
            <a:r>
              <a:rPr kumimoji="1" lang="en-US" altLang="ja-JP" sz="1600" u="sng" dirty="0" smtClean="0">
                <a:latin typeface="メイリオ" panose="020B0604030504040204" pitchFamily="50" charset="-128"/>
                <a:ea typeface="メイリオ" panose="020B0604030504040204" pitchFamily="50" charset="-128"/>
              </a:rPr>
              <a:t>Q</a:t>
            </a:r>
            <a:r>
              <a:rPr kumimoji="1" lang="ja-JP" altLang="en-US" sz="1600" u="sng" dirty="0" smtClean="0">
                <a:latin typeface="メイリオ" panose="020B0604030504040204" pitchFamily="50" charset="-128"/>
                <a:ea typeface="メイリオ" panose="020B0604030504040204" pitchFamily="50" charset="-128"/>
              </a:rPr>
              <a:t>　使い終わった制服を出品することはできますか。</a:t>
            </a:r>
            <a:endParaRPr kumimoji="1" lang="en-US" altLang="ja-JP" sz="1400" u="sng" dirty="0" smtClean="0">
              <a:latin typeface="メイリオ" panose="020B0604030504040204" pitchFamily="50" charset="-128"/>
              <a:ea typeface="メイリオ" panose="020B0604030504040204" pitchFamily="50" charset="-128"/>
            </a:endParaRPr>
          </a:p>
        </p:txBody>
      </p:sp>
      <p:sp>
        <p:nvSpPr>
          <p:cNvPr id="28" name="テキスト ボックス 27"/>
          <p:cNvSpPr txBox="1"/>
          <p:nvPr/>
        </p:nvSpPr>
        <p:spPr>
          <a:xfrm>
            <a:off x="248267" y="8106993"/>
            <a:ext cx="5523197" cy="1077218"/>
          </a:xfrm>
          <a:prstGeom prst="rect">
            <a:avLst/>
          </a:prstGeom>
          <a:noFill/>
          <a:ln>
            <a:noFill/>
          </a:ln>
        </p:spPr>
        <p:txBody>
          <a:bodyPr wrap="square" rtlCol="0">
            <a:spAutoFit/>
          </a:bodyPr>
          <a:lstStyle/>
          <a:p>
            <a:r>
              <a:rPr lang="ja-JP" altLang="en-US" sz="1600" dirty="0" smtClean="0">
                <a:latin typeface="メイリオ" panose="020B0604030504040204" pitchFamily="50" charset="-128"/>
                <a:ea typeface="メイリオ" panose="020B0604030504040204" pitchFamily="50" charset="-128"/>
              </a:rPr>
              <a:t>Ａ　「制服類」について、ジモティーの「出品禁止物ガイドライン」では、「</a:t>
            </a:r>
            <a:r>
              <a:rPr lang="en-US" altLang="ja-JP" sz="1600" dirty="0" smtClean="0">
                <a:latin typeface="メイリオ" panose="020B0604030504040204" pitchFamily="50" charset="-128"/>
                <a:ea typeface="メイリオ" panose="020B0604030504040204" pitchFamily="50" charset="-128"/>
              </a:rPr>
              <a:t>8</a:t>
            </a:r>
            <a:r>
              <a:rPr lang="ja-JP" altLang="en-US" sz="1600" dirty="0" smtClean="0">
                <a:latin typeface="メイリオ" panose="020B0604030504040204" pitchFamily="50" charset="-128"/>
                <a:ea typeface="メイリオ" panose="020B0604030504040204" pitchFamily="50" charset="-128"/>
              </a:rPr>
              <a:t>歳以下、もしくは</a:t>
            </a:r>
            <a:r>
              <a:rPr lang="en-US" altLang="ja-JP" sz="1600" dirty="0" smtClean="0">
                <a:latin typeface="メイリオ" panose="020B0604030504040204" pitchFamily="50" charset="-128"/>
                <a:ea typeface="メイリオ" panose="020B0604030504040204" pitchFamily="50" charset="-128"/>
              </a:rPr>
              <a:t>120cm</a:t>
            </a:r>
            <a:r>
              <a:rPr lang="ja-JP" altLang="en-US" sz="1600" dirty="0" smtClean="0">
                <a:latin typeface="メイリオ" panose="020B0604030504040204" pitchFamily="50" charset="-128"/>
                <a:ea typeface="メイリオ" panose="020B0604030504040204" pitchFamily="50" charset="-128"/>
              </a:rPr>
              <a:t>以下のものは投稿可能。</a:t>
            </a:r>
            <a:r>
              <a:rPr lang="en-US" altLang="ja-JP" sz="1600" dirty="0" smtClean="0">
                <a:latin typeface="メイリオ" panose="020B0604030504040204" pitchFamily="50" charset="-128"/>
                <a:ea typeface="メイリオ" panose="020B0604030504040204" pitchFamily="50" charset="-128"/>
              </a:rPr>
              <a:t>SML</a:t>
            </a:r>
            <a:r>
              <a:rPr lang="ja-JP" altLang="en-US" sz="1600" dirty="0" smtClean="0">
                <a:latin typeface="メイリオ" panose="020B0604030504040204" pitchFamily="50" charset="-128"/>
                <a:ea typeface="メイリオ" panose="020B0604030504040204" pitchFamily="50" charset="-128"/>
              </a:rPr>
              <a:t>などのサイズ表記があるものは不可」「男性用、幼児用は投稿可能」となっています。</a:t>
            </a:r>
            <a:endParaRPr kumimoji="1" lang="ja-JP" altLang="en-US" dirty="0">
              <a:latin typeface="メイリオ" panose="020B0604030504040204" pitchFamily="50" charset="-128"/>
              <a:ea typeface="メイリオ" panose="020B0604030504040204" pitchFamily="50" charset="-128"/>
            </a:endParaRPr>
          </a:p>
        </p:txBody>
      </p:sp>
      <p:sp>
        <p:nvSpPr>
          <p:cNvPr id="29" name="テキスト ボックス 28"/>
          <p:cNvSpPr txBox="1"/>
          <p:nvPr/>
        </p:nvSpPr>
        <p:spPr>
          <a:xfrm>
            <a:off x="269424" y="9251939"/>
            <a:ext cx="6465207" cy="584775"/>
          </a:xfrm>
          <a:prstGeom prst="rect">
            <a:avLst/>
          </a:prstGeom>
          <a:noFill/>
          <a:ln>
            <a:noFill/>
          </a:ln>
        </p:spPr>
        <p:txBody>
          <a:bodyPr wrap="square" rtlCol="0">
            <a:spAutoFit/>
          </a:bodyPr>
          <a:lstStyle/>
          <a:p>
            <a:r>
              <a:rPr kumimoji="1" lang="en-US" altLang="ja-JP" sz="1600" u="sng" dirty="0" smtClean="0">
                <a:latin typeface="メイリオ" panose="020B0604030504040204" pitchFamily="50" charset="-128"/>
                <a:ea typeface="メイリオ" panose="020B0604030504040204" pitchFamily="50" charset="-128"/>
              </a:rPr>
              <a:t>Q</a:t>
            </a:r>
            <a:r>
              <a:rPr kumimoji="1" lang="ja-JP" altLang="en-US" sz="1600" u="sng" dirty="0" smtClean="0">
                <a:latin typeface="メイリオ" panose="020B0604030504040204" pitchFamily="50" charset="-128"/>
                <a:ea typeface="メイリオ" panose="020B0604030504040204" pitchFamily="50" charset="-128"/>
              </a:rPr>
              <a:t>　教育委員会や学校は、誰がどのような取引をしているか、把握していますか。</a:t>
            </a:r>
            <a:endParaRPr kumimoji="1" lang="en-US" altLang="ja-JP" sz="1400" u="sng" dirty="0" smtClean="0">
              <a:latin typeface="メイリオ" panose="020B0604030504040204" pitchFamily="50" charset="-128"/>
              <a:ea typeface="メイリオ" panose="020B0604030504040204" pitchFamily="50" charset="-128"/>
            </a:endParaRPr>
          </a:p>
        </p:txBody>
      </p:sp>
      <p:sp>
        <p:nvSpPr>
          <p:cNvPr id="30" name="テキスト ボックス 29"/>
          <p:cNvSpPr txBox="1"/>
          <p:nvPr/>
        </p:nvSpPr>
        <p:spPr>
          <a:xfrm>
            <a:off x="254910" y="9887580"/>
            <a:ext cx="6962155" cy="584775"/>
          </a:xfrm>
          <a:prstGeom prst="rect">
            <a:avLst/>
          </a:prstGeom>
          <a:noFill/>
          <a:ln>
            <a:noFill/>
          </a:ln>
        </p:spPr>
        <p:txBody>
          <a:bodyPr wrap="square" rtlCol="0">
            <a:spAutoFit/>
          </a:bodyPr>
          <a:lstStyle/>
          <a:p>
            <a:r>
              <a:rPr lang="ja-JP" altLang="en-US" sz="1600" dirty="0" smtClean="0">
                <a:latin typeface="メイリオ" panose="020B0604030504040204" pitchFamily="50" charset="-128"/>
                <a:ea typeface="メイリオ" panose="020B0604030504040204" pitchFamily="50" charset="-128"/>
              </a:rPr>
              <a:t>Ａ</a:t>
            </a:r>
            <a:r>
              <a:rPr lang="ja-JP" altLang="en-US" sz="1600" dirty="0">
                <a:latin typeface="メイリオ" panose="020B0604030504040204" pitchFamily="50" charset="-128"/>
                <a:ea typeface="メイリオ" panose="020B0604030504040204" pitchFamily="50" charset="-128"/>
              </a:rPr>
              <a:t>　</a:t>
            </a:r>
            <a:r>
              <a:rPr lang="ja-JP" altLang="en-US" sz="1600" dirty="0" smtClean="0">
                <a:latin typeface="メイリオ" panose="020B0604030504040204" pitchFamily="50" charset="-128"/>
                <a:ea typeface="メイリオ" panose="020B0604030504040204" pitchFamily="50" charset="-128"/>
              </a:rPr>
              <a:t>協定における守秘義務条項に従い、教育委員会や学校が、個々の取引について把握することはありません。</a:t>
            </a:r>
            <a:endParaRPr kumimoji="1" lang="ja-JP" altLang="en-US" dirty="0">
              <a:latin typeface="メイリオ" panose="020B0604030504040204" pitchFamily="50" charset="-128"/>
              <a:ea typeface="メイリオ" panose="020B0604030504040204" pitchFamily="50" charset="-128"/>
            </a:endParaRPr>
          </a:p>
        </p:txBody>
      </p:sp>
      <p:pic>
        <p:nvPicPr>
          <p:cNvPr id="1026" name="Picture 2" descr="qr2023121114341549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02389" y="3778202"/>
            <a:ext cx="971039" cy="9710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Picture 3" descr="qr2023121114375286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918575" y="5144715"/>
            <a:ext cx="972000" cy="9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8" name="Picture 4" descr="qr2023121114412240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926965" y="6597548"/>
            <a:ext cx="972000" cy="9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9" name="Picture 5" descr="qr2023121114412240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917769" y="8008980"/>
            <a:ext cx="972000" cy="9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5" name="図 34"/>
          <p:cNvPicPr>
            <a:picLocks noChangeAspect="1"/>
          </p:cNvPicPr>
          <p:nvPr/>
        </p:nvPicPr>
        <p:blipFill>
          <a:blip r:embed="rId2"/>
          <a:stretch>
            <a:fillRect/>
          </a:stretch>
        </p:blipFill>
        <p:spPr>
          <a:xfrm>
            <a:off x="437380" y="3020823"/>
            <a:ext cx="1144837" cy="312922"/>
          </a:xfrm>
          <a:prstGeom prst="rect">
            <a:avLst/>
          </a:prstGeom>
        </p:spPr>
      </p:pic>
      <p:sp>
        <p:nvSpPr>
          <p:cNvPr id="31" name="テキスト ボックス 30"/>
          <p:cNvSpPr txBox="1"/>
          <p:nvPr/>
        </p:nvSpPr>
        <p:spPr>
          <a:xfrm>
            <a:off x="5707833" y="3182826"/>
            <a:ext cx="1379555" cy="307777"/>
          </a:xfrm>
          <a:prstGeom prst="rect">
            <a:avLst/>
          </a:prstGeom>
          <a:noFill/>
        </p:spPr>
        <p:txBody>
          <a:bodyPr wrap="square" rtlCol="0">
            <a:spAutoFit/>
          </a:bodyPr>
          <a:lstStyle/>
          <a:p>
            <a:r>
              <a:rPr lang="ja-JP" altLang="en-US" sz="700" b="1" dirty="0">
                <a:latin typeface="メイリオ" panose="020B0604030504040204" pitchFamily="50" charset="-128"/>
                <a:ea typeface="メイリオ" panose="020B0604030504040204" pitchFamily="50" charset="-128"/>
              </a:rPr>
              <a:t>↓</a:t>
            </a:r>
            <a:r>
              <a:rPr kumimoji="1" lang="en-US" altLang="ja-JP" sz="700" dirty="0" smtClean="0">
                <a:latin typeface="メイリオ" panose="020B0604030504040204" pitchFamily="50" charset="-128"/>
                <a:ea typeface="メイリオ" panose="020B0604030504040204" pitchFamily="50" charset="-128"/>
              </a:rPr>
              <a:t>QR</a:t>
            </a:r>
            <a:r>
              <a:rPr kumimoji="1" lang="ja-JP" altLang="en-US" sz="700" dirty="0" smtClean="0">
                <a:latin typeface="メイリオ" panose="020B0604030504040204" pitchFamily="50" charset="-128"/>
                <a:ea typeface="メイリオ" panose="020B0604030504040204" pitchFamily="50" charset="-128"/>
              </a:rPr>
              <a:t>コードは㈱ジモティー</a:t>
            </a:r>
            <a:r>
              <a:rPr kumimoji="1" lang="ja-JP" altLang="en-US" sz="700" b="1" dirty="0" smtClean="0">
                <a:latin typeface="メイリオ" panose="020B0604030504040204" pitchFamily="50" charset="-128"/>
                <a:ea typeface="メイリオ" panose="020B0604030504040204" pitchFamily="50" charset="-128"/>
              </a:rPr>
              <a:t>↓</a:t>
            </a:r>
            <a:r>
              <a:rPr kumimoji="1" lang="ja-JP" altLang="en-US" sz="700" dirty="0" smtClean="0">
                <a:latin typeface="メイリオ" panose="020B0604030504040204" pitchFamily="50" charset="-128"/>
                <a:ea typeface="メイリオ" panose="020B0604030504040204" pitchFamily="50" charset="-128"/>
              </a:rPr>
              <a:t>のサイトにつながっていま</a:t>
            </a:r>
            <a:r>
              <a:rPr lang="ja-JP" altLang="en-US" sz="700" dirty="0">
                <a:latin typeface="メイリオ" panose="020B0604030504040204" pitchFamily="50" charset="-128"/>
                <a:ea typeface="メイリオ" panose="020B0604030504040204" pitchFamily="50" charset="-128"/>
              </a:rPr>
              <a:t>す</a:t>
            </a:r>
            <a:endParaRPr kumimoji="1" lang="en-US" altLang="ja-JP" sz="700" dirty="0" smtClean="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100901164"/>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23114_kaigaizassi_poster.potx" id="{34F871F9-5277-400A-88B9-3168C820015A}" vid="{8E568370-82F4-44AE-BB3F-2488486644DD}"/>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1596</TotalTime>
  <Words>791</Words>
  <Application>Microsoft Office PowerPoint</Application>
  <PresentationFormat>ユーザー設定</PresentationFormat>
  <Paragraphs>51</Paragraphs>
  <Slides>2</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vt:i4>
      </vt:variant>
    </vt:vector>
  </HeadingPairs>
  <TitlesOfParts>
    <vt:vector size="8" baseType="lpstr">
      <vt:lpstr>ＭＳ Ｐゴシック</vt:lpstr>
      <vt:lpstr>メイリオ</vt:lpstr>
      <vt:lpstr>Arial</vt:lpstr>
      <vt:lpstr>Calibri</vt:lpstr>
      <vt:lpstr>Calibri Light</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gakkokyo119</dc:creator>
  <cp:lastModifiedBy>盛田 達矢</cp:lastModifiedBy>
  <cp:revision>136</cp:revision>
  <cp:lastPrinted>2023-12-18T07:48:09Z</cp:lastPrinted>
  <dcterms:created xsi:type="dcterms:W3CDTF">2014-09-24T01:08:19Z</dcterms:created>
  <dcterms:modified xsi:type="dcterms:W3CDTF">2024-02-14T00:19:21Z</dcterms:modified>
</cp:coreProperties>
</file>