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2" r:id="rId2"/>
    <p:sldId id="263" r:id="rId3"/>
  </p:sldIdLst>
  <p:sldSz cx="7559675" cy="10691813"/>
  <p:notesSz cx="7031038" cy="101631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35"/>
    <a:srgbClr val="00AC4E"/>
    <a:srgbClr val="00D25F"/>
    <a:srgbClr val="FFFFFF"/>
    <a:srgbClr val="B68F45"/>
    <a:srgbClr val="FA320E"/>
    <a:srgbClr val="99CCFF"/>
    <a:srgbClr val="838799"/>
    <a:srgbClr val="9699A8"/>
    <a:srgbClr val="6F74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93506" autoAdjust="0"/>
  </p:normalViewPr>
  <p:slideViewPr>
    <p:cSldViewPr snapToGrid="0">
      <p:cViewPr varScale="1">
        <p:scale>
          <a:sx n="44" d="100"/>
          <a:sy n="44" d="100"/>
        </p:scale>
        <p:origin x="2196" y="3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46783" cy="509924"/>
          </a:xfrm>
          <a:prstGeom prst="rect">
            <a:avLst/>
          </a:prstGeom>
        </p:spPr>
        <p:txBody>
          <a:bodyPr vert="horz" lIns="98234" tIns="49116" rIns="98234" bIns="49116" rtlCol="0"/>
          <a:lstStyle>
            <a:lvl1pPr algn="l">
              <a:defRPr sz="1300"/>
            </a:lvl1pPr>
          </a:lstStyle>
          <a:p>
            <a:endParaRPr kumimoji="1" lang="ja-JP" altLang="en-US"/>
          </a:p>
        </p:txBody>
      </p:sp>
      <p:sp>
        <p:nvSpPr>
          <p:cNvPr id="3" name="日付プレースホルダー 2"/>
          <p:cNvSpPr>
            <a:spLocks noGrp="1"/>
          </p:cNvSpPr>
          <p:nvPr>
            <p:ph type="dt" idx="1"/>
          </p:nvPr>
        </p:nvSpPr>
        <p:spPr>
          <a:xfrm>
            <a:off x="3982630" y="0"/>
            <a:ext cx="3046783" cy="509924"/>
          </a:xfrm>
          <a:prstGeom prst="rect">
            <a:avLst/>
          </a:prstGeom>
        </p:spPr>
        <p:txBody>
          <a:bodyPr vert="horz" lIns="98234" tIns="49116" rIns="98234" bIns="49116" rtlCol="0"/>
          <a:lstStyle>
            <a:lvl1pPr algn="r">
              <a:defRPr sz="1300"/>
            </a:lvl1pPr>
          </a:lstStyle>
          <a:p>
            <a:fld id="{50D848CB-E73B-470F-84DD-3E5C42B84501}" type="datetimeFigureOut">
              <a:rPr kumimoji="1" lang="ja-JP" altLang="en-US" smtClean="0"/>
              <a:t>2024/2/14</a:t>
            </a:fld>
            <a:endParaRPr kumimoji="1" lang="ja-JP" altLang="en-US"/>
          </a:p>
        </p:txBody>
      </p:sp>
      <p:sp>
        <p:nvSpPr>
          <p:cNvPr id="4" name="スライド イメージ プレースホルダー 3"/>
          <p:cNvSpPr>
            <a:spLocks noGrp="1" noRot="1" noChangeAspect="1"/>
          </p:cNvSpPr>
          <p:nvPr>
            <p:ph type="sldImg" idx="2"/>
          </p:nvPr>
        </p:nvSpPr>
        <p:spPr>
          <a:xfrm>
            <a:off x="2303463" y="1270000"/>
            <a:ext cx="2424112" cy="3430588"/>
          </a:xfrm>
          <a:prstGeom prst="rect">
            <a:avLst/>
          </a:prstGeom>
          <a:noFill/>
          <a:ln w="12700">
            <a:solidFill>
              <a:prstClr val="black"/>
            </a:solidFill>
          </a:ln>
        </p:spPr>
        <p:txBody>
          <a:bodyPr vert="horz" lIns="98234" tIns="49116" rIns="98234" bIns="49116" rtlCol="0" anchor="ctr"/>
          <a:lstStyle/>
          <a:p>
            <a:endParaRPr lang="ja-JP" altLang="en-US"/>
          </a:p>
        </p:txBody>
      </p:sp>
      <p:sp>
        <p:nvSpPr>
          <p:cNvPr id="5" name="ノート プレースホルダー 4"/>
          <p:cNvSpPr>
            <a:spLocks noGrp="1"/>
          </p:cNvSpPr>
          <p:nvPr>
            <p:ph type="body" sz="quarter" idx="3"/>
          </p:nvPr>
        </p:nvSpPr>
        <p:spPr>
          <a:xfrm>
            <a:off x="703104" y="4891028"/>
            <a:ext cx="5624830" cy="4001750"/>
          </a:xfrm>
          <a:prstGeom prst="rect">
            <a:avLst/>
          </a:prstGeom>
        </p:spPr>
        <p:txBody>
          <a:bodyPr vert="horz" lIns="98234" tIns="49116" rIns="98234" bIns="491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653255"/>
            <a:ext cx="3046783" cy="509923"/>
          </a:xfrm>
          <a:prstGeom prst="rect">
            <a:avLst/>
          </a:prstGeom>
        </p:spPr>
        <p:txBody>
          <a:bodyPr vert="horz" lIns="98234" tIns="49116" rIns="98234" bIns="4911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82630" y="9653255"/>
            <a:ext cx="3046783" cy="509923"/>
          </a:xfrm>
          <a:prstGeom prst="rect">
            <a:avLst/>
          </a:prstGeom>
        </p:spPr>
        <p:txBody>
          <a:bodyPr vert="horz" lIns="98234" tIns="49116" rIns="98234" bIns="49116" rtlCol="0" anchor="b"/>
          <a:lstStyle>
            <a:lvl1pPr algn="r">
              <a:defRPr sz="1300"/>
            </a:lvl1pPr>
          </a:lstStyle>
          <a:p>
            <a:fld id="{527653D4-5B1B-4060-8871-470C428686F0}" type="slidenum">
              <a:rPr kumimoji="1" lang="ja-JP" altLang="en-US" smtClean="0"/>
              <a:t>‹#›</a:t>
            </a:fld>
            <a:endParaRPr kumimoji="1" lang="ja-JP" altLang="en-US"/>
          </a:p>
        </p:txBody>
      </p:sp>
    </p:spTree>
    <p:extLst>
      <p:ext uri="{BB962C8B-B14F-4D97-AF65-F5344CB8AC3E}">
        <p14:creationId xmlns:p14="http://schemas.microsoft.com/office/powerpoint/2010/main" val="41179043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7653D4-5B1B-4060-8871-470C428686F0}" type="slidenum">
              <a:rPr kumimoji="1" lang="ja-JP" altLang="en-US" smtClean="0"/>
              <a:t>1</a:t>
            </a:fld>
            <a:endParaRPr kumimoji="1" lang="ja-JP" altLang="en-US"/>
          </a:p>
        </p:txBody>
      </p:sp>
    </p:spTree>
    <p:extLst>
      <p:ext uri="{BB962C8B-B14F-4D97-AF65-F5344CB8AC3E}">
        <p14:creationId xmlns:p14="http://schemas.microsoft.com/office/powerpoint/2010/main" val="689665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18671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6" name="図プレースホルダー 6"/>
          <p:cNvSpPr>
            <a:spLocks noGrp="1"/>
          </p:cNvSpPr>
          <p:nvPr>
            <p:ph type="pic" sz="quarter" idx="10" hasCustomPrompt="1"/>
          </p:nvPr>
        </p:nvSpPr>
        <p:spPr>
          <a:xfrm>
            <a:off x="631" y="156"/>
            <a:ext cx="7559045" cy="10692392"/>
          </a:xfrm>
          <a:custGeom>
            <a:avLst/>
            <a:gdLst>
              <a:gd name="connsiteX0" fmla="*/ 0 w 7559045"/>
              <a:gd name="connsiteY0" fmla="*/ 0 h 10692392"/>
              <a:gd name="connsiteX1" fmla="*/ 7559045 w 7559045"/>
              <a:gd name="connsiteY1" fmla="*/ 0 h 10692392"/>
              <a:gd name="connsiteX2" fmla="*/ 7559045 w 7559045"/>
              <a:gd name="connsiteY2" fmla="*/ 10692392 h 10692392"/>
              <a:gd name="connsiteX3" fmla="*/ 0 w 7559045"/>
              <a:gd name="connsiteY3" fmla="*/ 10692392 h 10692392"/>
            </a:gdLst>
            <a:ahLst/>
            <a:cxnLst>
              <a:cxn ang="0">
                <a:pos x="connsiteX0" y="connsiteY0"/>
              </a:cxn>
              <a:cxn ang="0">
                <a:pos x="connsiteX1" y="connsiteY1"/>
              </a:cxn>
              <a:cxn ang="0">
                <a:pos x="connsiteX2" y="connsiteY2"/>
              </a:cxn>
              <a:cxn ang="0">
                <a:pos x="connsiteX3" y="connsiteY3"/>
              </a:cxn>
            </a:cxnLst>
            <a:rect l="l" t="t" r="r" b="b"/>
            <a:pathLst>
              <a:path w="7559045" h="10692392">
                <a:moveTo>
                  <a:pt x="0" y="0"/>
                </a:moveTo>
                <a:lnTo>
                  <a:pt x="7559045" y="0"/>
                </a:lnTo>
                <a:lnTo>
                  <a:pt x="7559045" y="10692392"/>
                </a:lnTo>
                <a:lnTo>
                  <a:pt x="0" y="10692392"/>
                </a:lnTo>
                <a:close/>
              </a:path>
            </a:pathLst>
          </a:custGeom>
          <a:blipFill dpi="0" rotWithShape="1">
            <a:blip r:embed="rId2"/>
            <a:srcRect/>
            <a:tile tx="0" ty="0" sx="100000" sy="100000" flip="none" algn="tl"/>
          </a:blipFill>
        </p:spPr>
        <p:txBody>
          <a:bodyPr wrap="square" tIns="4680000" anchor="t" anchorCtr="1">
            <a:noAutofit/>
          </a:bodyPr>
          <a:lstStyle>
            <a:lvl1pPr marL="0" indent="0">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1818849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11" name="図プレースホルダー 10"/>
          <p:cNvSpPr>
            <a:spLocks noGrp="1"/>
          </p:cNvSpPr>
          <p:nvPr>
            <p:ph type="pic" sz="quarter" idx="10" hasCustomPrompt="1"/>
          </p:nvPr>
        </p:nvSpPr>
        <p:spPr>
          <a:xfrm>
            <a:off x="-2185" y="2075534"/>
            <a:ext cx="7561860" cy="5037815"/>
          </a:xfrm>
          <a:custGeom>
            <a:avLst/>
            <a:gdLst>
              <a:gd name="connsiteX0" fmla="*/ 0 w 7561860"/>
              <a:gd name="connsiteY0" fmla="*/ 0 h 5037815"/>
              <a:gd name="connsiteX1" fmla="*/ 7561860 w 7561860"/>
              <a:gd name="connsiteY1" fmla="*/ 0 h 5037815"/>
              <a:gd name="connsiteX2" fmla="*/ 7561860 w 7561860"/>
              <a:gd name="connsiteY2" fmla="*/ 5037815 h 5037815"/>
              <a:gd name="connsiteX3" fmla="*/ 0 w 7561860"/>
              <a:gd name="connsiteY3" fmla="*/ 5037815 h 5037815"/>
            </a:gdLst>
            <a:ahLst/>
            <a:cxnLst>
              <a:cxn ang="0">
                <a:pos x="connsiteX0" y="connsiteY0"/>
              </a:cxn>
              <a:cxn ang="0">
                <a:pos x="connsiteX1" y="connsiteY1"/>
              </a:cxn>
              <a:cxn ang="0">
                <a:pos x="connsiteX2" y="connsiteY2"/>
              </a:cxn>
              <a:cxn ang="0">
                <a:pos x="connsiteX3" y="connsiteY3"/>
              </a:cxn>
            </a:cxnLst>
            <a:rect l="l" t="t" r="r" b="b"/>
            <a:pathLst>
              <a:path w="7561860" h="5037815">
                <a:moveTo>
                  <a:pt x="0" y="0"/>
                </a:moveTo>
                <a:lnTo>
                  <a:pt x="7561860" y="0"/>
                </a:lnTo>
                <a:lnTo>
                  <a:pt x="7561860" y="5037815"/>
                </a:lnTo>
                <a:lnTo>
                  <a:pt x="0" y="5037815"/>
                </a:lnTo>
                <a:close/>
              </a:path>
            </a:pathLst>
          </a:custGeom>
          <a:blipFill dpi="0" rotWithShape="1">
            <a:blip r:embed="rId2"/>
            <a:srcRect/>
            <a:stretch>
              <a:fillRect/>
            </a:stretch>
          </a:blipFill>
        </p:spPr>
        <p:txBody>
          <a:bodyPr wrap="square" tIns="1980000">
            <a:noAutofit/>
          </a:bodyPr>
          <a:lstStyle>
            <a:lvl1pPr marL="0" indent="0" algn="ctr">
              <a:buNone/>
              <a:defRPr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
        <p:nvSpPr>
          <p:cNvPr id="13" name="図プレースホルダー 15"/>
          <p:cNvSpPr>
            <a:spLocks noGrp="1"/>
          </p:cNvSpPr>
          <p:nvPr>
            <p:ph type="pic" sz="quarter" idx="12" hasCustomPrompt="1"/>
          </p:nvPr>
        </p:nvSpPr>
        <p:spPr>
          <a:xfrm>
            <a:off x="6201951" y="9236549"/>
            <a:ext cx="1087826" cy="1087826"/>
          </a:xfrm>
          <a:custGeom>
            <a:avLst/>
            <a:gdLst>
              <a:gd name="connsiteX0" fmla="*/ 543913 w 1087826"/>
              <a:gd name="connsiteY0" fmla="*/ 0 h 1087826"/>
              <a:gd name="connsiteX1" fmla="*/ 1087826 w 1087826"/>
              <a:gd name="connsiteY1" fmla="*/ 543913 h 1087826"/>
              <a:gd name="connsiteX2" fmla="*/ 543913 w 1087826"/>
              <a:gd name="connsiteY2" fmla="*/ 1087826 h 1087826"/>
              <a:gd name="connsiteX3" fmla="*/ 0 w 1087826"/>
              <a:gd name="connsiteY3" fmla="*/ 543913 h 1087826"/>
              <a:gd name="connsiteX4" fmla="*/ 543913 w 1087826"/>
              <a:gd name="connsiteY4" fmla="*/ 0 h 1087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826" h="1087826">
                <a:moveTo>
                  <a:pt x="543913" y="0"/>
                </a:moveTo>
                <a:cubicBezTo>
                  <a:pt x="844308" y="0"/>
                  <a:pt x="1087826" y="243518"/>
                  <a:pt x="1087826" y="543913"/>
                </a:cubicBezTo>
                <a:cubicBezTo>
                  <a:pt x="1087826" y="844308"/>
                  <a:pt x="844308" y="1087826"/>
                  <a:pt x="543913" y="1087826"/>
                </a:cubicBezTo>
                <a:cubicBezTo>
                  <a:pt x="243518" y="1087826"/>
                  <a:pt x="0" y="844308"/>
                  <a:pt x="0" y="543913"/>
                </a:cubicBezTo>
                <a:cubicBezTo>
                  <a:pt x="0" y="243518"/>
                  <a:pt x="243518" y="0"/>
                  <a:pt x="543913" y="0"/>
                </a:cubicBezTo>
                <a:close/>
              </a:path>
            </a:pathLst>
          </a:custGeom>
          <a:blipFill dpi="0" rotWithShape="1">
            <a:blip r:embed="rId3"/>
            <a:srcRect/>
            <a:tile tx="0" ty="0" sx="100000" sy="100000" flip="none" algn="tl"/>
          </a:blipFill>
        </p:spPr>
        <p:txBody>
          <a:bodyPr wrap="square" tIns="144000" anchor="t" anchorCtr="1">
            <a:noAutofit/>
          </a:bodyPr>
          <a:lstStyle>
            <a:lvl1pPr marL="0" indent="0" algn="ctr">
              <a:buNone/>
              <a:defRPr sz="12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3928974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BECB2DC-B79A-48C2-A6AA-761A7C75FE2D}" type="datetimeFigureOut">
              <a:rPr kumimoji="1" lang="ja-JP" altLang="en-US" smtClean="0"/>
              <a:t>2024/2/14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2EA9291-39B7-4508-ADCF-0A47D281E45F}" type="slidenum">
              <a:rPr kumimoji="1" lang="ja-JP" altLang="en-US" smtClean="0"/>
              <a:t>‹#›</a:t>
            </a:fld>
            <a:endParaRPr kumimoji="1" lang="ja-JP" altLang="en-US"/>
          </a:p>
        </p:txBody>
      </p:sp>
    </p:spTree>
    <p:extLst>
      <p:ext uri="{BB962C8B-B14F-4D97-AF65-F5344CB8AC3E}">
        <p14:creationId xmlns:p14="http://schemas.microsoft.com/office/powerpoint/2010/main" val="3654721777"/>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emf"/><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gif"/><Relationship Id="rId4" Type="http://schemas.openxmlformats.org/officeDocument/2006/relationships/image" Target="../media/image5.png"/><Relationship Id="rId9"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emf"/><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185" y="2696929"/>
            <a:ext cx="7607579" cy="3292391"/>
          </a:xfrm>
          <a:prstGeom prst="rect">
            <a:avLst/>
          </a:prstGeom>
          <a:solidFill>
            <a:srgbClr val="00B050"/>
          </a:solidFill>
          <a:ln/>
        </p:spPr>
        <p:style>
          <a:lnRef idx="3">
            <a:schemeClr val="lt1"/>
          </a:lnRef>
          <a:fillRef idx="1">
            <a:schemeClr val="accent4"/>
          </a:fillRef>
          <a:effectRef idx="1">
            <a:schemeClr val="accent4"/>
          </a:effectRef>
          <a:fontRef idx="minor">
            <a:schemeClr val="lt1"/>
          </a:fontRef>
        </p:style>
        <p:txBody>
          <a:bodyPr rtlCol="0" anchor="ctr"/>
          <a:lstStyle/>
          <a:p>
            <a:pPr marL="108000">
              <a:spcBef>
                <a:spcPts val="600"/>
              </a:spcBef>
            </a:pPr>
            <a:r>
              <a:rPr kumimoji="1" lang="ja-JP" altLang="en-US" sz="2000" dirty="0" smtClean="0">
                <a:latin typeface="メイリオ" panose="020B0604030504040204" pitchFamily="50" charset="-128"/>
                <a:ea typeface="メイリオ" panose="020B0604030504040204" pitchFamily="50" charset="-128"/>
              </a:rPr>
              <a:t>　天草市教育委員会では、保護者の教育に係る費用負担軽減や環境負荷を考慮した教育活動のため、学用品のリユースを推進しています。</a:t>
            </a:r>
            <a:endParaRPr kumimoji="1" lang="en-US" altLang="ja-JP" sz="2000" dirty="0" smtClean="0">
              <a:latin typeface="メイリオ" panose="020B0604030504040204" pitchFamily="50" charset="-128"/>
              <a:ea typeface="メイリオ" panose="020B0604030504040204" pitchFamily="50" charset="-128"/>
            </a:endParaRPr>
          </a:p>
          <a:p>
            <a:pPr marL="108000" algn="ctr">
              <a:spcBef>
                <a:spcPts val="600"/>
              </a:spcBef>
            </a:pP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その取組みの一環として、株式会社ジモティーと連携して</a:t>
            </a:r>
            <a:r>
              <a:rPr lang="ja-JP" altLang="en-US" sz="24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24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24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あまくさリユースクール」</a:t>
            </a:r>
            <a:r>
              <a:rPr lang="ja-JP" altLang="en-US" sz="2000" dirty="0" smtClean="0">
                <a:latin typeface="メイリオ" panose="020B0604030504040204" pitchFamily="50" charset="-128"/>
                <a:ea typeface="メイリオ" panose="020B0604030504040204" pitchFamily="50" charset="-128"/>
              </a:rPr>
              <a:t>キャンペーンを展開します。</a:t>
            </a:r>
            <a:endParaRPr lang="en-US" altLang="ja-JP" sz="2000" dirty="0" smtClean="0">
              <a:latin typeface="メイリオ" panose="020B0604030504040204" pitchFamily="50" charset="-128"/>
              <a:ea typeface="メイリオ" panose="020B0604030504040204" pitchFamily="50" charset="-128"/>
            </a:endParaRPr>
          </a:p>
          <a:p>
            <a:pPr marL="108000">
              <a:spcBef>
                <a:spcPts val="600"/>
              </a:spcBef>
            </a:pPr>
            <a:r>
              <a:rPr kumimoji="1" lang="ja-JP" altLang="en-US" sz="2000" dirty="0">
                <a:latin typeface="メイリオ" panose="020B0604030504040204" pitchFamily="50" charset="-128"/>
                <a:ea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rPr>
              <a:t>用途を終えた学用品で再利用できるものがあれば</a:t>
            </a:r>
            <a:r>
              <a:rPr kumimoji="1" lang="ja-JP" altLang="en-US" sz="2000" u="sng" dirty="0" smtClean="0">
                <a:latin typeface="メイリオ" panose="020B0604030504040204" pitchFamily="50" charset="-128"/>
                <a:ea typeface="メイリオ" panose="020B0604030504040204" pitchFamily="50" charset="-128"/>
              </a:rPr>
              <a:t>、</a:t>
            </a:r>
            <a:r>
              <a:rPr lang="ja-JP" altLang="en-US" sz="2000" u="sng" dirty="0">
                <a:latin typeface="メイリオ" panose="020B0604030504040204" pitchFamily="50" charset="-128"/>
                <a:ea typeface="メイリオ" panose="020B0604030504040204" pitchFamily="50" charset="-128"/>
              </a:rPr>
              <a:t> </a:t>
            </a:r>
            <a:r>
              <a:rPr lang="ja-JP" altLang="en-US" sz="2400" b="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2400" b="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2400" b="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あまくさリユースクール</a:t>
            </a:r>
            <a:r>
              <a:rPr lang="ja-JP" altLang="en-US" sz="240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2000" b="1" dirty="0" smtClean="0">
                <a:latin typeface="メイリオ" panose="020B0604030504040204" pitchFamily="50" charset="-128"/>
                <a:ea typeface="メイリオ" panose="020B0604030504040204" pitchFamily="50" charset="-128"/>
              </a:rPr>
              <a:t>をつけて、ジモティーに出品して頂くことをご検討ください。</a:t>
            </a:r>
            <a:endParaRPr kumimoji="1" lang="ja-JP" altLang="en-US" sz="20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71524" y="6400800"/>
            <a:ext cx="5488150" cy="261610"/>
          </a:xfrm>
          <a:prstGeom prst="rect">
            <a:avLst/>
          </a:prstGeom>
          <a:noFill/>
        </p:spPr>
        <p:txBody>
          <a:bodyPr wrap="square" rtlCol="0">
            <a:spAutoFit/>
          </a:bodyPr>
          <a:lstStyle/>
          <a:p>
            <a:endParaRPr kumimoji="1" lang="ja-JP" altLang="en-US" sz="1100" b="1" dirty="0">
              <a:latin typeface="メイリオ" panose="020B0604030504040204" pitchFamily="50" charset="-128"/>
              <a:ea typeface="メイリオ" panose="020B0604030504040204" pitchFamily="50" charset="-128"/>
            </a:endParaRPr>
          </a:p>
        </p:txBody>
      </p:sp>
      <p:pic>
        <p:nvPicPr>
          <p:cNvPr id="17" name="図 16"/>
          <p:cNvPicPr>
            <a:picLocks noChangeAspect="1"/>
          </p:cNvPicPr>
          <p:nvPr/>
        </p:nvPicPr>
        <p:blipFill>
          <a:blip r:embed="rId3"/>
          <a:stretch>
            <a:fillRect/>
          </a:stretch>
        </p:blipFill>
        <p:spPr>
          <a:xfrm>
            <a:off x="275409" y="130888"/>
            <a:ext cx="2716040" cy="742384"/>
          </a:xfrm>
          <a:prstGeom prst="rect">
            <a:avLst/>
          </a:prstGeom>
        </p:spPr>
      </p:pic>
      <p:sp>
        <p:nvSpPr>
          <p:cNvPr id="22" name="テキスト ボックス 21"/>
          <p:cNvSpPr txBox="1"/>
          <p:nvPr/>
        </p:nvSpPr>
        <p:spPr>
          <a:xfrm>
            <a:off x="81894" y="221183"/>
            <a:ext cx="7574645" cy="1569660"/>
          </a:xfrm>
          <a:prstGeom prst="rect">
            <a:avLst/>
          </a:prstGeom>
          <a:noFill/>
        </p:spPr>
        <p:txBody>
          <a:bodyPr wrap="square" rtlCol="0">
            <a:spAutoFit/>
          </a:bodyPr>
          <a:lstStyle/>
          <a:p>
            <a:r>
              <a:rPr lang="ja-JP" altLang="en-US" sz="4800" b="1" spc="-150" dirty="0" smtClean="0">
                <a:solidFill>
                  <a:schemeClr val="accent4"/>
                </a:solidFill>
                <a:latin typeface="メイリオ" panose="020B0604030504040204" pitchFamily="50" charset="-128"/>
                <a:ea typeface="メイリオ" panose="020B0604030504040204" pitchFamily="50" charset="-128"/>
              </a:rPr>
              <a:t>　　　　　</a:t>
            </a:r>
            <a:r>
              <a:rPr lang="ja-JP" altLang="en-US" sz="4800" b="1" spc="-150" dirty="0" smtClean="0">
                <a:solidFill>
                  <a:srgbClr val="00B050"/>
                </a:solidFill>
                <a:latin typeface="メイリオ" panose="020B0604030504040204" pitchFamily="50" charset="-128"/>
                <a:ea typeface="メイリオ" panose="020B0604030504040204" pitchFamily="50" charset="-128"/>
              </a:rPr>
              <a:t>で学用品リユースはじめませんか</a:t>
            </a:r>
            <a:endParaRPr kumimoji="1" lang="ja-JP" altLang="en-US" sz="4800" b="1" spc="-150" dirty="0">
              <a:solidFill>
                <a:srgbClr val="00B050"/>
              </a:solidFill>
              <a:effectLst/>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275409" y="1582802"/>
            <a:ext cx="7574645" cy="1246495"/>
          </a:xfrm>
          <a:prstGeom prst="rect">
            <a:avLst/>
          </a:prstGeom>
          <a:noFill/>
        </p:spPr>
        <p:txBody>
          <a:bodyPr wrap="square" rtlCol="0">
            <a:spAutoFit/>
          </a:bodyPr>
          <a:lstStyle/>
          <a:p>
            <a:pPr>
              <a:lnSpc>
                <a:spcPts val="4500"/>
              </a:lnSpc>
            </a:pPr>
            <a:r>
              <a:rPr lang="ja-JP" altLang="en-US" sz="2000" u="sng" spc="-150" dirty="0" smtClean="0">
                <a:solidFill>
                  <a:schemeClr val="tx1">
                    <a:lumMod val="65000"/>
                    <a:lumOff val="35000"/>
                  </a:schemeClr>
                </a:solidFill>
                <a:latin typeface="メイリオ" panose="020B0604030504040204" pitchFamily="50" charset="-128"/>
                <a:ea typeface="メイリオ" panose="020B0604030504040204" pitchFamily="50" charset="-128"/>
              </a:rPr>
              <a:t>連携事業　ハッシュタグキャンペーン</a:t>
            </a:r>
            <a:endParaRPr lang="en-US" altLang="ja-JP" sz="2000" u="sng" spc="-150" dirty="0">
              <a:solidFill>
                <a:schemeClr val="tx1">
                  <a:lumMod val="65000"/>
                  <a:lumOff val="35000"/>
                </a:schemeClr>
              </a:solidFill>
              <a:latin typeface="メイリオ" panose="020B0604030504040204" pitchFamily="50" charset="-128"/>
              <a:ea typeface="メイリオ" panose="020B0604030504040204" pitchFamily="50" charset="-128"/>
            </a:endParaRPr>
          </a:p>
          <a:p>
            <a:pPr algn="ctr">
              <a:lnSpc>
                <a:spcPts val="4500"/>
              </a:lnSpc>
            </a:pPr>
            <a:r>
              <a:rPr kumimoji="1" lang="ja-JP" altLang="en-US" sz="4000" b="1" spc="-150" dirty="0" smtClean="0">
                <a:solidFill>
                  <a:schemeClr val="tx1">
                    <a:lumMod val="85000"/>
                    <a:lumOff val="15000"/>
                  </a:schemeClr>
                </a:solidFill>
                <a:effectLst/>
                <a:latin typeface="メイリオ" panose="020B0604030504040204" pitchFamily="50" charset="-128"/>
                <a:ea typeface="メイリオ" panose="020B0604030504040204" pitchFamily="50" charset="-128"/>
              </a:rPr>
              <a:t>「</a:t>
            </a:r>
            <a:r>
              <a:rPr kumimoji="1" lang="ja-JP" altLang="en-US" sz="4000" b="1" spc="-150" dirty="0" smtClean="0">
                <a:solidFill>
                  <a:schemeClr val="tx1">
                    <a:lumMod val="85000"/>
                    <a:lumOff val="1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＃あまくさリユースクール</a:t>
            </a:r>
            <a:r>
              <a:rPr kumimoji="1" lang="ja-JP" altLang="en-US" sz="4000" b="1" spc="-150" dirty="0" smtClean="0">
                <a:solidFill>
                  <a:schemeClr val="tx1">
                    <a:lumMod val="85000"/>
                    <a:lumOff val="15000"/>
                  </a:schemeClr>
                </a:solidFill>
                <a:effectLst/>
                <a:latin typeface="メイリオ" panose="020B0604030504040204" pitchFamily="50" charset="-128"/>
                <a:ea typeface="メイリオ" panose="020B0604030504040204" pitchFamily="50" charset="-128"/>
              </a:rPr>
              <a:t>」</a:t>
            </a:r>
            <a:endParaRPr kumimoji="1" lang="ja-JP" altLang="en-US" sz="5400" b="1" spc="-150" dirty="0">
              <a:solidFill>
                <a:schemeClr val="tx1">
                  <a:lumMod val="85000"/>
                  <a:lumOff val="15000"/>
                </a:schemeClr>
              </a:solidFill>
              <a:effectLst/>
              <a:latin typeface="メイリオ" panose="020B0604030504040204" pitchFamily="50" charset="-128"/>
              <a:ea typeface="メイリオ" panose="020B0604030504040204" pitchFamily="50" charset="-128"/>
            </a:endParaRPr>
          </a:p>
        </p:txBody>
      </p:sp>
      <p:pic>
        <p:nvPicPr>
          <p:cNvPr id="1026" name="図 1"/>
          <p:cNvPicPr>
            <a:picLocks noChangeAspect="1" noChangeArrowheads="1"/>
          </p:cNvPicPr>
          <p:nvPr/>
        </p:nvPicPr>
        <p:blipFill>
          <a:blip r:embed="rId4">
            <a:extLst>
              <a:ext uri="{28A0092B-C50C-407E-A947-70E740481C1C}">
                <a14:useLocalDpi xmlns:a14="http://schemas.microsoft.com/office/drawing/2010/main" val="0"/>
              </a:ext>
            </a:extLst>
          </a:blip>
          <a:srcRect l="11206" t="27492" r="16299" b="25983"/>
          <a:stretch>
            <a:fillRect/>
          </a:stretch>
        </p:blipFill>
        <p:spPr bwMode="auto">
          <a:xfrm>
            <a:off x="-2185" y="5989321"/>
            <a:ext cx="4973434" cy="1783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5258" y="7848814"/>
            <a:ext cx="1244072" cy="1244072"/>
          </a:xfrm>
          <a:prstGeom prst="rect">
            <a:avLst/>
          </a:prstGeom>
        </p:spPr>
      </p:pic>
      <p:sp>
        <p:nvSpPr>
          <p:cNvPr id="30" name="テキスト ボックス 29"/>
          <p:cNvSpPr txBox="1"/>
          <p:nvPr/>
        </p:nvSpPr>
        <p:spPr>
          <a:xfrm>
            <a:off x="3441211" y="7594077"/>
            <a:ext cx="1552268" cy="230832"/>
          </a:xfrm>
          <a:prstGeom prst="rect">
            <a:avLst/>
          </a:prstGeom>
          <a:noFill/>
        </p:spPr>
        <p:txBody>
          <a:bodyPr wrap="square" rtlCol="0">
            <a:spAutoFit/>
          </a:bodyPr>
          <a:lstStyle/>
          <a:p>
            <a:r>
              <a:rPr kumimoji="1" lang="ja-JP" altLang="en-US" sz="900" b="1" u="sng" dirty="0" smtClean="0">
                <a:solidFill>
                  <a:srgbClr val="007635"/>
                </a:solidFill>
                <a:latin typeface="メイリオ" panose="020B0604030504040204" pitchFamily="50" charset="-128"/>
                <a:ea typeface="メイリオ" panose="020B0604030504040204" pitchFamily="50" charset="-128"/>
              </a:rPr>
              <a:t>★</a:t>
            </a:r>
            <a:r>
              <a:rPr kumimoji="1" lang="ja-JP" altLang="en-US" sz="800" b="1" u="sng" dirty="0" smtClean="0">
                <a:solidFill>
                  <a:srgbClr val="007635"/>
                </a:solidFill>
                <a:latin typeface="メイリオ" panose="020B0604030504040204" pitchFamily="50" charset="-128"/>
                <a:ea typeface="メイリオ" panose="020B0604030504040204" pitchFamily="50" charset="-128"/>
              </a:rPr>
              <a:t>ジモティーご案内</a:t>
            </a:r>
            <a:r>
              <a:rPr lang="ja-JP" altLang="en-US" sz="800" b="1" u="sng" dirty="0" smtClean="0">
                <a:solidFill>
                  <a:srgbClr val="007635"/>
                </a:solidFill>
                <a:latin typeface="メイリオ" panose="020B0604030504040204" pitchFamily="50" charset="-128"/>
                <a:ea typeface="メイリオ" panose="020B0604030504040204" pitchFamily="50" charset="-128"/>
              </a:rPr>
              <a:t>ページ</a:t>
            </a:r>
            <a:r>
              <a:rPr lang="ja-JP" altLang="en-US" sz="900" b="1" u="sng" dirty="0" smtClean="0">
                <a:solidFill>
                  <a:srgbClr val="007635"/>
                </a:solidFill>
                <a:latin typeface="メイリオ" panose="020B0604030504040204" pitchFamily="50" charset="-128"/>
                <a:ea typeface="メイリオ" panose="020B0604030504040204" pitchFamily="50" charset="-128"/>
              </a:rPr>
              <a:t>★</a:t>
            </a:r>
            <a:endParaRPr kumimoji="1" lang="ja-JP" altLang="en-US" sz="900" b="1" u="sng" dirty="0">
              <a:solidFill>
                <a:srgbClr val="007635"/>
              </a:solidFill>
              <a:latin typeface="メイリオ" panose="020B0604030504040204" pitchFamily="50" charset="-128"/>
              <a:ea typeface="メイリオ" panose="020B0604030504040204" pitchFamily="50" charset="-128"/>
            </a:endParaRPr>
          </a:p>
        </p:txBody>
      </p:sp>
      <p:sp>
        <p:nvSpPr>
          <p:cNvPr id="1024" name="フリーフォーム 1023"/>
          <p:cNvSpPr/>
          <p:nvPr/>
        </p:nvSpPr>
        <p:spPr>
          <a:xfrm>
            <a:off x="7134224" y="5438774"/>
            <a:ext cx="361950" cy="519112"/>
          </a:xfrm>
          <a:custGeom>
            <a:avLst/>
            <a:gdLst>
              <a:gd name="connsiteX0" fmla="*/ 0 w 361950"/>
              <a:gd name="connsiteY0" fmla="*/ 23812 h 519112"/>
              <a:gd name="connsiteX1" fmla="*/ 0 w 361950"/>
              <a:gd name="connsiteY1" fmla="*/ 23812 h 519112"/>
              <a:gd name="connsiteX2" fmla="*/ 90488 w 361950"/>
              <a:gd name="connsiteY2" fmla="*/ 28575 h 519112"/>
              <a:gd name="connsiteX3" fmla="*/ 80963 w 361950"/>
              <a:gd name="connsiteY3" fmla="*/ 52387 h 519112"/>
              <a:gd name="connsiteX4" fmla="*/ 142875 w 361950"/>
              <a:gd name="connsiteY4" fmla="*/ 66675 h 519112"/>
              <a:gd name="connsiteX5" fmla="*/ 176213 w 361950"/>
              <a:gd name="connsiteY5" fmla="*/ 114300 h 519112"/>
              <a:gd name="connsiteX6" fmla="*/ 238125 w 361950"/>
              <a:gd name="connsiteY6" fmla="*/ 161925 h 519112"/>
              <a:gd name="connsiteX7" fmla="*/ 271463 w 361950"/>
              <a:gd name="connsiteY7" fmla="*/ 219075 h 519112"/>
              <a:gd name="connsiteX8" fmla="*/ 295275 w 361950"/>
              <a:gd name="connsiteY8" fmla="*/ 271462 h 519112"/>
              <a:gd name="connsiteX9" fmla="*/ 304800 w 361950"/>
              <a:gd name="connsiteY9" fmla="*/ 309562 h 519112"/>
              <a:gd name="connsiteX10" fmla="*/ 304800 w 361950"/>
              <a:gd name="connsiteY10" fmla="*/ 376237 h 519112"/>
              <a:gd name="connsiteX11" fmla="*/ 304800 w 361950"/>
              <a:gd name="connsiteY11" fmla="*/ 438150 h 519112"/>
              <a:gd name="connsiteX12" fmla="*/ 304800 w 361950"/>
              <a:gd name="connsiteY12" fmla="*/ 495300 h 519112"/>
              <a:gd name="connsiteX13" fmla="*/ 309563 w 361950"/>
              <a:gd name="connsiteY13" fmla="*/ 514350 h 519112"/>
              <a:gd name="connsiteX14" fmla="*/ 361950 w 361950"/>
              <a:gd name="connsiteY14" fmla="*/ 519112 h 519112"/>
              <a:gd name="connsiteX15" fmla="*/ 361950 w 361950"/>
              <a:gd name="connsiteY15" fmla="*/ 0 h 519112"/>
              <a:gd name="connsiteX16" fmla="*/ 180975 w 361950"/>
              <a:gd name="connsiteY16" fmla="*/ 9525 h 519112"/>
              <a:gd name="connsiteX17" fmla="*/ 185738 w 361950"/>
              <a:gd name="connsiteY17" fmla="*/ 52387 h 519112"/>
              <a:gd name="connsiteX18" fmla="*/ 0 w 361950"/>
              <a:gd name="connsiteY18" fmla="*/ 23812 h 519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1950" h="519112">
                <a:moveTo>
                  <a:pt x="0" y="23812"/>
                </a:moveTo>
                <a:lnTo>
                  <a:pt x="0" y="23812"/>
                </a:lnTo>
                <a:lnTo>
                  <a:pt x="90488" y="28575"/>
                </a:lnTo>
                <a:lnTo>
                  <a:pt x="80963" y="52387"/>
                </a:lnTo>
                <a:lnTo>
                  <a:pt x="142875" y="66675"/>
                </a:lnTo>
                <a:lnTo>
                  <a:pt x="176213" y="114300"/>
                </a:lnTo>
                <a:lnTo>
                  <a:pt x="238125" y="161925"/>
                </a:lnTo>
                <a:lnTo>
                  <a:pt x="271463" y="219075"/>
                </a:lnTo>
                <a:lnTo>
                  <a:pt x="295275" y="271462"/>
                </a:lnTo>
                <a:lnTo>
                  <a:pt x="304800" y="309562"/>
                </a:lnTo>
                <a:lnTo>
                  <a:pt x="304800" y="376237"/>
                </a:lnTo>
                <a:lnTo>
                  <a:pt x="304800" y="438150"/>
                </a:lnTo>
                <a:lnTo>
                  <a:pt x="304800" y="495300"/>
                </a:lnTo>
                <a:lnTo>
                  <a:pt x="309563" y="514350"/>
                </a:lnTo>
                <a:lnTo>
                  <a:pt x="361950" y="519112"/>
                </a:lnTo>
                <a:lnTo>
                  <a:pt x="361950" y="0"/>
                </a:lnTo>
                <a:lnTo>
                  <a:pt x="180975" y="9525"/>
                </a:lnTo>
                <a:lnTo>
                  <a:pt x="185738" y="52387"/>
                </a:lnTo>
                <a:lnTo>
                  <a:pt x="0" y="23812"/>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 name="フリーフォーム 1024"/>
          <p:cNvSpPr/>
          <p:nvPr/>
        </p:nvSpPr>
        <p:spPr>
          <a:xfrm>
            <a:off x="4933950" y="5476874"/>
            <a:ext cx="295275" cy="352425"/>
          </a:xfrm>
          <a:custGeom>
            <a:avLst/>
            <a:gdLst>
              <a:gd name="connsiteX0" fmla="*/ 295275 w 295275"/>
              <a:gd name="connsiteY0" fmla="*/ 0 h 352425"/>
              <a:gd name="connsiteX1" fmla="*/ 209550 w 295275"/>
              <a:gd name="connsiteY1" fmla="*/ 38100 h 352425"/>
              <a:gd name="connsiteX2" fmla="*/ 119063 w 295275"/>
              <a:gd name="connsiteY2" fmla="*/ 109538 h 352425"/>
              <a:gd name="connsiteX3" fmla="*/ 76200 w 295275"/>
              <a:gd name="connsiteY3" fmla="*/ 190500 h 352425"/>
              <a:gd name="connsiteX4" fmla="*/ 42863 w 295275"/>
              <a:gd name="connsiteY4" fmla="*/ 285750 h 352425"/>
              <a:gd name="connsiteX5" fmla="*/ 0 w 295275"/>
              <a:gd name="connsiteY5" fmla="*/ 342900 h 352425"/>
              <a:gd name="connsiteX6" fmla="*/ 38100 w 295275"/>
              <a:gd name="connsiteY6" fmla="*/ 352425 h 352425"/>
              <a:gd name="connsiteX7" fmla="*/ 38100 w 295275"/>
              <a:gd name="connsiteY7" fmla="*/ 333375 h 352425"/>
              <a:gd name="connsiteX8" fmla="*/ 14288 w 295275"/>
              <a:gd name="connsiteY8" fmla="*/ 333375 h 352425"/>
              <a:gd name="connsiteX9" fmla="*/ 23813 w 295275"/>
              <a:gd name="connsiteY9" fmla="*/ 14288 h 352425"/>
              <a:gd name="connsiteX10" fmla="*/ 295275 w 295275"/>
              <a:gd name="connsiteY10" fmla="*/ 0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5275" h="352425">
                <a:moveTo>
                  <a:pt x="295275" y="0"/>
                </a:moveTo>
                <a:lnTo>
                  <a:pt x="209550" y="38100"/>
                </a:lnTo>
                <a:lnTo>
                  <a:pt x="119063" y="109538"/>
                </a:lnTo>
                <a:lnTo>
                  <a:pt x="76200" y="190500"/>
                </a:lnTo>
                <a:lnTo>
                  <a:pt x="42863" y="285750"/>
                </a:lnTo>
                <a:lnTo>
                  <a:pt x="0" y="342900"/>
                </a:lnTo>
                <a:lnTo>
                  <a:pt x="38100" y="352425"/>
                </a:lnTo>
                <a:lnTo>
                  <a:pt x="38100" y="333375"/>
                </a:lnTo>
                <a:lnTo>
                  <a:pt x="14288" y="333375"/>
                </a:lnTo>
                <a:lnTo>
                  <a:pt x="23813" y="14288"/>
                </a:lnTo>
                <a:lnTo>
                  <a:pt x="295275"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7" name="フリーフォーム 1026"/>
          <p:cNvSpPr/>
          <p:nvPr/>
        </p:nvSpPr>
        <p:spPr>
          <a:xfrm>
            <a:off x="4962525" y="10229850"/>
            <a:ext cx="290513" cy="300038"/>
          </a:xfrm>
          <a:custGeom>
            <a:avLst/>
            <a:gdLst>
              <a:gd name="connsiteX0" fmla="*/ 9525 w 290513"/>
              <a:gd name="connsiteY0" fmla="*/ 0 h 300038"/>
              <a:gd name="connsiteX1" fmla="*/ 38100 w 290513"/>
              <a:gd name="connsiteY1" fmla="*/ 71438 h 300038"/>
              <a:gd name="connsiteX2" fmla="*/ 80963 w 290513"/>
              <a:gd name="connsiteY2" fmla="*/ 161925 h 300038"/>
              <a:gd name="connsiteX3" fmla="*/ 152400 w 290513"/>
              <a:gd name="connsiteY3" fmla="*/ 228600 h 300038"/>
              <a:gd name="connsiteX4" fmla="*/ 252413 w 290513"/>
              <a:gd name="connsiteY4" fmla="*/ 266700 h 300038"/>
              <a:gd name="connsiteX5" fmla="*/ 290513 w 290513"/>
              <a:gd name="connsiteY5" fmla="*/ 280988 h 300038"/>
              <a:gd name="connsiteX6" fmla="*/ 290513 w 290513"/>
              <a:gd name="connsiteY6" fmla="*/ 300038 h 300038"/>
              <a:gd name="connsiteX7" fmla="*/ 0 w 290513"/>
              <a:gd name="connsiteY7" fmla="*/ 295275 h 300038"/>
              <a:gd name="connsiteX8" fmla="*/ 9525 w 290513"/>
              <a:gd name="connsiteY8" fmla="*/ 0 h 3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513" h="300038">
                <a:moveTo>
                  <a:pt x="9525" y="0"/>
                </a:moveTo>
                <a:lnTo>
                  <a:pt x="38100" y="71438"/>
                </a:lnTo>
                <a:lnTo>
                  <a:pt x="80963" y="161925"/>
                </a:lnTo>
                <a:lnTo>
                  <a:pt x="152400" y="228600"/>
                </a:lnTo>
                <a:lnTo>
                  <a:pt x="252413" y="266700"/>
                </a:lnTo>
                <a:lnTo>
                  <a:pt x="290513" y="280988"/>
                </a:lnTo>
                <a:lnTo>
                  <a:pt x="290513" y="300038"/>
                </a:lnTo>
                <a:lnTo>
                  <a:pt x="0" y="295275"/>
                </a:lnTo>
                <a:cubicBezTo>
                  <a:pt x="1588" y="206375"/>
                  <a:pt x="3175" y="117475"/>
                  <a:pt x="952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 name="フリーフォーム 1027"/>
          <p:cNvSpPr/>
          <p:nvPr/>
        </p:nvSpPr>
        <p:spPr>
          <a:xfrm>
            <a:off x="7186612" y="10210801"/>
            <a:ext cx="290513" cy="314325"/>
          </a:xfrm>
          <a:custGeom>
            <a:avLst/>
            <a:gdLst>
              <a:gd name="connsiteX0" fmla="*/ 271463 w 290513"/>
              <a:gd name="connsiteY0" fmla="*/ 0 h 314325"/>
              <a:gd name="connsiteX1" fmla="*/ 252413 w 290513"/>
              <a:gd name="connsiteY1" fmla="*/ 80962 h 314325"/>
              <a:gd name="connsiteX2" fmla="*/ 223838 w 290513"/>
              <a:gd name="connsiteY2" fmla="*/ 161925 h 314325"/>
              <a:gd name="connsiteX3" fmla="*/ 161925 w 290513"/>
              <a:gd name="connsiteY3" fmla="*/ 233362 h 314325"/>
              <a:gd name="connsiteX4" fmla="*/ 0 w 290513"/>
              <a:gd name="connsiteY4" fmla="*/ 314325 h 314325"/>
              <a:gd name="connsiteX5" fmla="*/ 290513 w 290513"/>
              <a:gd name="connsiteY5" fmla="*/ 309562 h 314325"/>
              <a:gd name="connsiteX6" fmla="*/ 271463 w 290513"/>
              <a:gd name="connsiteY6" fmla="*/ 0 h 3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513" h="314325">
                <a:moveTo>
                  <a:pt x="271463" y="0"/>
                </a:moveTo>
                <a:lnTo>
                  <a:pt x="252413" y="80962"/>
                </a:lnTo>
                <a:lnTo>
                  <a:pt x="223838" y="161925"/>
                </a:lnTo>
                <a:lnTo>
                  <a:pt x="161925" y="233362"/>
                </a:lnTo>
                <a:lnTo>
                  <a:pt x="0" y="314325"/>
                </a:lnTo>
                <a:lnTo>
                  <a:pt x="290513" y="309562"/>
                </a:lnTo>
                <a:cubicBezTo>
                  <a:pt x="288925" y="215900"/>
                  <a:pt x="287338" y="122237"/>
                  <a:pt x="2714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2" name="正方形/長方形 1031"/>
          <p:cNvSpPr/>
          <p:nvPr/>
        </p:nvSpPr>
        <p:spPr>
          <a:xfrm>
            <a:off x="2071524" y="7410555"/>
            <a:ext cx="1024101" cy="276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3" name="テキスト ボックス 1032"/>
          <p:cNvSpPr txBox="1"/>
          <p:nvPr/>
        </p:nvSpPr>
        <p:spPr>
          <a:xfrm>
            <a:off x="55230" y="6023578"/>
            <a:ext cx="2221384" cy="261610"/>
          </a:xfrm>
          <a:prstGeom prst="rect">
            <a:avLst/>
          </a:prstGeom>
          <a:solidFill>
            <a:schemeClr val="bg1"/>
          </a:solidFill>
        </p:spPr>
        <p:txBody>
          <a:bodyPr wrap="square" rtlCol="0">
            <a:spAutoFit/>
          </a:bodyPr>
          <a:lstStyle/>
          <a:p>
            <a:r>
              <a:rPr kumimoji="1" lang="ja-JP" altLang="en-US" sz="1050" b="1" dirty="0" smtClean="0">
                <a:latin typeface="メイリオ" panose="020B0604030504040204" pitchFamily="50" charset="-128"/>
                <a:ea typeface="メイリオ" panose="020B0604030504040204" pitchFamily="50" charset="-128"/>
              </a:rPr>
              <a:t>地元の掲示板・ジモティーの特徴</a:t>
            </a:r>
            <a:endParaRPr kumimoji="1" lang="ja-JP" altLang="en-US" sz="1050" b="1" dirty="0">
              <a:latin typeface="メイリオ" panose="020B0604030504040204" pitchFamily="50" charset="-128"/>
              <a:ea typeface="メイリオ" panose="020B0604030504040204" pitchFamily="50" charset="-128"/>
            </a:endParaRPr>
          </a:p>
        </p:txBody>
      </p:sp>
      <p:sp>
        <p:nvSpPr>
          <p:cNvPr id="1034" name="テキスト ボックス 1033"/>
          <p:cNvSpPr txBox="1"/>
          <p:nvPr/>
        </p:nvSpPr>
        <p:spPr>
          <a:xfrm>
            <a:off x="117234" y="6351248"/>
            <a:ext cx="1578199" cy="369332"/>
          </a:xfrm>
          <a:prstGeom prst="rect">
            <a:avLst/>
          </a:prstGeom>
          <a:solidFill>
            <a:schemeClr val="bg1"/>
          </a:solidFill>
        </p:spPr>
        <p:txBody>
          <a:bodyPr wrap="square" rtlCol="0">
            <a:spAutoFit/>
          </a:bodyPr>
          <a:lstStyle/>
          <a:p>
            <a:r>
              <a:rPr kumimoji="1" lang="ja-JP" altLang="en-US" sz="600" b="1" dirty="0" smtClean="0">
                <a:latin typeface="メイリオ" panose="020B0604030504040204" pitchFamily="50" charset="-128"/>
                <a:ea typeface="メイリオ" panose="020B0604030504040204" pitchFamily="50" charset="-128"/>
              </a:rPr>
              <a:t>地元の掲示板だからすぐに見つかる！</a:t>
            </a:r>
            <a:endParaRPr kumimoji="1" lang="en-US" altLang="ja-JP" sz="600" b="1" dirty="0" smtClean="0">
              <a:latin typeface="メイリオ" panose="020B0604030504040204" pitchFamily="50" charset="-128"/>
              <a:ea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rPr>
              <a:t>地元</a:t>
            </a:r>
            <a:r>
              <a:rPr lang="ja-JP" altLang="en-US" sz="600" dirty="0">
                <a:latin typeface="メイリオ" panose="020B0604030504040204" pitchFamily="50" charset="-128"/>
                <a:ea typeface="メイリオ" panose="020B0604030504040204" pitchFamily="50" charset="-128"/>
              </a:rPr>
              <a:t>情報</a:t>
            </a:r>
            <a:r>
              <a:rPr lang="ja-JP" altLang="en-US" sz="600" dirty="0" smtClean="0">
                <a:latin typeface="メイリオ" panose="020B0604030504040204" pitchFamily="50" charset="-128"/>
                <a:ea typeface="メイリオ" panose="020B0604030504040204" pitchFamily="50" charset="-128"/>
              </a:rPr>
              <a:t>が満載なので、</a:t>
            </a:r>
            <a:endParaRPr lang="en-US" altLang="ja-JP" sz="600" dirty="0" smtClean="0">
              <a:latin typeface="メイリオ" panose="020B0604030504040204" pitchFamily="50" charset="-128"/>
              <a:ea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rPr>
              <a:t>欲</a:t>
            </a:r>
            <a:r>
              <a:rPr lang="ja-JP" altLang="en-US" sz="600" dirty="0" smtClean="0">
                <a:latin typeface="メイリオ" panose="020B0604030504040204" pitchFamily="50" charset="-128"/>
                <a:ea typeface="メイリオ" panose="020B0604030504040204" pitchFamily="50" charset="-128"/>
              </a:rPr>
              <a:t>しいものがすぐに見つかります。</a:t>
            </a:r>
            <a:endParaRPr kumimoji="1" lang="ja-JP" altLang="en-US" sz="6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777286" y="6346939"/>
            <a:ext cx="1578199" cy="369332"/>
          </a:xfrm>
          <a:prstGeom prst="rect">
            <a:avLst/>
          </a:prstGeom>
          <a:solidFill>
            <a:schemeClr val="bg1"/>
          </a:solidFill>
        </p:spPr>
        <p:txBody>
          <a:bodyPr wrap="square" rtlCol="0">
            <a:spAutoFit/>
          </a:bodyPr>
          <a:lstStyle/>
          <a:p>
            <a:r>
              <a:rPr lang="ja-JP" altLang="en-US" sz="600" b="1" dirty="0" smtClean="0">
                <a:latin typeface="メイリオ" panose="020B0604030504040204" pitchFamily="50" charset="-128"/>
                <a:ea typeface="メイリオ" panose="020B0604030504040204" pitchFamily="50" charset="-128"/>
              </a:rPr>
              <a:t>登録料・手数料はすべて無料</a:t>
            </a:r>
            <a:r>
              <a:rPr kumimoji="1" lang="ja-JP" altLang="en-US" sz="600" b="1" dirty="0" smtClean="0">
                <a:latin typeface="メイリオ" panose="020B0604030504040204" pitchFamily="50" charset="-128"/>
                <a:ea typeface="メイリオ" panose="020B0604030504040204" pitchFamily="50" charset="-128"/>
              </a:rPr>
              <a:t>！</a:t>
            </a:r>
            <a:endParaRPr kumimoji="1" lang="en-US" altLang="ja-JP" sz="600" b="1" dirty="0" smtClean="0">
              <a:latin typeface="メイリオ" panose="020B0604030504040204" pitchFamily="50" charset="-128"/>
              <a:ea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rPr>
              <a:t>個人・法人ともに無料です。</a:t>
            </a:r>
            <a:endParaRPr lang="en-US" altLang="ja-JP" sz="600" dirty="0" smtClean="0">
              <a:latin typeface="メイリオ" panose="020B0604030504040204" pitchFamily="50" charset="-128"/>
              <a:ea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rPr>
              <a:t>手数料</a:t>
            </a:r>
            <a:r>
              <a:rPr lang="ja-JP" altLang="en-US" sz="600" dirty="0" smtClean="0">
                <a:latin typeface="メイリオ" panose="020B0604030504040204" pitchFamily="50" charset="-128"/>
                <a:ea typeface="メイリオ" panose="020B0604030504040204" pitchFamily="50" charset="-128"/>
              </a:rPr>
              <a:t>や、掲載料など一切かかりません。</a:t>
            </a:r>
            <a:endParaRPr kumimoji="1" lang="ja-JP" altLang="en-US" sz="60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3497137" y="6346939"/>
            <a:ext cx="1379555" cy="369332"/>
          </a:xfrm>
          <a:prstGeom prst="rect">
            <a:avLst/>
          </a:prstGeom>
          <a:solidFill>
            <a:schemeClr val="bg1"/>
          </a:solidFill>
        </p:spPr>
        <p:txBody>
          <a:bodyPr wrap="square" rtlCol="0">
            <a:spAutoFit/>
          </a:bodyPr>
          <a:lstStyle/>
          <a:p>
            <a:r>
              <a:rPr kumimoji="1" lang="ja-JP" altLang="en-US" sz="600" b="1" dirty="0" smtClean="0">
                <a:latin typeface="メイリオ" panose="020B0604030504040204" pitchFamily="50" charset="-128"/>
                <a:ea typeface="メイリオ" panose="020B0604030504040204" pitchFamily="50" charset="-128"/>
              </a:rPr>
              <a:t>チャットで簡単取引！</a:t>
            </a:r>
            <a:endParaRPr kumimoji="1" lang="en-US" altLang="ja-JP" sz="600" b="1" dirty="0" smtClean="0">
              <a:latin typeface="メイリオ" panose="020B0604030504040204" pitchFamily="50" charset="-128"/>
              <a:ea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rPr>
              <a:t>相手</a:t>
            </a:r>
            <a:r>
              <a:rPr lang="ja-JP" altLang="en-US" sz="600" dirty="0" smtClean="0">
                <a:latin typeface="メイリオ" panose="020B0604030504040204" pitchFamily="50" charset="-128"/>
                <a:ea typeface="メイリオ" panose="020B0604030504040204" pitchFamily="50" charset="-128"/>
              </a:rPr>
              <a:t>とのやりとりはチャットで</a:t>
            </a:r>
            <a:endParaRPr lang="en-US" altLang="ja-JP" sz="600" dirty="0" smtClean="0">
              <a:latin typeface="メイリオ" panose="020B0604030504040204" pitchFamily="50" charset="-128"/>
              <a:ea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rPr>
              <a:t>簡単</a:t>
            </a:r>
            <a:r>
              <a:rPr lang="ja-JP" altLang="en-US" sz="600" dirty="0" smtClean="0">
                <a:latin typeface="メイリオ" panose="020B0604030504040204" pitchFamily="50" charset="-128"/>
                <a:ea typeface="メイリオ" panose="020B0604030504040204" pitchFamily="50" charset="-128"/>
              </a:rPr>
              <a:t>に取引ができます。</a:t>
            </a:r>
            <a:endParaRPr kumimoji="1" lang="ja-JP" altLang="en-US" sz="600" dirty="0">
              <a:latin typeface="メイリオ" panose="020B0604030504040204" pitchFamily="50" charset="-128"/>
              <a:ea typeface="メイリオ" panose="020B0604030504040204" pitchFamily="50" charset="-128"/>
            </a:endParaRPr>
          </a:p>
        </p:txBody>
      </p:sp>
      <p:pic>
        <p:nvPicPr>
          <p:cNvPr id="1037" name="図 1"/>
          <p:cNvPicPr>
            <a:picLocks noChangeAspect="1" noChangeArrowheads="1"/>
          </p:cNvPicPr>
          <p:nvPr/>
        </p:nvPicPr>
        <p:blipFill>
          <a:blip r:embed="rId6">
            <a:extLst>
              <a:ext uri="{28A0092B-C50C-407E-A947-70E740481C1C}">
                <a14:useLocalDpi xmlns:a14="http://schemas.microsoft.com/office/drawing/2010/main" val="0"/>
              </a:ext>
            </a:extLst>
          </a:blip>
          <a:srcRect l="24448" t="16315" r="23599" b="9668"/>
          <a:stretch>
            <a:fillRect/>
          </a:stretch>
        </p:blipFill>
        <p:spPr bwMode="auto">
          <a:xfrm>
            <a:off x="0" y="7568496"/>
            <a:ext cx="3528927" cy="2825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テキスト ボックス 47"/>
          <p:cNvSpPr txBox="1"/>
          <p:nvPr/>
        </p:nvSpPr>
        <p:spPr>
          <a:xfrm>
            <a:off x="55230" y="7587204"/>
            <a:ext cx="2771660" cy="261610"/>
          </a:xfrm>
          <a:prstGeom prst="rect">
            <a:avLst/>
          </a:prstGeom>
          <a:solidFill>
            <a:schemeClr val="bg1"/>
          </a:solid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安心</a:t>
            </a:r>
            <a:r>
              <a:rPr lang="ja-JP" altLang="en-US" sz="1050" b="1" dirty="0" smtClean="0">
                <a:latin typeface="メイリオ" panose="020B0604030504040204" pitchFamily="50" charset="-128"/>
                <a:ea typeface="メイリオ" panose="020B0604030504040204" pitchFamily="50" charset="-128"/>
              </a:rPr>
              <a:t>してご利用いただくための取組み</a:t>
            </a:r>
            <a:endParaRPr kumimoji="1" lang="ja-JP" altLang="en-US" sz="1050" b="1" dirty="0">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55230" y="8411833"/>
            <a:ext cx="1578199" cy="569387"/>
          </a:xfrm>
          <a:prstGeom prst="rect">
            <a:avLst/>
          </a:prstGeom>
          <a:solidFill>
            <a:schemeClr val="bg1"/>
          </a:solidFill>
        </p:spPr>
        <p:txBody>
          <a:bodyPr wrap="square" rtlCol="0">
            <a:spAutoFit/>
          </a:bodyPr>
          <a:lstStyle/>
          <a:p>
            <a:pPr algn="ctr"/>
            <a:r>
              <a:rPr lang="ja-JP" altLang="en-US" sz="700" b="1" dirty="0" smtClean="0">
                <a:latin typeface="メイリオ" panose="020B0604030504040204" pitchFamily="50" charset="-128"/>
                <a:ea typeface="メイリオ" panose="020B0604030504040204" pitchFamily="50" charset="-128"/>
              </a:rPr>
              <a:t>不正出品防止</a:t>
            </a:r>
            <a:endParaRPr kumimoji="1" lang="en-US" altLang="ja-JP" sz="700" b="1" dirty="0" smtClean="0">
              <a:latin typeface="メイリオ" panose="020B0604030504040204" pitchFamily="50" charset="-128"/>
              <a:ea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rPr>
              <a:t>法令・ガイドライン・規約に沿った投稿かを審査しています。</a:t>
            </a:r>
            <a:endParaRPr lang="en-US" altLang="ja-JP" sz="600" dirty="0" smtClean="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endParaRPr lang="en-US" altLang="ja-JP" sz="600" dirty="0" smtClean="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1761361" y="8411833"/>
            <a:ext cx="1578199" cy="754053"/>
          </a:xfrm>
          <a:prstGeom prst="rect">
            <a:avLst/>
          </a:prstGeom>
          <a:solidFill>
            <a:schemeClr val="bg1"/>
          </a:solidFill>
        </p:spPr>
        <p:txBody>
          <a:bodyPr wrap="square" rtlCol="0">
            <a:spAutoFit/>
          </a:bodyPr>
          <a:lstStyle/>
          <a:p>
            <a:pPr algn="ctr"/>
            <a:r>
              <a:rPr lang="ja-JP" altLang="en-US" sz="700" b="1" dirty="0" smtClean="0">
                <a:latin typeface="メイリオ" panose="020B0604030504040204" pitchFamily="50" charset="-128"/>
                <a:ea typeface="メイリオ" panose="020B0604030504040204" pitchFamily="50" charset="-128"/>
              </a:rPr>
              <a:t>安心な取引のための仕組み</a:t>
            </a:r>
            <a:endParaRPr kumimoji="1" lang="en-US" altLang="ja-JP" sz="700" b="1" dirty="0" smtClean="0">
              <a:latin typeface="メイリオ" panose="020B0604030504040204" pitchFamily="50" charset="-128"/>
              <a:ea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rPr>
              <a:t>あんしん決済システムや本人認証のシステム・ジモティー内でのメッセージ画面での直接の連絡先のやりとりができないようになっています。</a:t>
            </a:r>
            <a:endParaRPr lang="en-US" altLang="ja-JP" sz="600" dirty="0" smtClean="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endParaRPr lang="en-US" altLang="ja-JP" sz="600" dirty="0" smtClean="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36559" y="9748436"/>
            <a:ext cx="1578199" cy="661720"/>
          </a:xfrm>
          <a:prstGeom prst="rect">
            <a:avLst/>
          </a:prstGeom>
          <a:solidFill>
            <a:schemeClr val="bg1"/>
          </a:solidFill>
        </p:spPr>
        <p:txBody>
          <a:bodyPr wrap="square" rtlCol="0">
            <a:spAutoFit/>
          </a:bodyPr>
          <a:lstStyle/>
          <a:p>
            <a:pPr algn="ctr"/>
            <a:r>
              <a:rPr lang="ja-JP" altLang="en-US" sz="700" b="1" dirty="0" smtClean="0">
                <a:latin typeface="メイリオ" panose="020B0604030504040204" pitchFamily="50" charset="-128"/>
                <a:ea typeface="メイリオ" panose="020B0604030504040204" pitchFamily="50" charset="-128"/>
              </a:rPr>
              <a:t>カスタマーサポート</a:t>
            </a:r>
            <a:endParaRPr kumimoji="1" lang="en-US" altLang="ja-JP" sz="700" b="1" dirty="0" smtClean="0">
              <a:latin typeface="メイリオ" panose="020B0604030504040204" pitchFamily="50" charset="-128"/>
              <a:ea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rPr>
              <a:t>万が一</a:t>
            </a:r>
            <a:r>
              <a:rPr lang="ja-JP" altLang="en-US" sz="600" dirty="0" smtClean="0">
                <a:latin typeface="メイリオ" panose="020B0604030504040204" pitchFamily="50" charset="-128"/>
                <a:ea typeface="メイリオ" panose="020B0604030504040204" pitchFamily="50" charset="-128"/>
              </a:rPr>
              <a:t>のトラブルやその他、サービスをご利用いただく中でのお困りごとに</a:t>
            </a:r>
            <a:r>
              <a:rPr lang="en-US" altLang="ja-JP" sz="600" dirty="0" smtClean="0">
                <a:latin typeface="メイリオ" panose="020B0604030504040204" pitchFamily="50" charset="-128"/>
                <a:ea typeface="メイリオ" panose="020B0604030504040204" pitchFamily="50" charset="-128"/>
              </a:rPr>
              <a:t>24</a:t>
            </a:r>
            <a:r>
              <a:rPr lang="ja-JP" altLang="en-US" sz="600" dirty="0" smtClean="0">
                <a:latin typeface="メイリオ" panose="020B0604030504040204" pitchFamily="50" charset="-128"/>
                <a:ea typeface="メイリオ" panose="020B0604030504040204" pitchFamily="50" charset="-128"/>
              </a:rPr>
              <a:t>時間</a:t>
            </a:r>
            <a:r>
              <a:rPr lang="en-US" altLang="ja-JP" sz="600" dirty="0" smtClean="0">
                <a:latin typeface="メイリオ" panose="020B0604030504040204" pitchFamily="50" charset="-128"/>
                <a:ea typeface="メイリオ" panose="020B0604030504040204" pitchFamily="50" charset="-128"/>
              </a:rPr>
              <a:t>365</a:t>
            </a:r>
            <a:r>
              <a:rPr lang="ja-JP" altLang="en-US" sz="600" dirty="0" smtClean="0">
                <a:latin typeface="メイリオ" panose="020B0604030504040204" pitchFamily="50" charset="-128"/>
                <a:ea typeface="メイリオ" panose="020B0604030504040204" pitchFamily="50" charset="-128"/>
              </a:rPr>
              <a:t>日対応しています。</a:t>
            </a:r>
            <a:endParaRPr lang="en-US" altLang="ja-JP" sz="600" dirty="0" smtClean="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endParaRPr lang="en-US" altLang="ja-JP" sz="600" dirty="0" smtClean="0">
              <a:latin typeface="メイリオ" panose="020B0604030504040204" pitchFamily="50" charset="-128"/>
              <a:ea typeface="メイリオ" panose="020B0604030504040204" pitchFamily="50" charset="-128"/>
            </a:endParaRPr>
          </a:p>
        </p:txBody>
      </p:sp>
      <p:sp>
        <p:nvSpPr>
          <p:cNvPr id="57" name="テキスト ボックス 56"/>
          <p:cNvSpPr txBox="1"/>
          <p:nvPr/>
        </p:nvSpPr>
        <p:spPr>
          <a:xfrm>
            <a:off x="1761249" y="9748436"/>
            <a:ext cx="1578199" cy="754053"/>
          </a:xfrm>
          <a:prstGeom prst="rect">
            <a:avLst/>
          </a:prstGeom>
          <a:solidFill>
            <a:schemeClr val="bg1"/>
          </a:solidFill>
        </p:spPr>
        <p:txBody>
          <a:bodyPr wrap="square" rtlCol="0">
            <a:spAutoFit/>
          </a:bodyPr>
          <a:lstStyle/>
          <a:p>
            <a:pPr algn="ctr"/>
            <a:r>
              <a:rPr lang="ja-JP" altLang="en-US" sz="700" b="1" dirty="0">
                <a:latin typeface="メイリオ" panose="020B0604030504040204" pitchFamily="50" charset="-128"/>
                <a:ea typeface="メイリオ" panose="020B0604030504040204" pitchFamily="50" charset="-128"/>
              </a:rPr>
              <a:t>観察</a:t>
            </a:r>
            <a:r>
              <a:rPr lang="ja-JP" altLang="en-US" sz="700" b="1" dirty="0" smtClean="0">
                <a:latin typeface="メイリオ" panose="020B0604030504040204" pitchFamily="50" charset="-128"/>
                <a:ea typeface="メイリオ" panose="020B0604030504040204" pitchFamily="50" charset="-128"/>
              </a:rPr>
              <a:t>や関係省庁への捜査協力</a:t>
            </a:r>
            <a:endParaRPr kumimoji="1" lang="en-US" altLang="ja-JP" sz="700" b="1" dirty="0" smtClean="0">
              <a:latin typeface="メイリオ" panose="020B0604030504040204" pitchFamily="50" charset="-128"/>
              <a:ea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rPr>
              <a:t>ジモティーでのトラブルや犯罪を未然に防ぐため、またトラブルの際には警察・民事へ積極的に情報提供を行っております。</a:t>
            </a:r>
            <a:endParaRPr lang="en-US" altLang="ja-JP" sz="600" dirty="0" smtClean="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endParaRPr lang="en-US" altLang="ja-JP" sz="600" dirty="0" smtClean="0">
              <a:latin typeface="メイリオ" panose="020B0604030504040204" pitchFamily="50" charset="-128"/>
              <a:ea typeface="メイリオ" panose="020B0604030504040204" pitchFamily="50" charset="-128"/>
            </a:endParaRPr>
          </a:p>
        </p:txBody>
      </p:sp>
      <p:sp>
        <p:nvSpPr>
          <p:cNvPr id="3" name="正方形/長方形 2"/>
          <p:cNvSpPr/>
          <p:nvPr/>
        </p:nvSpPr>
        <p:spPr>
          <a:xfrm>
            <a:off x="5142941" y="8658225"/>
            <a:ext cx="2123896" cy="933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84157" y="5653086"/>
            <a:ext cx="5288089" cy="5281467"/>
          </a:xfrm>
          <a:prstGeom prst="rect">
            <a:avLst/>
          </a:prstGeom>
        </p:spPr>
      </p:pic>
      <p:pic>
        <p:nvPicPr>
          <p:cNvPr id="37" name="図 36"/>
          <p:cNvPicPr>
            <a:picLocks noChangeAspect="1" noChangeArrowheads="1"/>
          </p:cNvPicPr>
          <p:nvPr/>
        </p:nvPicPr>
        <p:blipFill>
          <a:blip r:embed="rId8">
            <a:extLst>
              <a:ext uri="{28A0092B-C50C-407E-A947-70E740481C1C}">
                <a14:useLocalDpi xmlns:a14="http://schemas.microsoft.com/office/drawing/2010/main" val="0"/>
              </a:ext>
            </a:extLst>
          </a:blip>
          <a:srcRect l="33429" t="13498" r="34279" b="11179"/>
          <a:stretch>
            <a:fillRect/>
          </a:stretch>
        </p:blipFill>
        <p:spPr bwMode="auto">
          <a:xfrm>
            <a:off x="5206947" y="7518963"/>
            <a:ext cx="2073296" cy="2285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7"/>
          <p:cNvPicPr>
            <a:picLocks noChangeAspect="1"/>
          </p:cNvPicPr>
          <p:nvPr/>
        </p:nvPicPr>
        <p:blipFill rotWithShape="1">
          <a:blip r:embed="rId9"/>
          <a:srcRect l="9198" t="11665" r="7539" b="62914"/>
          <a:stretch/>
        </p:blipFill>
        <p:spPr>
          <a:xfrm>
            <a:off x="5208186" y="6346939"/>
            <a:ext cx="2076451" cy="1118163"/>
          </a:xfrm>
          <a:prstGeom prst="rect">
            <a:avLst/>
          </a:prstGeom>
        </p:spPr>
      </p:pic>
      <p:sp>
        <p:nvSpPr>
          <p:cNvPr id="6" name="正方形/長方形 5"/>
          <p:cNvSpPr/>
          <p:nvPr/>
        </p:nvSpPr>
        <p:spPr>
          <a:xfrm>
            <a:off x="5233988" y="8741699"/>
            <a:ext cx="2013799" cy="8499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5217779" y="8888887"/>
            <a:ext cx="1379555" cy="200055"/>
          </a:xfrm>
          <a:prstGeom prst="rect">
            <a:avLst/>
          </a:prstGeom>
          <a:solidFill>
            <a:schemeClr val="bg1"/>
          </a:solidFill>
        </p:spPr>
        <p:txBody>
          <a:bodyPr wrap="square" rtlCol="0">
            <a:spAutoFit/>
          </a:bodyPr>
          <a:lstStyle/>
          <a:p>
            <a:r>
              <a:rPr lang="en-US" altLang="ja-JP" sz="700" b="1" dirty="0" smtClean="0">
                <a:latin typeface="メイリオ" panose="020B0604030504040204" pitchFamily="50" charset="-128"/>
                <a:ea typeface="メイリオ" panose="020B0604030504040204" pitchFamily="50" charset="-128"/>
              </a:rPr>
              <a:t>#</a:t>
            </a:r>
            <a:r>
              <a:rPr lang="ja-JP" altLang="en-US" sz="700" b="1" dirty="0" smtClean="0">
                <a:latin typeface="メイリオ" panose="020B0604030504040204" pitchFamily="50" charset="-128"/>
                <a:ea typeface="メイリオ" panose="020B0604030504040204" pitchFamily="50" charset="-128"/>
              </a:rPr>
              <a:t>あまくさリユースクール</a:t>
            </a:r>
            <a:endParaRPr kumimoji="1" lang="en-US" altLang="ja-JP" sz="700" b="1" dirty="0" smtClean="0">
              <a:latin typeface="メイリオ" panose="020B0604030504040204" pitchFamily="50" charset="-128"/>
              <a:ea typeface="メイリオ" panose="020B0604030504040204" pitchFamily="50" charset="-128"/>
            </a:endParaRPr>
          </a:p>
        </p:txBody>
      </p:sp>
      <p:sp>
        <p:nvSpPr>
          <p:cNvPr id="32" name="角丸四角形吹き出し 31"/>
          <p:cNvSpPr/>
          <p:nvPr/>
        </p:nvSpPr>
        <p:spPr>
          <a:xfrm>
            <a:off x="5175193" y="9315991"/>
            <a:ext cx="2118575" cy="686626"/>
          </a:xfrm>
          <a:prstGeom prst="wedgeRoundRectCallout">
            <a:avLst>
              <a:gd name="adj1" fmla="val -41402"/>
              <a:gd name="adj2" fmla="val -84754"/>
              <a:gd name="adj3" fmla="val 1666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b="1" u="sng" dirty="0" smtClean="0">
                <a:solidFill>
                  <a:srgbClr val="FF0000"/>
                </a:solidFill>
                <a:latin typeface="メイリオ" panose="020B0604030504040204" pitchFamily="50" charset="-128"/>
                <a:ea typeface="メイリオ" panose="020B0604030504040204" pitchFamily="50" charset="-128"/>
              </a:rPr>
              <a:t>【</a:t>
            </a:r>
            <a:r>
              <a:rPr lang="ja-JP" altLang="en-US" sz="1100" b="1" u="sng" dirty="0" smtClean="0">
                <a:solidFill>
                  <a:srgbClr val="FF0000"/>
                </a:solidFill>
                <a:latin typeface="メイリオ" panose="020B0604030504040204" pitchFamily="50" charset="-128"/>
                <a:ea typeface="メイリオ" panose="020B0604030504040204" pitchFamily="50" charset="-128"/>
              </a:rPr>
              <a:t>出品すると</a:t>
            </a:r>
            <a:r>
              <a:rPr lang="ja-JP" altLang="en-US" sz="1100" b="1" u="sng" dirty="0">
                <a:solidFill>
                  <a:srgbClr val="FF0000"/>
                </a:solidFill>
                <a:latin typeface="メイリオ" panose="020B0604030504040204" pitchFamily="50" charset="-128"/>
                <a:ea typeface="メイリオ" panose="020B0604030504040204" pitchFamily="50" charset="-128"/>
              </a:rPr>
              <a:t>き</a:t>
            </a:r>
            <a:r>
              <a:rPr kumimoji="1" lang="en-US" altLang="ja-JP" sz="1100" b="1" u="sng" dirty="0" smtClean="0">
                <a:solidFill>
                  <a:srgbClr val="FF0000"/>
                </a:solidFill>
                <a:latin typeface="メイリオ" panose="020B0604030504040204" pitchFamily="50" charset="-128"/>
                <a:ea typeface="メイリオ" panose="020B0604030504040204" pitchFamily="50" charset="-128"/>
              </a:rPr>
              <a:t>】</a:t>
            </a:r>
            <a:r>
              <a:rPr kumimoji="1" lang="ja-JP" altLang="en-US" sz="1100" b="1" dirty="0" smtClean="0">
                <a:solidFill>
                  <a:schemeClr val="tx1"/>
                </a:solidFill>
                <a:latin typeface="メイリオ" panose="020B0604030504040204" pitchFamily="50" charset="-128"/>
                <a:ea typeface="メイリオ" panose="020B0604030504040204" pitchFamily="50" charset="-128"/>
              </a:rPr>
              <a:t>商品紹介文のなかに「</a:t>
            </a:r>
            <a:r>
              <a:rPr kumimoji="1" lang="en-US" altLang="ja-JP" sz="1100" b="1" dirty="0" smtClean="0">
                <a:solidFill>
                  <a:schemeClr val="tx1"/>
                </a:solidFill>
                <a:latin typeface="メイリオ" panose="020B0604030504040204" pitchFamily="50" charset="-128"/>
                <a:ea typeface="メイリオ" panose="020B0604030504040204" pitchFamily="50" charset="-128"/>
              </a:rPr>
              <a:t>#</a:t>
            </a:r>
            <a:r>
              <a:rPr kumimoji="1" lang="ja-JP" altLang="en-US" sz="1100" b="1" dirty="0" smtClean="0">
                <a:solidFill>
                  <a:schemeClr val="tx1"/>
                </a:solidFill>
                <a:latin typeface="メイリオ" panose="020B0604030504040204" pitchFamily="50" charset="-128"/>
                <a:ea typeface="メイリオ" panose="020B0604030504040204" pitchFamily="50" charset="-128"/>
              </a:rPr>
              <a:t>あまくさリユースクール」と入力してね。</a:t>
            </a: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1042" name="角丸四角形吹き出し 1041"/>
          <p:cNvSpPr/>
          <p:nvPr/>
        </p:nvSpPr>
        <p:spPr>
          <a:xfrm>
            <a:off x="3504588" y="5803142"/>
            <a:ext cx="2358368" cy="364988"/>
          </a:xfrm>
          <a:prstGeom prst="wedgeRoundRectCallout">
            <a:avLst>
              <a:gd name="adj1" fmla="val 91068"/>
              <a:gd name="adj2" fmla="val 14584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b="1" u="sng" dirty="0" smtClean="0">
                <a:solidFill>
                  <a:srgbClr val="FF0000"/>
                </a:solidFill>
                <a:latin typeface="メイリオ" panose="020B0604030504040204" pitchFamily="50" charset="-128"/>
                <a:ea typeface="メイリオ" panose="020B0604030504040204" pitchFamily="50" charset="-128"/>
              </a:rPr>
              <a:t>【</a:t>
            </a:r>
            <a:r>
              <a:rPr kumimoji="1" lang="ja-JP" altLang="en-US" sz="1100" b="1" u="sng" dirty="0" smtClean="0">
                <a:solidFill>
                  <a:srgbClr val="FF0000"/>
                </a:solidFill>
                <a:latin typeface="メイリオ" panose="020B0604030504040204" pitchFamily="50" charset="-128"/>
                <a:ea typeface="メイリオ" panose="020B0604030504040204" pitchFamily="50" charset="-128"/>
              </a:rPr>
              <a:t>探すとき</a:t>
            </a:r>
            <a:r>
              <a:rPr kumimoji="1" lang="en-US" altLang="ja-JP" sz="1100" b="1" u="sng" dirty="0" smtClean="0">
                <a:solidFill>
                  <a:srgbClr val="FF0000"/>
                </a:solidFill>
                <a:latin typeface="メイリオ" panose="020B0604030504040204" pitchFamily="50" charset="-128"/>
                <a:ea typeface="メイリオ" panose="020B0604030504040204" pitchFamily="50" charset="-128"/>
              </a:rPr>
              <a:t>】</a:t>
            </a:r>
            <a:r>
              <a:rPr kumimoji="1" lang="ja-JP" altLang="en-US" sz="1100" b="1" dirty="0" smtClean="0">
                <a:solidFill>
                  <a:schemeClr val="tx1"/>
                </a:solidFill>
                <a:latin typeface="メイリオ" panose="020B0604030504040204" pitchFamily="50" charset="-128"/>
                <a:ea typeface="メイリオ" panose="020B0604030504040204" pitchFamily="50" charset="-128"/>
              </a:rPr>
              <a:t>「</a:t>
            </a:r>
            <a:r>
              <a:rPr kumimoji="1" lang="en-US" altLang="ja-JP" sz="1100" b="1" dirty="0" smtClean="0">
                <a:solidFill>
                  <a:schemeClr val="tx1"/>
                </a:solidFill>
                <a:latin typeface="メイリオ" panose="020B0604030504040204" pitchFamily="50" charset="-128"/>
                <a:ea typeface="メイリオ" panose="020B0604030504040204" pitchFamily="50" charset="-128"/>
              </a:rPr>
              <a:t>#</a:t>
            </a:r>
            <a:r>
              <a:rPr kumimoji="1" lang="ja-JP" altLang="en-US" sz="1100" b="1" dirty="0" smtClean="0">
                <a:solidFill>
                  <a:schemeClr val="tx1"/>
                </a:solidFill>
                <a:latin typeface="メイリオ" panose="020B0604030504040204" pitchFamily="50" charset="-128"/>
                <a:ea typeface="メイリオ" panose="020B0604030504040204" pitchFamily="50" charset="-128"/>
              </a:rPr>
              <a:t>あまくさリユースクール」で検索してね。</a:t>
            </a: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295245" y="6365419"/>
            <a:ext cx="804862" cy="153888"/>
          </a:xfrm>
          <a:prstGeom prst="rect">
            <a:avLst/>
          </a:prstGeom>
          <a:noFill/>
        </p:spPr>
        <p:txBody>
          <a:bodyPr wrap="square" rtlCol="0">
            <a:spAutoFit/>
          </a:bodyPr>
          <a:lstStyle/>
          <a:p>
            <a:r>
              <a:rPr kumimoji="1" lang="en-US" altLang="ja-JP" sz="400" u="sng" dirty="0" smtClean="0"/>
              <a:t>※</a:t>
            </a:r>
            <a:r>
              <a:rPr kumimoji="1" lang="ja-JP" altLang="en-US" sz="400" u="sng" dirty="0" smtClean="0"/>
              <a:t>画面ははめこみ合成です。</a:t>
            </a:r>
            <a:endParaRPr kumimoji="1" lang="ja-JP" altLang="en-US" sz="400" u="sng" dirty="0"/>
          </a:p>
        </p:txBody>
      </p:sp>
      <p:sp>
        <p:nvSpPr>
          <p:cNvPr id="35" name="テキスト ボックス 34"/>
          <p:cNvSpPr txBox="1"/>
          <p:nvPr/>
        </p:nvSpPr>
        <p:spPr>
          <a:xfrm>
            <a:off x="1094755" y="2072615"/>
            <a:ext cx="724501" cy="184666"/>
          </a:xfrm>
          <a:prstGeom prst="rect">
            <a:avLst/>
          </a:prstGeom>
          <a:noFill/>
        </p:spPr>
        <p:txBody>
          <a:bodyPr wrap="square" rtlCol="0">
            <a:spAutoFit/>
          </a:bodyPr>
          <a:lstStyle/>
          <a:p>
            <a:r>
              <a:rPr kumimoji="1" lang="ja-JP" altLang="en-US" sz="600" b="1" dirty="0" smtClean="0">
                <a:latin typeface="メイリオ" panose="020B0604030504040204" pitchFamily="50" charset="-128"/>
                <a:ea typeface="メイリオ" panose="020B0604030504040204" pitchFamily="50" charset="-128"/>
              </a:rPr>
              <a:t>ハッシュタグ</a:t>
            </a:r>
            <a:endParaRPr kumimoji="1" lang="en-US" altLang="ja-JP" sz="600" b="1" dirty="0" smtClean="0">
              <a:latin typeface="メイリオ" panose="020B0604030504040204" pitchFamily="50" charset="-128"/>
              <a:ea typeface="メイリオ" panose="020B0604030504040204" pitchFamily="50" charset="-128"/>
            </a:endParaRPr>
          </a:p>
        </p:txBody>
      </p:sp>
      <p:sp>
        <p:nvSpPr>
          <p:cNvPr id="5" name="角丸四角形 4"/>
          <p:cNvSpPr/>
          <p:nvPr/>
        </p:nvSpPr>
        <p:spPr>
          <a:xfrm>
            <a:off x="3504588" y="9636683"/>
            <a:ext cx="1364650" cy="5791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3534307" y="9723850"/>
            <a:ext cx="1342385" cy="415498"/>
          </a:xfrm>
          <a:prstGeom prst="rect">
            <a:avLst/>
          </a:prstGeom>
        </p:spPr>
        <p:txBody>
          <a:bodyPr wrap="square">
            <a:spAutoFit/>
          </a:bodyPr>
          <a:lstStyle/>
          <a:p>
            <a:r>
              <a:rPr lang="ja-JP" altLang="en-US" sz="700" dirty="0">
                <a:latin typeface="メイリオ" panose="020B0604030504040204" pitchFamily="50" charset="-128"/>
                <a:ea typeface="メイリオ" panose="020B0604030504040204" pitchFamily="50" charset="-128"/>
              </a:rPr>
              <a:t>□■問い合わせ先■□</a:t>
            </a:r>
          </a:p>
          <a:p>
            <a:r>
              <a:rPr lang="ja-JP" altLang="en-US" sz="700" dirty="0">
                <a:latin typeface="メイリオ" panose="020B0604030504040204" pitchFamily="50" charset="-128"/>
                <a:ea typeface="メイリオ" panose="020B0604030504040204" pitchFamily="50" charset="-128"/>
              </a:rPr>
              <a:t>天草市教育</a:t>
            </a:r>
            <a:r>
              <a:rPr lang="ja-JP" altLang="en-US" sz="700" dirty="0" smtClean="0">
                <a:latin typeface="メイリオ" panose="020B0604030504040204" pitchFamily="50" charset="-128"/>
                <a:ea typeface="メイリオ" panose="020B0604030504040204" pitchFamily="50" charset="-128"/>
              </a:rPr>
              <a:t>委員会学校教育課</a:t>
            </a:r>
            <a:endParaRPr lang="en-US" altLang="ja-JP" sz="700" dirty="0" smtClean="0">
              <a:latin typeface="メイリオ" panose="020B0604030504040204" pitchFamily="50" charset="-128"/>
              <a:ea typeface="メイリオ" panose="020B0604030504040204" pitchFamily="50" charset="-128"/>
            </a:endParaRPr>
          </a:p>
          <a:p>
            <a:r>
              <a:rPr lang="ja-JP" altLang="en-US" sz="700" dirty="0" smtClean="0">
                <a:latin typeface="メイリオ" panose="020B0604030504040204" pitchFamily="50" charset="-128"/>
                <a:ea typeface="メイリオ" panose="020B0604030504040204" pitchFamily="50" charset="-128"/>
              </a:rPr>
              <a:t>（</a:t>
            </a:r>
            <a:r>
              <a:rPr lang="en-US" altLang="ja-JP" sz="700" dirty="0">
                <a:latin typeface="メイリオ" panose="020B0604030504040204" pitchFamily="50" charset="-128"/>
                <a:ea typeface="メイリオ" panose="020B0604030504040204" pitchFamily="50" charset="-128"/>
              </a:rPr>
              <a:t>0969-24-8813</a:t>
            </a:r>
            <a:r>
              <a:rPr lang="ja-JP" altLang="en-US" sz="700" dirty="0">
                <a:latin typeface="メイリオ" panose="020B0604030504040204" pitchFamily="50" charset="-128"/>
                <a:ea typeface="メイリオ" panose="020B0604030504040204" pitchFamily="50" charset="-128"/>
              </a:rPr>
              <a:t>）</a:t>
            </a:r>
          </a:p>
        </p:txBody>
      </p:sp>
      <p:pic>
        <p:nvPicPr>
          <p:cNvPr id="40" name="図 39"/>
          <p:cNvPicPr>
            <a:picLocks noChangeAspect="1"/>
          </p:cNvPicPr>
          <p:nvPr/>
        </p:nvPicPr>
        <p:blipFill>
          <a:blip r:embed="rId3"/>
          <a:stretch>
            <a:fillRect/>
          </a:stretch>
        </p:blipFill>
        <p:spPr>
          <a:xfrm>
            <a:off x="2189662" y="10303463"/>
            <a:ext cx="721372" cy="197175"/>
          </a:xfrm>
          <a:prstGeom prst="rect">
            <a:avLst/>
          </a:prstGeom>
        </p:spPr>
      </p:pic>
      <p:sp>
        <p:nvSpPr>
          <p:cNvPr id="8" name="十字形 7"/>
          <p:cNvSpPr/>
          <p:nvPr/>
        </p:nvSpPr>
        <p:spPr>
          <a:xfrm rot="2684544">
            <a:off x="3105455" y="10347472"/>
            <a:ext cx="158269" cy="162312"/>
          </a:xfrm>
          <a:prstGeom prst="plus">
            <a:avLst>
              <a:gd name="adj" fmla="val 39548"/>
            </a:avLst>
          </a:prstGeom>
          <a:solidFill>
            <a:srgbClr val="0076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 name="図 4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70341" y="10280969"/>
            <a:ext cx="1225481" cy="295317"/>
          </a:xfrm>
          <a:prstGeom prst="rect">
            <a:avLst/>
          </a:prstGeom>
        </p:spPr>
      </p:pic>
    </p:spTree>
    <p:extLst>
      <p:ext uri="{BB962C8B-B14F-4D97-AF65-F5344CB8AC3E}">
        <p14:creationId xmlns:p14="http://schemas.microsoft.com/office/powerpoint/2010/main" val="2809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152" y="273180"/>
            <a:ext cx="7574645" cy="584775"/>
          </a:xfrm>
          <a:prstGeom prst="rect">
            <a:avLst/>
          </a:prstGeom>
          <a:noFill/>
        </p:spPr>
        <p:txBody>
          <a:bodyPr wrap="square" rtlCol="0">
            <a:spAutoFit/>
          </a:bodyPr>
          <a:lstStyle/>
          <a:p>
            <a:pPr algn="ctr"/>
            <a:r>
              <a:rPr lang="ja-JP" altLang="en-US" sz="3200" b="1" spc="-150" dirty="0" smtClean="0">
                <a:latin typeface="メイリオ" panose="020B0604030504040204" pitchFamily="50" charset="-128"/>
                <a:ea typeface="メイリオ" panose="020B0604030504040204" pitchFamily="50" charset="-128"/>
              </a:rPr>
              <a:t>地域の情報サイト　　　　　　について</a:t>
            </a:r>
            <a:endParaRPr kumimoji="1" lang="ja-JP" altLang="en-US" sz="4000" b="1" spc="-150" dirty="0">
              <a:solidFill>
                <a:srgbClr val="00B050"/>
              </a:solidFill>
              <a:effectLst/>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2"/>
          <a:stretch>
            <a:fillRect/>
          </a:stretch>
        </p:blipFill>
        <p:spPr>
          <a:xfrm>
            <a:off x="3447143" y="151158"/>
            <a:ext cx="2258393" cy="617294"/>
          </a:xfrm>
          <a:prstGeom prst="rect">
            <a:avLst/>
          </a:prstGeom>
        </p:spPr>
      </p:pic>
      <p:sp>
        <p:nvSpPr>
          <p:cNvPr id="6" name="テキスト ボックス 5"/>
          <p:cNvSpPr txBox="1"/>
          <p:nvPr/>
        </p:nvSpPr>
        <p:spPr>
          <a:xfrm>
            <a:off x="327480" y="939351"/>
            <a:ext cx="6962775" cy="1846659"/>
          </a:xfrm>
          <a:prstGeom prst="rect">
            <a:avLst/>
          </a:prstGeom>
          <a:noFill/>
        </p:spPr>
        <p:txBody>
          <a:bodyPr wrap="square" rtlCol="0">
            <a:spAutoFit/>
          </a:bodyPr>
          <a:lstStyle/>
          <a:p>
            <a:r>
              <a:rPr kumimoji="1" lang="ja-JP" altLang="en-US" dirty="0" smtClean="0"/>
              <a:t>　</a:t>
            </a:r>
            <a:r>
              <a:rPr kumimoji="1" lang="ja-JP" altLang="en-US" sz="1600" dirty="0" smtClean="0">
                <a:latin typeface="メイリオ" panose="020B0604030504040204" pitchFamily="50" charset="-128"/>
                <a:ea typeface="メイリオ" panose="020B0604030504040204" pitchFamily="50" charset="-128"/>
              </a:rPr>
              <a:t>「ジモティー」とは、株式会社ジモティーが運営する</a:t>
            </a:r>
            <a:r>
              <a:rPr kumimoji="1" lang="ja-JP" altLang="en-US" sz="1600" u="sng" dirty="0" smtClean="0">
                <a:latin typeface="メイリオ" panose="020B0604030504040204" pitchFamily="50" charset="-128"/>
                <a:ea typeface="メイリオ" panose="020B0604030504040204" pitchFamily="50" charset="-128"/>
              </a:rPr>
              <a:t>地域の</a:t>
            </a:r>
            <a:r>
              <a:rPr kumimoji="1" lang="ja-JP" altLang="en-US" sz="1600" u="sng" smtClean="0">
                <a:latin typeface="メイリオ" panose="020B0604030504040204" pitchFamily="50" charset="-128"/>
                <a:ea typeface="メイリオ" panose="020B0604030504040204" pitchFamily="50" charset="-128"/>
              </a:rPr>
              <a:t>情報サイト</a:t>
            </a:r>
            <a:r>
              <a:rPr kumimoji="1" lang="ja-JP" altLang="en-US" sz="1600" smtClean="0">
                <a:latin typeface="メイリオ" panose="020B0604030504040204" pitchFamily="50" charset="-128"/>
                <a:ea typeface="メイリオ" panose="020B0604030504040204" pitchFamily="50" charset="-128"/>
              </a:rPr>
              <a:t>です</a:t>
            </a:r>
            <a:r>
              <a:rPr kumimoji="1" lang="ja-JP" altLang="en-US" sz="1600" dirty="0" smtClean="0">
                <a:latin typeface="メイリオ" panose="020B0604030504040204" pitchFamily="50" charset="-128"/>
                <a:ea typeface="メイリオ" panose="020B0604030504040204" pitchFamily="50" charset="-128"/>
              </a:rPr>
              <a:t>。不用品の譲渡・売却のほか、ボランティア募集やイベント情報などが掲載され、「地元の掲示板」として活用されています。</a:t>
            </a:r>
            <a:endParaRPr kumimoji="1" lang="en-US" altLang="ja-JP" sz="1600" dirty="0" smtClean="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「ジモティー」では、ご家庭で不要になったものを掲載し、インターネット上で必要とする人を探すことができます。</a:t>
            </a:r>
            <a:endParaRPr lang="en-US" altLang="ja-JP" sz="1600" dirty="0" smtClean="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rPr>
              <a:t>なお、「ジモティー」での取引は個人間での取引となりますので、個人情報の開示には細心の注意を払</a:t>
            </a:r>
            <a:r>
              <a:rPr lang="ja-JP" altLang="en-US" sz="1600" dirty="0">
                <a:latin typeface="メイリオ" panose="020B0604030504040204" pitchFamily="50" charset="-128"/>
                <a:ea typeface="メイリオ" panose="020B0604030504040204" pitchFamily="50" charset="-128"/>
              </a:rPr>
              <a:t>って</a:t>
            </a:r>
            <a:r>
              <a:rPr lang="ja-JP" altLang="en-US" sz="1600" dirty="0" smtClean="0">
                <a:latin typeface="メイリオ" panose="020B0604030504040204" pitchFamily="50" charset="-128"/>
                <a:ea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rPr>
              <a:t>取引を行ってください。</a:t>
            </a:r>
            <a:endParaRPr kumimoji="1" lang="ja-JP" altLang="en-US" sz="1600" dirty="0">
              <a:latin typeface="メイリオ" panose="020B0604030504040204" pitchFamily="50" charset="-128"/>
              <a:ea typeface="メイリオ" panose="020B0604030504040204" pitchFamily="50" charset="-128"/>
            </a:endParaRPr>
          </a:p>
        </p:txBody>
      </p:sp>
      <p:sp>
        <p:nvSpPr>
          <p:cNvPr id="8" name="角丸四角形 7"/>
          <p:cNvSpPr/>
          <p:nvPr/>
        </p:nvSpPr>
        <p:spPr>
          <a:xfrm>
            <a:off x="188685" y="3467404"/>
            <a:ext cx="7174139" cy="1331232"/>
          </a:xfrm>
          <a:prstGeom prst="roundRect">
            <a:avLst/>
          </a:prstGeom>
          <a:noFill/>
          <a:ln w="57150">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88686" y="4917172"/>
            <a:ext cx="7174139" cy="1331232"/>
          </a:xfrm>
          <a:prstGeom prst="roundRect">
            <a:avLst/>
          </a:prstGeom>
          <a:noFill/>
          <a:ln w="57150">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188684" y="6366935"/>
            <a:ext cx="7174139" cy="1331232"/>
          </a:xfrm>
          <a:prstGeom prst="roundRect">
            <a:avLst/>
          </a:prstGeom>
          <a:noFill/>
          <a:ln w="57150">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88683" y="7802176"/>
            <a:ext cx="7174139" cy="1331232"/>
          </a:xfrm>
          <a:prstGeom prst="roundRect">
            <a:avLst/>
          </a:prstGeom>
          <a:noFill/>
          <a:ln w="57150">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88683" y="9235014"/>
            <a:ext cx="7174139" cy="1331232"/>
          </a:xfrm>
          <a:prstGeom prst="roundRect">
            <a:avLst/>
          </a:prstGeom>
          <a:noFill/>
          <a:ln w="57150">
            <a:solidFill>
              <a:srgbClr val="00AC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40396" y="3481918"/>
            <a:ext cx="6465207" cy="338554"/>
          </a:xfrm>
          <a:prstGeom prst="rect">
            <a:avLst/>
          </a:prstGeom>
          <a:noFill/>
          <a:ln>
            <a:noFill/>
          </a:ln>
        </p:spPr>
        <p:txBody>
          <a:bodyPr wrap="square" rtlCol="0">
            <a:spAutoFit/>
          </a:bodyPr>
          <a:lstStyle/>
          <a:p>
            <a:r>
              <a:rPr kumimoji="1" lang="en-US" altLang="ja-JP" sz="1600" u="sng" dirty="0" smtClean="0">
                <a:latin typeface="メイリオ" panose="020B0604030504040204" pitchFamily="50" charset="-128"/>
                <a:ea typeface="メイリオ" panose="020B0604030504040204" pitchFamily="50" charset="-128"/>
              </a:rPr>
              <a:t>Q</a:t>
            </a:r>
            <a:r>
              <a:rPr kumimoji="1" lang="ja-JP" altLang="en-US" sz="1600" u="sng" dirty="0" smtClean="0">
                <a:latin typeface="メイリオ" panose="020B0604030504040204" pitchFamily="50" charset="-128"/>
                <a:ea typeface="メイリオ" panose="020B0604030504040204" pitchFamily="50" charset="-128"/>
              </a:rPr>
              <a:t>　譲りたいものや欲しいものがある場合は、どうすればいいですか。</a:t>
            </a:r>
            <a:endParaRPr kumimoji="1" lang="en-US" altLang="ja-JP" sz="1400" u="sng" dirty="0" smtClean="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11367" y="3749174"/>
            <a:ext cx="5523197" cy="1077218"/>
          </a:xfrm>
          <a:prstGeom prst="rect">
            <a:avLst/>
          </a:prstGeom>
          <a:noFill/>
          <a:ln>
            <a:no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Ａ　譲りたいものがある場合は、ジモティのガイドラインに沿って投稿し、紹介文の中に「</a:t>
            </a:r>
            <a:r>
              <a:rPr lang="en-US" altLang="ja-JP" sz="1600" dirty="0" smtClean="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あまくさリユースクール」と付記してください。また欲しいものがある場合は「</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あまくさリユースクール</a:t>
            </a:r>
            <a:r>
              <a:rPr lang="ja-JP" altLang="en-US" sz="1600" dirty="0" smtClean="0">
                <a:latin typeface="メイリオ" panose="020B0604030504040204" pitchFamily="50" charset="-128"/>
                <a:ea typeface="メイリオ" panose="020B0604030504040204" pitchFamily="50" charset="-128"/>
              </a:rPr>
              <a:t>」で検索してください。</a:t>
            </a:r>
            <a:endParaRPr kumimoji="1" lang="ja-JP" altLang="en-US"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22685" y="3065312"/>
            <a:ext cx="3707486" cy="338554"/>
          </a:xfrm>
          <a:prstGeom prst="rect">
            <a:avLst/>
          </a:prstGeom>
          <a:solidFill>
            <a:schemeClr val="bg1"/>
          </a:solidFill>
        </p:spPr>
        <p:txBody>
          <a:bodyPr wrap="square" rtlCol="0">
            <a:spAutoFit/>
          </a:bodyPr>
          <a:lstStyle/>
          <a:p>
            <a:r>
              <a:rPr lang="en-US" altLang="ja-JP"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出品上の注意点</a:t>
            </a:r>
            <a:r>
              <a:rPr lang="en-US" altLang="ja-JP" sz="16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endParaRPr kumimoji="1"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254910" y="4970416"/>
            <a:ext cx="6465207" cy="338554"/>
          </a:xfrm>
          <a:prstGeom prst="rect">
            <a:avLst/>
          </a:prstGeom>
          <a:noFill/>
          <a:ln>
            <a:noFill/>
          </a:ln>
        </p:spPr>
        <p:txBody>
          <a:bodyPr wrap="square" rtlCol="0">
            <a:spAutoFit/>
          </a:bodyPr>
          <a:lstStyle/>
          <a:p>
            <a:r>
              <a:rPr kumimoji="1" lang="en-US" altLang="ja-JP" sz="1600" u="sng" dirty="0" smtClean="0">
                <a:latin typeface="メイリオ" panose="020B0604030504040204" pitchFamily="50" charset="-128"/>
                <a:ea typeface="メイリオ" panose="020B0604030504040204" pitchFamily="50" charset="-128"/>
              </a:rPr>
              <a:t>Q</a:t>
            </a:r>
            <a:r>
              <a:rPr kumimoji="1" lang="ja-JP" altLang="en-US" sz="1600" u="sng" dirty="0" smtClean="0">
                <a:latin typeface="メイリオ" panose="020B0604030504040204" pitchFamily="50" charset="-128"/>
                <a:ea typeface="メイリオ" panose="020B0604030504040204" pitchFamily="50" charset="-128"/>
              </a:rPr>
              <a:t>　出品する際の価格設定はどうしたらよいです</a:t>
            </a:r>
            <a:r>
              <a:rPr lang="ja-JP" altLang="en-US" sz="1600" u="sng" dirty="0">
                <a:latin typeface="メイリオ" panose="020B0604030504040204" pitchFamily="50" charset="-128"/>
                <a:ea typeface="メイリオ" panose="020B0604030504040204" pitchFamily="50" charset="-128"/>
              </a:rPr>
              <a:t>か</a:t>
            </a:r>
            <a:r>
              <a:rPr kumimoji="1" lang="ja-JP" altLang="en-US" sz="1600" u="sng" dirty="0" smtClean="0">
                <a:latin typeface="メイリオ" panose="020B0604030504040204" pitchFamily="50" charset="-128"/>
                <a:ea typeface="メイリオ" panose="020B0604030504040204" pitchFamily="50" charset="-128"/>
              </a:rPr>
              <a:t>。</a:t>
            </a:r>
            <a:endParaRPr kumimoji="1" lang="en-US" altLang="ja-JP" sz="1400" u="sng" dirty="0" smtClean="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240396" y="5237713"/>
            <a:ext cx="5523197" cy="1077218"/>
          </a:xfrm>
          <a:prstGeom prst="rect">
            <a:avLst/>
          </a:prstGeom>
          <a:noFill/>
          <a:ln>
            <a:no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Ａ　出品者様の任意となります。</a:t>
            </a:r>
            <a:r>
              <a:rPr lang="en-US" altLang="ja-JP" sz="1600" dirty="0" smtClean="0">
                <a:latin typeface="メイリオ" panose="020B0604030504040204" pitchFamily="50" charset="-128"/>
                <a:ea typeface="メイリオ" panose="020B0604030504040204" pitchFamily="50" charset="-128"/>
              </a:rPr>
              <a:t>0</a:t>
            </a:r>
            <a:r>
              <a:rPr lang="ja-JP" altLang="en-US" sz="1600" dirty="0" smtClean="0">
                <a:latin typeface="メイリオ" panose="020B0604030504040204" pitchFamily="50" charset="-128"/>
                <a:ea typeface="メイリオ" panose="020B0604030504040204" pitchFamily="50" charset="-128"/>
              </a:rPr>
              <a:t>円での出品も可能です。ただし、ジモティーの投稿ガイドラインでは、一部のカテゴリーにおける「定価を著しく超える値段での投稿をする行為」が禁止されています。</a:t>
            </a:r>
            <a:endParaRPr kumimoji="1" lang="ja-JP" altLang="en-US"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269424" y="6409192"/>
            <a:ext cx="6465207" cy="338554"/>
          </a:xfrm>
          <a:prstGeom prst="rect">
            <a:avLst/>
          </a:prstGeom>
          <a:noFill/>
          <a:ln>
            <a:noFill/>
          </a:ln>
        </p:spPr>
        <p:txBody>
          <a:bodyPr wrap="square" rtlCol="0">
            <a:spAutoFit/>
          </a:bodyPr>
          <a:lstStyle/>
          <a:p>
            <a:r>
              <a:rPr kumimoji="1" lang="en-US" altLang="ja-JP" sz="1600" u="sng" dirty="0" smtClean="0">
                <a:latin typeface="メイリオ" panose="020B0604030504040204" pitchFamily="50" charset="-128"/>
                <a:ea typeface="メイリオ" panose="020B0604030504040204" pitchFamily="50" charset="-128"/>
              </a:rPr>
              <a:t>Q</a:t>
            </a:r>
            <a:r>
              <a:rPr kumimoji="1" lang="ja-JP" altLang="en-US" sz="1600" u="sng" dirty="0" smtClean="0">
                <a:latin typeface="メイリオ" panose="020B0604030504040204" pitchFamily="50" charset="-128"/>
                <a:ea typeface="メイリオ" panose="020B0604030504040204" pitchFamily="50" charset="-128"/>
              </a:rPr>
              <a:t>　出品禁止品にはどのようなものがありますか。</a:t>
            </a:r>
            <a:endParaRPr kumimoji="1" lang="en-US" altLang="ja-JP" sz="1400" u="sng" dirty="0" smtClean="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241922" y="6838674"/>
            <a:ext cx="5523197" cy="584775"/>
          </a:xfrm>
          <a:prstGeom prst="rect">
            <a:avLst/>
          </a:prstGeom>
          <a:noFill/>
          <a:ln>
            <a:no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Ａ　ジモティーが定める「出品禁止物ガイドライン」をご参照ください。</a:t>
            </a:r>
            <a:endParaRPr kumimoji="1" lang="ja-JP" altLang="en-US" dirty="0">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269424" y="7839675"/>
            <a:ext cx="6465207" cy="338554"/>
          </a:xfrm>
          <a:prstGeom prst="rect">
            <a:avLst/>
          </a:prstGeom>
          <a:noFill/>
          <a:ln>
            <a:noFill/>
          </a:ln>
        </p:spPr>
        <p:txBody>
          <a:bodyPr wrap="square" rtlCol="0">
            <a:spAutoFit/>
          </a:bodyPr>
          <a:lstStyle/>
          <a:p>
            <a:r>
              <a:rPr kumimoji="1" lang="en-US" altLang="ja-JP" sz="1600" u="sng" dirty="0" smtClean="0">
                <a:latin typeface="メイリオ" panose="020B0604030504040204" pitchFamily="50" charset="-128"/>
                <a:ea typeface="メイリオ" panose="020B0604030504040204" pitchFamily="50" charset="-128"/>
              </a:rPr>
              <a:t>Q</a:t>
            </a:r>
            <a:r>
              <a:rPr kumimoji="1" lang="ja-JP" altLang="en-US" sz="1600" u="sng" dirty="0" smtClean="0">
                <a:latin typeface="メイリオ" panose="020B0604030504040204" pitchFamily="50" charset="-128"/>
                <a:ea typeface="メイリオ" panose="020B0604030504040204" pitchFamily="50" charset="-128"/>
              </a:rPr>
              <a:t>　使い終わった制服を出品することはできますか。</a:t>
            </a:r>
            <a:endParaRPr kumimoji="1" lang="en-US" altLang="ja-JP" sz="1400" u="sng" dirty="0" smtClean="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48267" y="8106993"/>
            <a:ext cx="5523197" cy="1077218"/>
          </a:xfrm>
          <a:prstGeom prst="rect">
            <a:avLst/>
          </a:prstGeom>
          <a:noFill/>
          <a:ln>
            <a:no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Ａ　「制服類」について、ジモティーの「出品禁止物ガイドライン」では、「</a:t>
            </a:r>
            <a:r>
              <a:rPr lang="en-US" altLang="ja-JP" sz="1600" dirty="0" smtClean="0">
                <a:latin typeface="メイリオ" panose="020B0604030504040204" pitchFamily="50" charset="-128"/>
                <a:ea typeface="メイリオ" panose="020B0604030504040204" pitchFamily="50" charset="-128"/>
              </a:rPr>
              <a:t>8</a:t>
            </a:r>
            <a:r>
              <a:rPr lang="ja-JP" altLang="en-US" sz="1600" dirty="0" smtClean="0">
                <a:latin typeface="メイリオ" panose="020B0604030504040204" pitchFamily="50" charset="-128"/>
                <a:ea typeface="メイリオ" panose="020B0604030504040204" pitchFamily="50" charset="-128"/>
              </a:rPr>
              <a:t>歳以下、もしくは</a:t>
            </a:r>
            <a:r>
              <a:rPr lang="en-US" altLang="ja-JP" sz="1600" dirty="0" smtClean="0">
                <a:latin typeface="メイリオ" panose="020B0604030504040204" pitchFamily="50" charset="-128"/>
                <a:ea typeface="メイリオ" panose="020B0604030504040204" pitchFamily="50" charset="-128"/>
              </a:rPr>
              <a:t>120cm</a:t>
            </a:r>
            <a:r>
              <a:rPr lang="ja-JP" altLang="en-US" sz="1600" dirty="0" smtClean="0">
                <a:latin typeface="メイリオ" panose="020B0604030504040204" pitchFamily="50" charset="-128"/>
                <a:ea typeface="メイリオ" panose="020B0604030504040204" pitchFamily="50" charset="-128"/>
              </a:rPr>
              <a:t>以下のものは投稿可能。</a:t>
            </a:r>
            <a:r>
              <a:rPr lang="en-US" altLang="ja-JP" sz="1600" dirty="0" smtClean="0">
                <a:latin typeface="メイリオ" panose="020B0604030504040204" pitchFamily="50" charset="-128"/>
                <a:ea typeface="メイリオ" panose="020B0604030504040204" pitchFamily="50" charset="-128"/>
              </a:rPr>
              <a:t>SML</a:t>
            </a:r>
            <a:r>
              <a:rPr lang="ja-JP" altLang="en-US" sz="1600" dirty="0" smtClean="0">
                <a:latin typeface="メイリオ" panose="020B0604030504040204" pitchFamily="50" charset="-128"/>
                <a:ea typeface="メイリオ" panose="020B0604030504040204" pitchFamily="50" charset="-128"/>
              </a:rPr>
              <a:t>などのサイズ表記があるものは不可」「男性用、幼児用は投稿可能」となっています。</a:t>
            </a:r>
            <a:endParaRPr kumimoji="1" lang="ja-JP" altLang="en-US"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269424" y="9251939"/>
            <a:ext cx="6465207" cy="584775"/>
          </a:xfrm>
          <a:prstGeom prst="rect">
            <a:avLst/>
          </a:prstGeom>
          <a:noFill/>
          <a:ln>
            <a:noFill/>
          </a:ln>
        </p:spPr>
        <p:txBody>
          <a:bodyPr wrap="square" rtlCol="0">
            <a:spAutoFit/>
          </a:bodyPr>
          <a:lstStyle/>
          <a:p>
            <a:r>
              <a:rPr kumimoji="1" lang="en-US" altLang="ja-JP" sz="1600" u="sng" dirty="0" smtClean="0">
                <a:latin typeface="メイリオ" panose="020B0604030504040204" pitchFamily="50" charset="-128"/>
                <a:ea typeface="メイリオ" panose="020B0604030504040204" pitchFamily="50" charset="-128"/>
              </a:rPr>
              <a:t>Q</a:t>
            </a:r>
            <a:r>
              <a:rPr kumimoji="1" lang="ja-JP" altLang="en-US" sz="1600" u="sng" dirty="0" smtClean="0">
                <a:latin typeface="メイリオ" panose="020B0604030504040204" pitchFamily="50" charset="-128"/>
                <a:ea typeface="メイリオ" panose="020B0604030504040204" pitchFamily="50" charset="-128"/>
              </a:rPr>
              <a:t>　教育委員会や学校は、誰がどのような取引をしているか、把握していますか。</a:t>
            </a:r>
            <a:endParaRPr kumimoji="1" lang="en-US" altLang="ja-JP" sz="1400" u="sng" dirty="0" smtClean="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254910" y="9887580"/>
            <a:ext cx="6962155" cy="584775"/>
          </a:xfrm>
          <a:prstGeom prst="rect">
            <a:avLst/>
          </a:prstGeom>
          <a:noFill/>
          <a:ln>
            <a:noFill/>
          </a:ln>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Ａ</a:t>
            </a: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協定における守秘義務条項に従い、教育委員会や学校が、個々の取引について把握することはありません。</a:t>
            </a:r>
            <a:endParaRPr kumimoji="1" lang="ja-JP" altLang="en-US" dirty="0">
              <a:latin typeface="メイリオ" panose="020B0604030504040204" pitchFamily="50" charset="-128"/>
              <a:ea typeface="メイリオ" panose="020B0604030504040204" pitchFamily="50" charset="-128"/>
            </a:endParaRPr>
          </a:p>
        </p:txBody>
      </p:sp>
      <p:pic>
        <p:nvPicPr>
          <p:cNvPr id="1026" name="Picture 2" descr="qr202312111434154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2389" y="3778202"/>
            <a:ext cx="971039" cy="971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qr2023121114375286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8575" y="5144715"/>
            <a:ext cx="972000"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qr202312111441224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6965" y="6597548"/>
            <a:ext cx="972000"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qr202312111441224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17769" y="8008980"/>
            <a:ext cx="972000"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p:cNvPicPr>
          <p:nvPr/>
        </p:nvPicPr>
        <p:blipFill>
          <a:blip r:embed="rId2"/>
          <a:stretch>
            <a:fillRect/>
          </a:stretch>
        </p:blipFill>
        <p:spPr>
          <a:xfrm>
            <a:off x="437380" y="3020823"/>
            <a:ext cx="1144837" cy="312922"/>
          </a:xfrm>
          <a:prstGeom prst="rect">
            <a:avLst/>
          </a:prstGeom>
        </p:spPr>
      </p:pic>
      <p:sp>
        <p:nvSpPr>
          <p:cNvPr id="31" name="テキスト ボックス 30"/>
          <p:cNvSpPr txBox="1"/>
          <p:nvPr/>
        </p:nvSpPr>
        <p:spPr>
          <a:xfrm>
            <a:off x="5707833" y="3182826"/>
            <a:ext cx="1379555" cy="307777"/>
          </a:xfrm>
          <a:prstGeom prst="rect">
            <a:avLst/>
          </a:prstGeom>
          <a:noFill/>
        </p:spPr>
        <p:txBody>
          <a:bodyPr wrap="square" rtlCol="0">
            <a:spAutoFit/>
          </a:bodyPr>
          <a:lstStyle/>
          <a:p>
            <a:r>
              <a:rPr lang="ja-JP" altLang="en-US" sz="700" b="1" dirty="0">
                <a:latin typeface="メイリオ" panose="020B0604030504040204" pitchFamily="50" charset="-128"/>
                <a:ea typeface="メイリオ" panose="020B0604030504040204" pitchFamily="50" charset="-128"/>
              </a:rPr>
              <a:t>↓</a:t>
            </a:r>
            <a:r>
              <a:rPr kumimoji="1" lang="en-US" altLang="ja-JP" sz="700" dirty="0" smtClean="0">
                <a:latin typeface="メイリオ" panose="020B0604030504040204" pitchFamily="50" charset="-128"/>
                <a:ea typeface="メイリオ" panose="020B0604030504040204" pitchFamily="50" charset="-128"/>
              </a:rPr>
              <a:t>QR</a:t>
            </a:r>
            <a:r>
              <a:rPr kumimoji="1" lang="ja-JP" altLang="en-US" sz="700" dirty="0" smtClean="0">
                <a:latin typeface="メイリオ" panose="020B0604030504040204" pitchFamily="50" charset="-128"/>
                <a:ea typeface="メイリオ" panose="020B0604030504040204" pitchFamily="50" charset="-128"/>
              </a:rPr>
              <a:t>コードは㈱ジモティー</a:t>
            </a:r>
            <a:r>
              <a:rPr kumimoji="1" lang="ja-JP" altLang="en-US" sz="700" b="1" dirty="0" smtClean="0">
                <a:latin typeface="メイリオ" panose="020B0604030504040204" pitchFamily="50" charset="-128"/>
                <a:ea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rPr>
              <a:t>のサイトにつながっていま</a:t>
            </a:r>
            <a:r>
              <a:rPr lang="ja-JP" altLang="en-US" sz="700" dirty="0">
                <a:latin typeface="メイリオ" panose="020B0604030504040204" pitchFamily="50" charset="-128"/>
                <a:ea typeface="メイリオ" panose="020B0604030504040204" pitchFamily="50" charset="-128"/>
              </a:rPr>
              <a:t>す</a:t>
            </a:r>
            <a:endParaRPr kumimoji="1" lang="en-US" altLang="ja-JP" sz="700"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009011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114_kaigaizassi_poster.potx" id="{34F871F9-5277-400A-88B9-3168C820015A}" vid="{8E568370-82F4-44AE-BB3F-2488486644D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1596</TotalTime>
  <Words>791</Words>
  <Application>Microsoft Office PowerPoint</Application>
  <PresentationFormat>ユーザー設定</PresentationFormat>
  <Paragraphs>51</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gakkokyo119</dc:creator>
  <cp:lastModifiedBy>盛田 達矢</cp:lastModifiedBy>
  <cp:revision>136</cp:revision>
  <cp:lastPrinted>2023-12-18T07:48:09Z</cp:lastPrinted>
  <dcterms:created xsi:type="dcterms:W3CDTF">2014-09-24T01:08:19Z</dcterms:created>
  <dcterms:modified xsi:type="dcterms:W3CDTF">2024-02-14T00:19:21Z</dcterms:modified>
</cp:coreProperties>
</file>