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tags/tag17.xml" ContentType="application/vnd.openxmlformats-officedocument.presentationml.tags+xml"/>
  <Override PartName="/ppt/notesSlides/notesSlide27.xml" ContentType="application/vnd.openxmlformats-officedocument.presentationml.notesSlide+xml"/>
  <Override PartName="/ppt/tags/tag18.xml" ContentType="application/vnd.openxmlformats-officedocument.presentationml.tags+xml"/>
  <Override PartName="/ppt/notesSlides/notesSlide28.xml" ContentType="application/vnd.openxmlformats-officedocument.presentationml.notesSlide+xml"/>
  <Override PartName="/ppt/tags/tag19.xml" ContentType="application/vnd.openxmlformats-officedocument.presentationml.tags+xml"/>
  <Override PartName="/ppt/notesSlides/notesSlide29.xml" ContentType="application/vnd.openxmlformats-officedocument.presentationml.notesSlide+xml"/>
  <Override PartName="/ppt/tags/tag20.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816" r:id="rId1"/>
  </p:sldMasterIdLst>
  <p:notesMasterIdLst>
    <p:notesMasterId r:id="rId34"/>
  </p:notesMasterIdLst>
  <p:handoutMasterIdLst>
    <p:handoutMasterId r:id="rId35"/>
  </p:handoutMasterIdLst>
  <p:sldIdLst>
    <p:sldId id="256" r:id="rId2"/>
    <p:sldId id="389" r:id="rId3"/>
    <p:sldId id="268" r:id="rId4"/>
    <p:sldId id="366" r:id="rId5"/>
    <p:sldId id="367" r:id="rId6"/>
    <p:sldId id="311" r:id="rId7"/>
    <p:sldId id="310" r:id="rId8"/>
    <p:sldId id="368" r:id="rId9"/>
    <p:sldId id="370" r:id="rId10"/>
    <p:sldId id="369" r:id="rId11"/>
    <p:sldId id="371" r:id="rId12"/>
    <p:sldId id="372" r:id="rId13"/>
    <p:sldId id="360" r:id="rId14"/>
    <p:sldId id="373" r:id="rId15"/>
    <p:sldId id="374" r:id="rId16"/>
    <p:sldId id="375" r:id="rId17"/>
    <p:sldId id="376" r:id="rId18"/>
    <p:sldId id="377" r:id="rId19"/>
    <p:sldId id="378" r:id="rId20"/>
    <p:sldId id="379" r:id="rId21"/>
    <p:sldId id="380" r:id="rId22"/>
    <p:sldId id="382" r:id="rId23"/>
    <p:sldId id="383" r:id="rId24"/>
    <p:sldId id="338" r:id="rId25"/>
    <p:sldId id="381" r:id="rId26"/>
    <p:sldId id="384" r:id="rId27"/>
    <p:sldId id="385" r:id="rId28"/>
    <p:sldId id="386" r:id="rId29"/>
    <p:sldId id="387" r:id="rId30"/>
    <p:sldId id="388" r:id="rId31"/>
    <p:sldId id="390" r:id="rId32"/>
    <p:sldId id="391" r:id="rId33"/>
  </p:sldIdLst>
  <p:sldSz cx="9906000" cy="6858000" type="A4"/>
  <p:notesSz cx="9906000" cy="6784975"/>
  <p:defaultTextStyle>
    <a:defPPr>
      <a:defRPr lang="ja-JP"/>
    </a:defPPr>
    <a:lvl1pPr algn="l" rtl="0" fontAlgn="base">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138" userDrawn="1">
          <p15:clr>
            <a:srgbClr val="A4A3A4"/>
          </p15:clr>
        </p15:guide>
        <p15:guide id="2" pos="312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CCECFF"/>
    <a:srgbClr val="FFFF21"/>
    <a:srgbClr val="FFFFA7"/>
    <a:srgbClr val="FF66CC"/>
    <a:srgbClr val="000000"/>
    <a:srgbClr val="4BEB5A"/>
    <a:srgbClr val="DEC2E4"/>
    <a:srgbClr val="990000"/>
    <a:srgbClr val="47C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9" autoAdjust="0"/>
    <p:restoredTop sz="75000" autoAdjust="0"/>
  </p:normalViewPr>
  <p:slideViewPr>
    <p:cSldViewPr>
      <p:cViewPr varScale="1">
        <p:scale>
          <a:sx n="68" d="100"/>
          <a:sy n="68" d="100"/>
        </p:scale>
        <p:origin x="1329" y="45"/>
      </p:cViewPr>
      <p:guideLst>
        <p:guide orient="horz" pos="2160"/>
        <p:guide pos="3120"/>
      </p:guideLst>
    </p:cSldViewPr>
  </p:slideViewPr>
  <p:outlineViewPr>
    <p:cViewPr>
      <p:scale>
        <a:sx n="33" d="100"/>
        <a:sy n="33" d="100"/>
      </p:scale>
      <p:origin x="0" y="-1098"/>
    </p:cViewPr>
  </p:outlineViewPr>
  <p:notesTextViewPr>
    <p:cViewPr>
      <p:scale>
        <a:sx n="100" d="100"/>
        <a:sy n="100" d="100"/>
      </p:scale>
      <p:origin x="0" y="0"/>
    </p:cViewPr>
  </p:notesTextViewPr>
  <p:sorterViewPr>
    <p:cViewPr>
      <p:scale>
        <a:sx n="100" d="100"/>
        <a:sy n="100" d="100"/>
      </p:scale>
      <p:origin x="0" y="2250"/>
    </p:cViewPr>
  </p:sorterViewPr>
  <p:notesViewPr>
    <p:cSldViewPr>
      <p:cViewPr varScale="1">
        <p:scale>
          <a:sx n="74" d="100"/>
          <a:sy n="74" d="100"/>
        </p:scale>
        <p:origin x="-1734" y="-90"/>
      </p:cViewPr>
      <p:guideLst>
        <p:guide orient="horz" pos="2138"/>
        <p:guide pos="312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image" Target="../media/image59.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image" Target="../media/image6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4292865" cy="339250"/>
          </a:xfrm>
          <a:prstGeom prst="rect">
            <a:avLst/>
          </a:prstGeom>
        </p:spPr>
        <p:txBody>
          <a:bodyPr vert="horz" lIns="91836" tIns="45920" rIns="91836" bIns="45920" rtlCol="0"/>
          <a:lstStyle>
            <a:lvl1pPr algn="l">
              <a:defRPr sz="1200"/>
            </a:lvl1pPr>
          </a:lstStyle>
          <a:p>
            <a:pPr>
              <a:defRPr/>
            </a:pPr>
            <a:endParaRPr lang="ja-JP" altLang="en-US"/>
          </a:p>
        </p:txBody>
      </p:sp>
      <p:sp>
        <p:nvSpPr>
          <p:cNvPr id="3" name="日付プレースホルダー 2"/>
          <p:cNvSpPr>
            <a:spLocks noGrp="1"/>
          </p:cNvSpPr>
          <p:nvPr>
            <p:ph type="dt" sz="quarter" idx="1"/>
          </p:nvPr>
        </p:nvSpPr>
        <p:spPr>
          <a:xfrm>
            <a:off x="5609977" y="3"/>
            <a:ext cx="4294444" cy="339250"/>
          </a:xfrm>
          <a:prstGeom prst="rect">
            <a:avLst/>
          </a:prstGeom>
        </p:spPr>
        <p:txBody>
          <a:bodyPr vert="horz" lIns="91836" tIns="45920" rIns="91836" bIns="45920" rtlCol="0"/>
          <a:lstStyle>
            <a:lvl1pPr algn="r">
              <a:defRPr sz="1200"/>
            </a:lvl1pPr>
          </a:lstStyle>
          <a:p>
            <a:pPr>
              <a:defRPr/>
            </a:pPr>
            <a:fld id="{D3698B22-70F2-4BC0-8F5C-F13FF30FF7BC}" type="datetimeFigureOut">
              <a:rPr lang="ja-JP" altLang="en-US"/>
              <a:pPr>
                <a:defRPr/>
              </a:pPr>
              <a:t>2022/2/5</a:t>
            </a:fld>
            <a:endParaRPr lang="ja-JP" altLang="en-US"/>
          </a:p>
        </p:txBody>
      </p:sp>
      <p:sp>
        <p:nvSpPr>
          <p:cNvPr id="4" name="フッター プレースホルダー 3"/>
          <p:cNvSpPr>
            <a:spLocks noGrp="1"/>
          </p:cNvSpPr>
          <p:nvPr>
            <p:ph type="ftr" sz="quarter" idx="2"/>
          </p:nvPr>
        </p:nvSpPr>
        <p:spPr>
          <a:xfrm>
            <a:off x="3" y="6444158"/>
            <a:ext cx="4292865" cy="339250"/>
          </a:xfrm>
          <a:prstGeom prst="rect">
            <a:avLst/>
          </a:prstGeom>
        </p:spPr>
        <p:txBody>
          <a:bodyPr vert="horz" lIns="91836" tIns="45920" rIns="91836" bIns="45920" rtlCol="0" anchor="b"/>
          <a:lstStyle>
            <a:lvl1pPr algn="l">
              <a:defRPr sz="1200"/>
            </a:lvl1pPr>
          </a:lstStyle>
          <a:p>
            <a:pPr>
              <a:defRPr/>
            </a:pPr>
            <a:endParaRPr lang="ja-JP" altLang="en-US"/>
          </a:p>
        </p:txBody>
      </p:sp>
      <p:sp>
        <p:nvSpPr>
          <p:cNvPr id="5" name="スライド番号プレースホルダー 4"/>
          <p:cNvSpPr>
            <a:spLocks noGrp="1"/>
          </p:cNvSpPr>
          <p:nvPr>
            <p:ph type="sldNum" sz="quarter" idx="3"/>
          </p:nvPr>
        </p:nvSpPr>
        <p:spPr>
          <a:xfrm>
            <a:off x="5609977" y="6444158"/>
            <a:ext cx="4294444" cy="339250"/>
          </a:xfrm>
          <a:prstGeom prst="rect">
            <a:avLst/>
          </a:prstGeom>
        </p:spPr>
        <p:txBody>
          <a:bodyPr vert="horz" lIns="91836" tIns="45920" rIns="91836" bIns="45920" rtlCol="0" anchor="b"/>
          <a:lstStyle>
            <a:lvl1pPr algn="r">
              <a:defRPr sz="1200"/>
            </a:lvl1pPr>
          </a:lstStyle>
          <a:p>
            <a:pPr>
              <a:defRPr/>
            </a:pPr>
            <a:fld id="{0C69284E-D5C2-4E7E-9D5C-CD8FA6ADACB1}" type="slidenum">
              <a:rPr lang="ja-JP" altLang="en-US"/>
              <a:pPr>
                <a:defRPr/>
              </a:pPr>
              <a:t>‹#›</a:t>
            </a:fld>
            <a:endParaRPr lang="ja-JP" altLang="en-US"/>
          </a:p>
        </p:txBody>
      </p:sp>
    </p:spTree>
    <p:extLst>
      <p:ext uri="{BB962C8B-B14F-4D97-AF65-F5344CB8AC3E}">
        <p14:creationId xmlns:p14="http://schemas.microsoft.com/office/powerpoint/2010/main" val="41018819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4292865" cy="339250"/>
          </a:xfrm>
          <a:prstGeom prst="rect">
            <a:avLst/>
          </a:prstGeom>
        </p:spPr>
        <p:txBody>
          <a:bodyPr vert="horz" lIns="90741" tIns="45370" rIns="90741" bIns="4537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5611556" y="3"/>
            <a:ext cx="4292863" cy="339250"/>
          </a:xfrm>
          <a:prstGeom prst="rect">
            <a:avLst/>
          </a:prstGeom>
        </p:spPr>
        <p:txBody>
          <a:bodyPr vert="horz" lIns="90741" tIns="45370" rIns="90741" bIns="45370" rtlCol="0"/>
          <a:lstStyle>
            <a:lvl1pPr algn="r" fontAlgn="auto">
              <a:spcBef>
                <a:spcPts val="0"/>
              </a:spcBef>
              <a:spcAft>
                <a:spcPts val="0"/>
              </a:spcAft>
              <a:defRPr sz="1200">
                <a:latin typeface="+mn-lt"/>
                <a:ea typeface="+mn-ea"/>
              </a:defRPr>
            </a:lvl1pPr>
          </a:lstStyle>
          <a:p>
            <a:pPr>
              <a:defRPr/>
            </a:pPr>
            <a:fld id="{E9A3D380-DE41-4DCE-8F3A-BC4428B08F09}" type="datetimeFigureOut">
              <a:rPr lang="ja-JP" altLang="en-US"/>
              <a:pPr>
                <a:defRPr/>
              </a:pPr>
              <a:t>2022/2/5</a:t>
            </a:fld>
            <a:endParaRPr lang="ja-JP" altLang="en-US"/>
          </a:p>
        </p:txBody>
      </p:sp>
      <p:sp>
        <p:nvSpPr>
          <p:cNvPr id="4" name="スライド イメージ プレースホルダー 3"/>
          <p:cNvSpPr>
            <a:spLocks noGrp="1" noRot="1" noChangeAspect="1"/>
          </p:cNvSpPr>
          <p:nvPr>
            <p:ph type="sldImg" idx="2"/>
          </p:nvPr>
        </p:nvSpPr>
        <p:spPr>
          <a:xfrm>
            <a:off x="3116263" y="509588"/>
            <a:ext cx="3060700" cy="2119312"/>
          </a:xfrm>
          <a:prstGeom prst="rect">
            <a:avLst/>
          </a:prstGeom>
          <a:noFill/>
          <a:ln w="12700">
            <a:solidFill>
              <a:prstClr val="black"/>
            </a:solidFill>
          </a:ln>
        </p:spPr>
        <p:txBody>
          <a:bodyPr vert="horz" lIns="90741" tIns="45370" rIns="90741" bIns="45370" rtlCol="0" anchor="ctr"/>
          <a:lstStyle/>
          <a:p>
            <a:pPr lvl="0"/>
            <a:endParaRPr lang="ja-JP" altLang="en-US" noProof="0" smtClean="0"/>
          </a:p>
        </p:txBody>
      </p:sp>
      <p:sp>
        <p:nvSpPr>
          <p:cNvPr id="5" name="ノート プレースホルダー 4"/>
          <p:cNvSpPr>
            <a:spLocks noGrp="1"/>
          </p:cNvSpPr>
          <p:nvPr>
            <p:ph type="body" sz="quarter" idx="3"/>
          </p:nvPr>
        </p:nvSpPr>
        <p:spPr>
          <a:xfrm>
            <a:off x="272483" y="2816427"/>
            <a:ext cx="9433049" cy="3459679"/>
          </a:xfrm>
          <a:prstGeom prst="rect">
            <a:avLst/>
          </a:prstGeom>
        </p:spPr>
        <p:txBody>
          <a:bodyPr vert="horz" lIns="90741" tIns="45370" rIns="90741" bIns="45370"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ー 5"/>
          <p:cNvSpPr>
            <a:spLocks noGrp="1"/>
          </p:cNvSpPr>
          <p:nvPr>
            <p:ph type="ftr" sz="quarter" idx="4"/>
          </p:nvPr>
        </p:nvSpPr>
        <p:spPr>
          <a:xfrm>
            <a:off x="3" y="6444158"/>
            <a:ext cx="4292865" cy="339250"/>
          </a:xfrm>
          <a:prstGeom prst="rect">
            <a:avLst/>
          </a:prstGeom>
        </p:spPr>
        <p:txBody>
          <a:bodyPr vert="horz" lIns="90741" tIns="45370" rIns="90741" bIns="4537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5611556" y="6444158"/>
            <a:ext cx="4292863" cy="339250"/>
          </a:xfrm>
          <a:prstGeom prst="rect">
            <a:avLst/>
          </a:prstGeom>
        </p:spPr>
        <p:txBody>
          <a:bodyPr vert="horz" lIns="90741" tIns="45370" rIns="90741" bIns="45370" rtlCol="0" anchor="b"/>
          <a:lstStyle>
            <a:lvl1pPr algn="r" fontAlgn="auto">
              <a:spcBef>
                <a:spcPts val="0"/>
              </a:spcBef>
              <a:spcAft>
                <a:spcPts val="0"/>
              </a:spcAft>
              <a:defRPr sz="1200">
                <a:latin typeface="+mn-lt"/>
                <a:ea typeface="+mn-ea"/>
              </a:defRPr>
            </a:lvl1pPr>
          </a:lstStyle>
          <a:p>
            <a:pPr>
              <a:defRPr/>
            </a:pPr>
            <a:fld id="{32EBA83F-C8BE-4965-AB02-DB29EDA8D099}" type="slidenum">
              <a:rPr lang="ja-JP" altLang="en-US"/>
              <a:pPr>
                <a:defRPr/>
              </a:pPr>
              <a:t>‹#›</a:t>
            </a:fld>
            <a:endParaRPr lang="ja-JP" altLang="en-US"/>
          </a:p>
        </p:txBody>
      </p:sp>
    </p:spTree>
    <p:extLst>
      <p:ext uri="{BB962C8B-B14F-4D97-AF65-F5344CB8AC3E}">
        <p14:creationId xmlns:p14="http://schemas.microsoft.com/office/powerpoint/2010/main" val="302088042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TextEdit="1"/>
          </p:cNvSpPr>
          <p:nvPr>
            <p:ph type="sldImg"/>
          </p:nvPr>
        </p:nvSpPr>
        <p:spPr bwMode="auto">
          <a:xfrm>
            <a:off x="417513" y="296863"/>
            <a:ext cx="3673475" cy="2543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ノート プレースホルダー 2"/>
          <p:cNvSpPr>
            <a:spLocks noGrp="1"/>
          </p:cNvSpPr>
          <p:nvPr>
            <p:ph type="body" idx="1"/>
          </p:nvPr>
        </p:nvSpPr>
        <p:spPr bwMode="auto">
          <a:xfrm>
            <a:off x="560515" y="3032448"/>
            <a:ext cx="7630254" cy="26675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2800" dirty="0" smtClean="0"/>
              <a:t>こんにちは。</a:t>
            </a:r>
            <a:endParaRPr lang="en-US" altLang="ja-JP" sz="2800" dirty="0"/>
          </a:p>
          <a:p>
            <a:r>
              <a:rPr lang="ja-JP" altLang="en-US" sz="2800" dirty="0" smtClean="0"/>
              <a:t>これから、本渡北小学校の校内研究について、説明させていただきます。</a:t>
            </a:r>
            <a:endParaRPr lang="en-US" altLang="ja-JP" sz="2800" dirty="0"/>
          </a:p>
          <a:p>
            <a:r>
              <a:rPr lang="ja-JP" altLang="en-US" sz="2800" dirty="0"/>
              <a:t>よろしくお願いします。</a:t>
            </a:r>
            <a:endParaRPr lang="en-US" altLang="ja-JP" sz="2800" dirty="0"/>
          </a:p>
          <a:p>
            <a:endParaRPr lang="en-US" altLang="ja-JP" sz="2800" dirty="0"/>
          </a:p>
          <a:p>
            <a:endParaRPr lang="en-US" altLang="ja-JP" sz="2800" dirty="0"/>
          </a:p>
        </p:txBody>
      </p:sp>
      <p:sp>
        <p:nvSpPr>
          <p:cNvPr id="4" name="スライド番号プレースホルダー 3"/>
          <p:cNvSpPr>
            <a:spLocks noGrp="1"/>
          </p:cNvSpPr>
          <p:nvPr>
            <p:ph type="sldNum" sz="quarter" idx="5"/>
          </p:nvPr>
        </p:nvSpPr>
        <p:spPr/>
        <p:txBody>
          <a:bodyPr/>
          <a:lstStyle/>
          <a:p>
            <a:pPr>
              <a:defRPr/>
            </a:pPr>
            <a:fld id="{EA4E36EF-1F74-42CC-AFE3-419450F334F0}" type="slidenum">
              <a:rPr lang="ja-JP" altLang="en-US" smtClean="0"/>
              <a:pPr>
                <a:defRPr/>
              </a:pPr>
              <a:t>0</a:t>
            </a:fld>
            <a:endParaRPr lang="ja-JP" altLang="en-US"/>
          </a:p>
        </p:txBody>
      </p:sp>
    </p:spTree>
    <p:extLst>
      <p:ext uri="{BB962C8B-B14F-4D97-AF65-F5344CB8AC3E}">
        <p14:creationId xmlns:p14="http://schemas.microsoft.com/office/powerpoint/2010/main" val="30911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5000" y="368300"/>
            <a:ext cx="3067050" cy="2122488"/>
          </a:xfrm>
        </p:spPr>
      </p:sp>
      <p:sp>
        <p:nvSpPr>
          <p:cNvPr id="3" name="ノート プレースホルダー 2"/>
          <p:cNvSpPr>
            <a:spLocks noGrp="1"/>
          </p:cNvSpPr>
          <p:nvPr>
            <p:ph type="body" idx="1"/>
          </p:nvPr>
        </p:nvSpPr>
        <p:spPr>
          <a:xfrm>
            <a:off x="276230" y="2600771"/>
            <a:ext cx="9213391" cy="3459679"/>
          </a:xfrm>
        </p:spPr>
        <p:txBody>
          <a:bodyPr/>
          <a:lstStyle/>
          <a:p>
            <a:pPr>
              <a:lnSpc>
                <a:spcPct val="150000"/>
              </a:lnSpc>
            </a:pPr>
            <a:r>
              <a:rPr lang="ja-JP" altLang="en-US" sz="1800" dirty="0">
                <a:latin typeface="AR P丸ゴシック体E" panose="020F0900000000000000" pitchFamily="50" charset="-128"/>
                <a:ea typeface="AR P丸ゴシック体E" panose="020F0900000000000000" pitchFamily="50" charset="-128"/>
              </a:rPr>
              <a:t>★学び合いのスタートラインはペア学習です。</a:t>
            </a:r>
            <a:endParaRPr lang="en-US" altLang="ja-JP" sz="1800" dirty="0">
              <a:latin typeface="AR P丸ゴシック体E" panose="020F0900000000000000" pitchFamily="50" charset="-128"/>
              <a:ea typeface="AR P丸ゴシック体E" panose="020F0900000000000000" pitchFamily="50" charset="-128"/>
            </a:endParaRPr>
          </a:p>
          <a:p>
            <a:pPr>
              <a:lnSpc>
                <a:spcPct val="150000"/>
              </a:lnSpc>
            </a:pPr>
            <a:r>
              <a:rPr lang="ja-JP" altLang="en-US" sz="1800" dirty="0">
                <a:latin typeface="AR P丸ゴシック体E" panose="020F0900000000000000" pitchFamily="50" charset="-128"/>
                <a:ea typeface="AR P丸ゴシック体E" panose="020F0900000000000000" pitchFamily="50" charset="-128"/>
              </a:rPr>
              <a:t>全員が自分の考えを表現でき、形式的な対話に終わらず、自分と友だちの考えを比べて思考することは、低学年でもとても大切です。</a:t>
            </a:r>
            <a:endParaRPr lang="en-US" altLang="ja-JP" sz="1800" dirty="0">
              <a:latin typeface="AR P丸ゴシック体E" panose="020F0900000000000000" pitchFamily="50" charset="-128"/>
              <a:ea typeface="AR P丸ゴシック体E" panose="020F0900000000000000" pitchFamily="50" charset="-128"/>
            </a:endParaRPr>
          </a:p>
          <a:p>
            <a:pPr>
              <a:lnSpc>
                <a:spcPct val="150000"/>
              </a:lnSpc>
            </a:pPr>
            <a:r>
              <a:rPr lang="ja-JP" altLang="en-US" sz="1800" dirty="0">
                <a:latin typeface="AR P丸ゴシック体E" panose="020F0900000000000000" pitchFamily="50" charset="-128"/>
                <a:ea typeface="AR P丸ゴシック体E" panose="020F0900000000000000" pitchFamily="50" charset="-128"/>
              </a:rPr>
              <a:t>そして、★　★中学年からグループでの学び合いへとステップアップさせていきます。</a:t>
            </a:r>
            <a:endParaRPr lang="en-US" altLang="ja-JP" sz="1800" dirty="0">
              <a:latin typeface="AR P丸ゴシック体E" panose="020F0900000000000000" pitchFamily="50" charset="-128"/>
              <a:ea typeface="AR P丸ゴシック体E" panose="020F0900000000000000" pitchFamily="50" charset="-128"/>
            </a:endParaRPr>
          </a:p>
          <a:p>
            <a:pPr>
              <a:lnSpc>
                <a:spcPct val="150000"/>
              </a:lnSpc>
            </a:pPr>
            <a:r>
              <a:rPr lang="ja-JP" altLang="en-US" sz="1800" dirty="0">
                <a:latin typeface="AR P丸ゴシック体E" panose="020F0900000000000000" pitchFamily="50" charset="-128"/>
                <a:ea typeface="AR P丸ゴシック体E" panose="020F0900000000000000" pitchFamily="50" charset="-128"/>
              </a:rPr>
              <a:t>ペア活動の時から、自分の考えを伝え、相手の考えを受け止めることをくり返し、グループ活動では、更に自分の考えを広げたり深めたりできるようにすることを目指しました。</a:t>
            </a:r>
            <a:endParaRPr lang="en-US" altLang="ja-JP" sz="1800" dirty="0">
              <a:latin typeface="AR P丸ゴシック体E" panose="020F0900000000000000" pitchFamily="50" charset="-128"/>
              <a:ea typeface="AR P丸ゴシック体E" panose="020F0900000000000000" pitchFamily="50" charset="-128"/>
            </a:endParaRPr>
          </a:p>
          <a:p>
            <a:pPr>
              <a:lnSpc>
                <a:spcPct val="150000"/>
              </a:lnSpc>
            </a:pPr>
            <a:endParaRPr lang="en-US" altLang="ja-JP" sz="1800" dirty="0">
              <a:latin typeface="AR P丸ゴシック体E" panose="020F0900000000000000" pitchFamily="50" charset="-128"/>
              <a:ea typeface="AR P丸ゴシック体E" panose="020F0900000000000000" pitchFamily="50" charset="-128"/>
            </a:endParaRPr>
          </a:p>
          <a:p>
            <a:pPr>
              <a:lnSpc>
                <a:spcPct val="150000"/>
              </a:lnSpc>
            </a:pPr>
            <a:endParaRPr lang="en-US" altLang="ja-JP" sz="1800" dirty="0">
              <a:latin typeface="AR P丸ゴシック体E" panose="020F0900000000000000" pitchFamily="50" charset="-128"/>
              <a:ea typeface="AR P丸ゴシック体E" panose="020F09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9</a:t>
            </a:fld>
            <a:endParaRPr lang="ja-JP" altLang="en-US"/>
          </a:p>
        </p:txBody>
      </p:sp>
    </p:spTree>
    <p:extLst>
      <p:ext uri="{BB962C8B-B14F-4D97-AF65-F5344CB8AC3E}">
        <p14:creationId xmlns:p14="http://schemas.microsoft.com/office/powerpoint/2010/main" val="2787908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5000" y="368300"/>
            <a:ext cx="3067050" cy="2122488"/>
          </a:xfrm>
        </p:spPr>
      </p:sp>
      <p:sp>
        <p:nvSpPr>
          <p:cNvPr id="3" name="ノート プレースホルダー 2"/>
          <p:cNvSpPr>
            <a:spLocks noGrp="1"/>
          </p:cNvSpPr>
          <p:nvPr>
            <p:ph type="body" idx="1"/>
          </p:nvPr>
        </p:nvSpPr>
        <p:spPr>
          <a:xfrm>
            <a:off x="276230" y="2600771"/>
            <a:ext cx="9213391" cy="3459679"/>
          </a:xfrm>
        </p:spPr>
        <p:txBody>
          <a:bodyPr/>
          <a:lstStyle/>
          <a:p>
            <a:pPr>
              <a:lnSpc>
                <a:spcPts val="2600"/>
              </a:lnSpc>
            </a:pPr>
            <a:r>
              <a:rPr lang="ja-JP" altLang="en-US" sz="1800" dirty="0" smtClean="0">
                <a:latin typeface="AR P丸ゴシック体E" panose="020F0900000000000000" pitchFamily="50" charset="-128"/>
                <a:ea typeface="AR P丸ゴシック体E" panose="020F0900000000000000" pitchFamily="50" charset="-128"/>
              </a:rPr>
              <a:t>また</a:t>
            </a:r>
            <a:r>
              <a:rPr lang="ja-JP" altLang="en-US" sz="1800" dirty="0">
                <a:latin typeface="AR P丸ゴシック体E" panose="020F0900000000000000" pitchFamily="50" charset="-128"/>
                <a:ea typeface="AR P丸ゴシック体E" panose="020F0900000000000000" pitchFamily="50" charset="-128"/>
              </a:rPr>
              <a:t>、児童が主体的な学び合いの学習を行うためには、学習ツールを効果的に活用することも大切です。</a:t>
            </a:r>
            <a:endParaRPr lang="en-US" altLang="ja-JP" sz="1800" dirty="0">
              <a:latin typeface="AR P丸ゴシック体E" panose="020F0900000000000000" pitchFamily="50" charset="-128"/>
              <a:ea typeface="AR P丸ゴシック体E" panose="020F0900000000000000" pitchFamily="50" charset="-128"/>
            </a:endParaRPr>
          </a:p>
          <a:p>
            <a:pPr>
              <a:lnSpc>
                <a:spcPts val="2600"/>
              </a:lnSpc>
            </a:pPr>
            <a:r>
              <a:rPr lang="ja-JP" altLang="en-US" sz="1800" dirty="0">
                <a:latin typeface="AR P丸ゴシック体E" panose="020F0900000000000000" pitchFamily="50" charset="-128"/>
                <a:ea typeface="AR P丸ゴシック体E" panose="020F0900000000000000" pitchFamily="50" charset="-128"/>
              </a:rPr>
              <a:t>★グループだけでなく、全体の場においても、「ネームプレート」を活用することで、全員が学習に参加することができ、自分の立場を明確にして、考えを伝え合うことができます。　</a:t>
            </a:r>
            <a:endParaRPr lang="en-US" altLang="ja-JP" sz="1800" dirty="0">
              <a:latin typeface="AR P丸ゴシック体E" panose="020F0900000000000000" pitchFamily="50" charset="-128"/>
              <a:ea typeface="AR P丸ゴシック体E" panose="020F0900000000000000" pitchFamily="50" charset="-128"/>
            </a:endParaRPr>
          </a:p>
          <a:p>
            <a:pPr>
              <a:lnSpc>
                <a:spcPts val="2600"/>
              </a:lnSpc>
            </a:pPr>
            <a:r>
              <a:rPr lang="ja-JP" altLang="en-US" sz="1800" dirty="0">
                <a:latin typeface="AR P丸ゴシック体E" panose="020F0900000000000000" pitchFamily="50" charset="-128"/>
                <a:ea typeface="AR P丸ゴシック体E" panose="020F0900000000000000" pitchFamily="50" charset="-128"/>
              </a:rPr>
              <a:t>また、★「</a:t>
            </a:r>
            <a:r>
              <a:rPr lang="ja-JP" altLang="en-US" sz="1800" dirty="0" err="1">
                <a:latin typeface="AR P丸ゴシック体E" panose="020F0900000000000000" pitchFamily="50" charset="-128"/>
                <a:ea typeface="AR P丸ゴシック体E" panose="020F0900000000000000" pitchFamily="50" charset="-128"/>
              </a:rPr>
              <a:t>まな</a:t>
            </a:r>
            <a:r>
              <a:rPr lang="ja-JP" altLang="en-US" sz="1800" dirty="0">
                <a:latin typeface="AR P丸ゴシック体E" panose="020F0900000000000000" pitchFamily="50" charset="-128"/>
                <a:ea typeface="AR P丸ゴシック体E" panose="020F0900000000000000" pitchFamily="50" charset="-128"/>
              </a:rPr>
              <a:t>ボード」を使って、図や式、キーワード等を書き込んだり、まなボード上に一つの資料を広げ、みんなで見たり、動かしたりしながら学習を深めることが</a:t>
            </a:r>
            <a:r>
              <a:rPr lang="ja-JP" altLang="en-US" sz="1800" dirty="0" smtClean="0">
                <a:latin typeface="AR P丸ゴシック体E" panose="020F0900000000000000" pitchFamily="50" charset="-128"/>
                <a:ea typeface="AR P丸ゴシック体E" panose="020F0900000000000000" pitchFamily="50" charset="-128"/>
              </a:rPr>
              <a:t>できると考えます。</a:t>
            </a:r>
            <a:endParaRPr lang="en-US" altLang="ja-JP" sz="1800" dirty="0">
              <a:latin typeface="AR P丸ゴシック体E" panose="020F0900000000000000" pitchFamily="50" charset="-128"/>
              <a:ea typeface="AR P丸ゴシック体E" panose="020F0900000000000000" pitchFamily="50" charset="-128"/>
            </a:endParaRPr>
          </a:p>
          <a:p>
            <a:pPr>
              <a:lnSpc>
                <a:spcPts val="2600"/>
              </a:lnSpc>
            </a:pPr>
            <a:r>
              <a:rPr lang="ja-JP" altLang="en-US" sz="1800" dirty="0" smtClean="0">
                <a:latin typeface="AR P丸ゴシック体E" panose="020F0900000000000000" pitchFamily="50" charset="-128"/>
                <a:ea typeface="AR P丸ゴシック体E" panose="020F0900000000000000" pitchFamily="50" charset="-128"/>
              </a:rPr>
              <a:t>★</a:t>
            </a:r>
            <a:r>
              <a:rPr lang="ja-JP" altLang="en-US" sz="1800" dirty="0">
                <a:latin typeface="AR P丸ゴシック体E" panose="020F0900000000000000" pitchFamily="50" charset="-128"/>
                <a:ea typeface="AR P丸ゴシック体E" panose="020F0900000000000000" pitchFamily="50" charset="-128"/>
              </a:rPr>
              <a:t>「タブレット」も同様に活用することが</a:t>
            </a:r>
            <a:r>
              <a:rPr lang="ja-JP" altLang="en-US" sz="1800" dirty="0" smtClean="0">
                <a:latin typeface="AR P丸ゴシック体E" panose="020F0900000000000000" pitchFamily="50" charset="-128"/>
                <a:ea typeface="AR P丸ゴシック体E" panose="020F0900000000000000" pitchFamily="50" charset="-128"/>
              </a:rPr>
              <a:t>できます。今後</a:t>
            </a:r>
            <a:r>
              <a:rPr lang="ja-JP" altLang="en-US" sz="1800" dirty="0">
                <a:latin typeface="AR P丸ゴシック体E" panose="020F0900000000000000" pitchFamily="50" charset="-128"/>
                <a:ea typeface="AR P丸ゴシック体E" panose="020F0900000000000000" pitchFamily="50" charset="-128"/>
              </a:rPr>
              <a:t>更に扱いに慣れてくると、より効果的な活用法が見いだせるのではないかと考えています。</a:t>
            </a:r>
            <a:endParaRPr lang="en-US" altLang="ja-JP" sz="1800" dirty="0">
              <a:latin typeface="AR P丸ゴシック体E" panose="020F0900000000000000" pitchFamily="50" charset="-128"/>
              <a:ea typeface="AR P丸ゴシック体E" panose="020F0900000000000000" pitchFamily="50" charset="-128"/>
            </a:endParaRPr>
          </a:p>
          <a:p>
            <a:r>
              <a:rPr lang="ja-JP" altLang="en-US" sz="1800" dirty="0"/>
              <a:t>　　　　　　　　</a:t>
            </a:r>
            <a:endParaRPr lang="en-US" altLang="ja-JP" sz="1800" dirty="0"/>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10</a:t>
            </a:fld>
            <a:endParaRPr lang="ja-JP" altLang="en-US"/>
          </a:p>
        </p:txBody>
      </p:sp>
    </p:spTree>
    <p:extLst>
      <p:ext uri="{BB962C8B-B14F-4D97-AF65-F5344CB8AC3E}">
        <p14:creationId xmlns:p14="http://schemas.microsoft.com/office/powerpoint/2010/main" val="195131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5000" y="368300"/>
            <a:ext cx="3067050" cy="2122488"/>
          </a:xfrm>
        </p:spPr>
      </p:sp>
      <p:sp>
        <p:nvSpPr>
          <p:cNvPr id="3" name="ノート プレースホルダー 2"/>
          <p:cNvSpPr>
            <a:spLocks noGrp="1"/>
          </p:cNvSpPr>
          <p:nvPr>
            <p:ph type="body" idx="1"/>
          </p:nvPr>
        </p:nvSpPr>
        <p:spPr>
          <a:xfrm>
            <a:off x="276230" y="2600771"/>
            <a:ext cx="9213391" cy="3459679"/>
          </a:xfrm>
        </p:spPr>
        <p:txBody>
          <a:bodyPr/>
          <a:lstStyle/>
          <a:p>
            <a:pPr>
              <a:lnSpc>
                <a:spcPts val="2500"/>
              </a:lnSpc>
            </a:pPr>
            <a:r>
              <a:rPr lang="ja-JP" altLang="en-US" sz="1800" dirty="0">
                <a:latin typeface="AR P丸ゴシック体E" panose="020F0900000000000000" pitchFamily="50" charset="-128"/>
                <a:ea typeface="AR P丸ゴシック体E" panose="020F0900000000000000" pitchFamily="50" charset="-128"/>
              </a:rPr>
              <a:t>更に学び合いの充実のためには、★「比較する」、「くり返す」、「まとめる」など、ペアやグループで目的を明確にして活動することも大切です。</a:t>
            </a:r>
            <a:endParaRPr lang="en-US" altLang="ja-JP" sz="1800" dirty="0">
              <a:latin typeface="AR P丸ゴシック体E" panose="020F0900000000000000" pitchFamily="50" charset="-128"/>
              <a:ea typeface="AR P丸ゴシック体E" panose="020F0900000000000000" pitchFamily="50" charset="-128"/>
            </a:endParaRPr>
          </a:p>
          <a:p>
            <a:pPr>
              <a:lnSpc>
                <a:spcPts val="2500"/>
              </a:lnSpc>
            </a:pPr>
            <a:r>
              <a:rPr lang="ja-JP" altLang="en-US" sz="1800" dirty="0">
                <a:latin typeface="AR P丸ゴシック体E" panose="020F0900000000000000" pitchFamily="50" charset="-128"/>
                <a:ea typeface="AR P丸ゴシック体E" panose="020F0900000000000000" pitchFamily="50" charset="-128"/>
              </a:rPr>
              <a:t>その際、自分の考えを説明するときには、児童に★「見せながら」★「書きながら」★「指さしながら」★「操作しながら」をキーワードとして</a:t>
            </a:r>
            <a:r>
              <a:rPr lang="ja-JP" altLang="en-US" sz="1800" dirty="0" smtClean="0">
                <a:latin typeface="AR P丸ゴシック体E" panose="020F0900000000000000" pitchFamily="50" charset="-128"/>
                <a:ea typeface="AR P丸ゴシック体E" panose="020F0900000000000000" pitchFamily="50" charset="-128"/>
              </a:rPr>
              <a:t>、ノート</a:t>
            </a:r>
            <a:r>
              <a:rPr lang="ja-JP" altLang="en-US" sz="1800" dirty="0">
                <a:latin typeface="AR P丸ゴシック体E" panose="020F0900000000000000" pitchFamily="50" charset="-128"/>
                <a:ea typeface="AR P丸ゴシック体E" panose="020F0900000000000000" pitchFamily="50" charset="-128"/>
              </a:rPr>
              <a:t>に書いたことを読むだけではなく、相手に理解してもらうため</a:t>
            </a:r>
            <a:r>
              <a:rPr lang="ja-JP" altLang="en-US" sz="1800" dirty="0" smtClean="0">
                <a:latin typeface="AR P丸ゴシック体E" panose="020F0900000000000000" pitchFamily="50" charset="-128"/>
                <a:ea typeface="AR P丸ゴシック体E" panose="020F0900000000000000" pitchFamily="50" charset="-128"/>
              </a:rPr>
              <a:t>に、工夫</a:t>
            </a:r>
            <a:r>
              <a:rPr lang="ja-JP" altLang="en-US" sz="1800" dirty="0">
                <a:latin typeface="AR P丸ゴシック体E" panose="020F0900000000000000" pitchFamily="50" charset="-128"/>
                <a:ea typeface="AR P丸ゴシック体E" panose="020F0900000000000000" pitchFamily="50" charset="-128"/>
              </a:rPr>
              <a:t>して説明することを意識させるようにしてきました。</a:t>
            </a:r>
            <a:endParaRPr lang="en-US" altLang="ja-JP" sz="1800" dirty="0">
              <a:latin typeface="AR P丸ゴシック体E" panose="020F0900000000000000" pitchFamily="50" charset="-128"/>
              <a:ea typeface="AR P丸ゴシック体E" panose="020F0900000000000000" pitchFamily="50" charset="-128"/>
            </a:endParaRPr>
          </a:p>
          <a:p>
            <a:pPr>
              <a:lnSpc>
                <a:spcPts val="2500"/>
              </a:lnSpc>
            </a:pPr>
            <a:r>
              <a:rPr lang="ja-JP" altLang="en-US" sz="1800" dirty="0">
                <a:latin typeface="AR P丸ゴシック体E" panose="020F0900000000000000" pitchFamily="50" charset="-128"/>
                <a:ea typeface="AR P丸ゴシック体E" panose="020F0900000000000000" pitchFamily="50" charset="-128"/>
              </a:rPr>
              <a:t>そして、聞く側も相手の説明をしっかりと受け止め、進んで反応することも大切にしていくことで</a:t>
            </a:r>
            <a:r>
              <a:rPr lang="ja-JP" altLang="en-US" sz="1800" dirty="0" smtClean="0">
                <a:latin typeface="AR P丸ゴシック体E" panose="020F0900000000000000" pitchFamily="50" charset="-128"/>
                <a:ea typeface="AR P丸ゴシック体E" panose="020F0900000000000000" pitchFamily="50" charset="-128"/>
              </a:rPr>
              <a:t>、児童</a:t>
            </a:r>
            <a:r>
              <a:rPr lang="ja-JP" altLang="en-US" sz="1800" dirty="0">
                <a:latin typeface="AR P丸ゴシック体E" panose="020F0900000000000000" pitchFamily="50" charset="-128"/>
                <a:ea typeface="AR P丸ゴシック体E" panose="020F0900000000000000" pitchFamily="50" charset="-128"/>
              </a:rPr>
              <a:t>同士がお互いを認め合い、一緒に成長していくことができる存在であると</a:t>
            </a:r>
            <a:r>
              <a:rPr lang="ja-JP" altLang="en-US" sz="1800" dirty="0" smtClean="0">
                <a:latin typeface="AR P丸ゴシック体E" panose="020F0900000000000000" pitchFamily="50" charset="-128"/>
                <a:ea typeface="AR P丸ゴシック体E" panose="020F0900000000000000" pitchFamily="50" charset="-128"/>
              </a:rPr>
              <a:t>感じ、</a:t>
            </a:r>
            <a:endParaRPr lang="en-US" altLang="ja-JP" sz="1800" dirty="0" smtClean="0">
              <a:latin typeface="AR P丸ゴシック体E" panose="020F0900000000000000" pitchFamily="50" charset="-128"/>
              <a:ea typeface="AR P丸ゴシック体E" panose="020F0900000000000000" pitchFamily="50" charset="-128"/>
            </a:endParaRPr>
          </a:p>
          <a:p>
            <a:pPr>
              <a:lnSpc>
                <a:spcPts val="2500"/>
              </a:lnSpc>
            </a:pPr>
            <a:r>
              <a:rPr lang="ja-JP" altLang="en-US" sz="1800" dirty="0" smtClean="0">
                <a:latin typeface="AR P丸ゴシック体E" panose="020F0900000000000000" pitchFamily="50" charset="-128"/>
                <a:ea typeface="AR P丸ゴシック体E" panose="020F0900000000000000" pitchFamily="50" charset="-128"/>
              </a:rPr>
              <a:t>★良好</a:t>
            </a:r>
            <a:r>
              <a:rPr lang="ja-JP" altLang="en-US" sz="1800" dirty="0">
                <a:latin typeface="AR P丸ゴシック体E" panose="020F0900000000000000" pitchFamily="50" charset="-128"/>
                <a:ea typeface="AR P丸ゴシック体E" panose="020F0900000000000000" pitchFamily="50" charset="-128"/>
              </a:rPr>
              <a:t>な人間関係の構築にもつながると考えています。</a:t>
            </a:r>
          </a:p>
          <a:p>
            <a:endParaRPr lang="en-US" altLang="ja-JP" sz="1800" dirty="0"/>
          </a:p>
          <a:p>
            <a:endParaRPr lang="en-US" altLang="ja-JP" sz="1800" dirty="0"/>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11</a:t>
            </a:fld>
            <a:endParaRPr lang="ja-JP" altLang="en-US"/>
          </a:p>
        </p:txBody>
      </p:sp>
    </p:spTree>
    <p:extLst>
      <p:ext uri="{BB962C8B-B14F-4D97-AF65-F5344CB8AC3E}">
        <p14:creationId xmlns:p14="http://schemas.microsoft.com/office/powerpoint/2010/main" val="4216594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0688" y="441325"/>
            <a:ext cx="3062287" cy="2120900"/>
          </a:xfrm>
        </p:spPr>
      </p:sp>
      <p:sp>
        <p:nvSpPr>
          <p:cNvPr id="3" name="ノート プレースホルダー 2"/>
          <p:cNvSpPr>
            <a:spLocks noGrp="1"/>
          </p:cNvSpPr>
          <p:nvPr>
            <p:ph type="body" idx="1"/>
          </p:nvPr>
        </p:nvSpPr>
        <p:spPr/>
        <p:txBody>
          <a:bodyPr/>
          <a:lstStyle/>
          <a:p>
            <a:pPr defTabSz="908182">
              <a:defRPr/>
            </a:pPr>
            <a:r>
              <a:rPr lang="ja-JP" altLang="en-US" sz="3200" dirty="0">
                <a:latin typeface="AR P丸ゴシック体E" panose="020F0900000000000000" pitchFamily="50" charset="-128"/>
                <a:ea typeface="AR P丸ゴシック体E" panose="020F0900000000000000" pitchFamily="50" charset="-128"/>
              </a:rPr>
              <a:t>次に、本校の研究</a:t>
            </a:r>
            <a:r>
              <a:rPr lang="ja-JP" altLang="en-US" sz="3200" dirty="0" smtClean="0">
                <a:latin typeface="AR P丸ゴシック体E" panose="020F0900000000000000" pitchFamily="50" charset="-128"/>
                <a:ea typeface="AR P丸ゴシック体E" panose="020F0900000000000000" pitchFamily="50" charset="-128"/>
              </a:rPr>
              <a:t>と　熊本</a:t>
            </a:r>
            <a:r>
              <a:rPr lang="ja-JP" altLang="en-US" sz="3200" dirty="0">
                <a:latin typeface="AR P丸ゴシック体E" panose="020F0900000000000000" pitchFamily="50" charset="-128"/>
                <a:ea typeface="AR P丸ゴシック体E" panose="020F0900000000000000" pitchFamily="50" charset="-128"/>
              </a:rPr>
              <a:t>の学び推進プランと</a:t>
            </a:r>
            <a:r>
              <a:rPr lang="ja-JP" altLang="en-US" sz="3200" dirty="0" smtClean="0">
                <a:latin typeface="AR P丸ゴシック体E" panose="020F0900000000000000" pitchFamily="50" charset="-128"/>
                <a:ea typeface="AR P丸ゴシック体E" panose="020F0900000000000000" pitchFamily="50" charset="-128"/>
              </a:rPr>
              <a:t>の　関連</a:t>
            </a:r>
            <a:r>
              <a:rPr lang="ja-JP" altLang="en-US" sz="3200" dirty="0">
                <a:latin typeface="AR P丸ゴシック体E" panose="020F0900000000000000" pitchFamily="50" charset="-128"/>
                <a:ea typeface="AR P丸ゴシック体E" panose="020F0900000000000000" pitchFamily="50" charset="-128"/>
              </a:rPr>
              <a:t>について説明します。</a:t>
            </a:r>
            <a:endParaRPr lang="en-US" altLang="ja-JP" sz="3200" dirty="0">
              <a:latin typeface="AR P丸ゴシック体E" panose="020F0900000000000000" pitchFamily="50" charset="-128"/>
              <a:ea typeface="AR P丸ゴシック体E" panose="020F0900000000000000" pitchFamily="50" charset="-128"/>
            </a:endParaRPr>
          </a:p>
          <a:p>
            <a:endParaRPr lang="en-US" altLang="ja-JP" sz="2400" dirty="0"/>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12</a:t>
            </a:fld>
            <a:endParaRPr lang="ja-JP" altLang="en-US"/>
          </a:p>
        </p:txBody>
      </p:sp>
    </p:spTree>
    <p:extLst>
      <p:ext uri="{BB962C8B-B14F-4D97-AF65-F5344CB8AC3E}">
        <p14:creationId xmlns:p14="http://schemas.microsoft.com/office/powerpoint/2010/main" val="2687788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sz="2000" dirty="0" smtClean="0">
                <a:latin typeface="AR P丸ゴシック体E" panose="020F0900000000000000" pitchFamily="50" charset="-128"/>
                <a:ea typeface="AR P丸ゴシック体E" panose="020F0900000000000000" pitchFamily="50" charset="-128"/>
              </a:rPr>
              <a:t>★これまで述べてきた本校の取組は、</a:t>
            </a:r>
            <a:endParaRPr kumimoji="1" lang="en-US" altLang="ja-JP" sz="2000" dirty="0" smtClean="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2000" dirty="0" smtClean="0">
                <a:latin typeface="AR P丸ゴシック体E" panose="020F0900000000000000" pitchFamily="50" charset="-128"/>
                <a:ea typeface="AR P丸ゴシック体E" panose="020F0900000000000000" pitchFamily="50" charset="-128"/>
              </a:rPr>
              <a:t>★昨年度から実施されてきた「熊本の学び推進プラン」につながる部分がたくさんあると考えます。</a:t>
            </a:r>
            <a:endParaRPr kumimoji="1" lang="en-US" altLang="ja-JP" sz="2000" dirty="0" smtClean="0">
              <a:latin typeface="AR P丸ゴシック体E" panose="020F0900000000000000" pitchFamily="50" charset="-128"/>
              <a:ea typeface="AR P丸ゴシック体E" panose="020F09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13</a:t>
            </a:fld>
            <a:endParaRPr lang="ja-JP" altLang="en-US"/>
          </a:p>
        </p:txBody>
      </p:sp>
    </p:spTree>
    <p:extLst>
      <p:ext uri="{BB962C8B-B14F-4D97-AF65-F5344CB8AC3E}">
        <p14:creationId xmlns:p14="http://schemas.microsoft.com/office/powerpoint/2010/main" val="1088817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8182">
              <a:lnSpc>
                <a:spcPct val="150000"/>
              </a:lnSpc>
              <a:defRPr/>
            </a:pPr>
            <a:r>
              <a:rPr kumimoji="1" lang="ja-JP" altLang="en-US" sz="1800" dirty="0" smtClean="0">
                <a:latin typeface="AR P丸ゴシック体E" panose="020F0900000000000000" pitchFamily="50" charset="-128"/>
                <a:ea typeface="AR P丸ゴシック体E" panose="020F0900000000000000" pitchFamily="50" charset="-128"/>
              </a:rPr>
              <a:t>特に、★「熊本の学び推進プラン」の第</a:t>
            </a:r>
            <a:r>
              <a:rPr kumimoji="1" lang="en-US" altLang="ja-JP" sz="1800" dirty="0" smtClean="0">
                <a:latin typeface="AR P丸ゴシック体E" panose="020F0900000000000000" pitchFamily="50" charset="-128"/>
                <a:ea typeface="AR P丸ゴシック体E" panose="020F0900000000000000" pitchFamily="50" charset="-128"/>
              </a:rPr>
              <a:t>3</a:t>
            </a:r>
            <a:r>
              <a:rPr kumimoji="1" lang="ja-JP" altLang="en-US" sz="1800" dirty="0" smtClean="0">
                <a:latin typeface="AR P丸ゴシック体E" panose="020F0900000000000000" pitchFamily="50" charset="-128"/>
                <a:ea typeface="AR P丸ゴシック体E" panose="020F0900000000000000" pitchFamily="50" charset="-128"/>
              </a:rPr>
              <a:t>章　</a:t>
            </a:r>
            <a:endParaRPr kumimoji="1" lang="en-US" altLang="ja-JP" sz="1800" dirty="0" smtClean="0">
              <a:latin typeface="AR P丸ゴシック体E" panose="020F0900000000000000" pitchFamily="50" charset="-128"/>
              <a:ea typeface="AR P丸ゴシック体E" panose="020F0900000000000000" pitchFamily="50" charset="-128"/>
            </a:endParaRPr>
          </a:p>
          <a:p>
            <a:pPr defTabSz="908182">
              <a:lnSpc>
                <a:spcPct val="150000"/>
              </a:lnSpc>
              <a:defRPr/>
            </a:pPr>
            <a:r>
              <a:rPr kumimoji="1" lang="ja-JP" altLang="en-US" sz="1800" dirty="0" smtClean="0">
                <a:latin typeface="AR P丸ゴシック体E" panose="020F0900000000000000" pitchFamily="50" charset="-128"/>
                <a:ea typeface="AR P丸ゴシック体E" panose="020F0900000000000000" pitchFamily="50" charset="-128"/>
              </a:rPr>
              <a:t>★「熊本の学び」における授業づくりのポイントに示されている</a:t>
            </a:r>
            <a:endParaRPr kumimoji="1" lang="en-US" altLang="ja-JP" sz="1800" dirty="0" smtClean="0">
              <a:latin typeface="AR P丸ゴシック体E" panose="020F0900000000000000" pitchFamily="50" charset="-128"/>
              <a:ea typeface="AR P丸ゴシック体E" panose="020F0900000000000000" pitchFamily="50" charset="-128"/>
            </a:endParaRPr>
          </a:p>
          <a:p>
            <a:pPr defTabSz="908182">
              <a:lnSpc>
                <a:spcPct val="150000"/>
              </a:lnSpc>
              <a:defRPr/>
            </a:pPr>
            <a:r>
              <a:rPr kumimoji="1" lang="ja-JP" altLang="en-US" sz="1800" dirty="0" smtClean="0">
                <a:latin typeface="AR P丸ゴシック体E" panose="020F0900000000000000" pitchFamily="50" charset="-128"/>
                <a:ea typeface="AR P丸ゴシック体E" panose="020F0900000000000000" pitchFamily="50" charset="-128"/>
              </a:rPr>
              <a:t>「単元デザインの工夫」「導入の工夫」「展開の工夫」「終末の工夫」は、</a:t>
            </a:r>
            <a:endParaRPr kumimoji="1" lang="en-US" altLang="ja-JP" sz="1800" dirty="0" smtClean="0">
              <a:latin typeface="AR P丸ゴシック体E" panose="020F0900000000000000" pitchFamily="50" charset="-128"/>
              <a:ea typeface="AR P丸ゴシック体E" panose="020F0900000000000000" pitchFamily="50" charset="-128"/>
            </a:endParaRPr>
          </a:p>
          <a:p>
            <a:pPr defTabSz="908182">
              <a:lnSpc>
                <a:spcPct val="150000"/>
              </a:lnSpc>
              <a:defRPr/>
            </a:pPr>
            <a:r>
              <a:rPr kumimoji="1" lang="ja-JP" altLang="en-US" sz="1800" dirty="0" smtClean="0">
                <a:latin typeface="AR P丸ゴシック体E" panose="020F0900000000000000" pitchFamily="50" charset="-128"/>
                <a:ea typeface="AR P丸ゴシック体E" panose="020F0900000000000000" pitchFamily="50" charset="-128"/>
              </a:rPr>
              <a:t>これまで本校で進めてきた「学び合いの授業づくり」と</a:t>
            </a:r>
            <a:endParaRPr kumimoji="1" lang="en-US" altLang="ja-JP" sz="1800" dirty="0" smtClean="0">
              <a:latin typeface="AR P丸ゴシック体E" panose="020F0900000000000000" pitchFamily="50" charset="-128"/>
              <a:ea typeface="AR P丸ゴシック体E" panose="020F0900000000000000" pitchFamily="50" charset="-128"/>
            </a:endParaRPr>
          </a:p>
          <a:p>
            <a:pPr defTabSz="908182">
              <a:lnSpc>
                <a:spcPct val="150000"/>
              </a:lnSpc>
              <a:defRPr/>
            </a:pPr>
            <a:r>
              <a:rPr kumimoji="1" lang="ja-JP" altLang="en-US" sz="1800" dirty="0" smtClean="0">
                <a:latin typeface="AR P丸ゴシック体E" panose="020F0900000000000000" pitchFamily="50" charset="-128"/>
                <a:ea typeface="AR P丸ゴシック体E" panose="020F0900000000000000" pitchFamily="50" charset="-128"/>
              </a:rPr>
              <a:t>重なる部分がたくさんあると考えています。</a:t>
            </a:r>
            <a:endParaRPr kumimoji="1" lang="en-US" altLang="ja-JP" sz="1800" dirty="0" smtClean="0">
              <a:latin typeface="AR P丸ゴシック体E" panose="020F0900000000000000" pitchFamily="50" charset="-128"/>
              <a:ea typeface="AR P丸ゴシック体E" panose="020F0900000000000000" pitchFamily="50" charset="-128"/>
            </a:endParaRPr>
          </a:p>
          <a:p>
            <a:endParaRPr kumimoji="1" lang="ja-JP" altLang="en-US" sz="1800" dirty="0"/>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14</a:t>
            </a:fld>
            <a:endParaRPr lang="ja-JP" altLang="en-US"/>
          </a:p>
        </p:txBody>
      </p:sp>
    </p:spTree>
    <p:extLst>
      <p:ext uri="{BB962C8B-B14F-4D97-AF65-F5344CB8AC3E}">
        <p14:creationId xmlns:p14="http://schemas.microsoft.com/office/powerpoint/2010/main" val="3953792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また、第</a:t>
            </a:r>
            <a:r>
              <a:rPr kumimoji="1" lang="en-US" altLang="ja-JP" sz="1800" dirty="0" smtClean="0">
                <a:latin typeface="AR P丸ゴシック体E" panose="020F0900000000000000" pitchFamily="50" charset="-128"/>
                <a:ea typeface="AR P丸ゴシック体E" panose="020F0900000000000000" pitchFamily="50" charset="-128"/>
              </a:rPr>
              <a:t>5</a:t>
            </a:r>
            <a:r>
              <a:rPr kumimoji="1" lang="ja-JP" altLang="en-US" sz="1800" dirty="0" smtClean="0">
                <a:latin typeface="AR P丸ゴシック体E" panose="020F0900000000000000" pitchFamily="50" charset="-128"/>
                <a:ea typeface="AR P丸ゴシック体E" panose="020F0900000000000000" pitchFamily="50" charset="-128"/>
              </a:rPr>
              <a:t>章の家庭学習　学校実践例には、本校の取組が掲載されています。</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これらのことからも、これまでの本校の取組を更に深めていくことが、「熊本の学び」を追究していくことにつながるのではないかと考えます。</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そこで、今年度は、これまでの取組を継続しつつ、</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そこへ「熊本の学び推進プラン」の考え方も意識し、研究を進めました。</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endParaRPr kumimoji="1" lang="en-US" altLang="ja-JP" sz="1800" dirty="0" smtClean="0">
              <a:latin typeface="AR P丸ゴシック体E" panose="020F0900000000000000" pitchFamily="50" charset="-128"/>
              <a:ea typeface="AR P丸ゴシック体E" panose="020F0900000000000000" pitchFamily="50" charset="-128"/>
            </a:endParaRPr>
          </a:p>
          <a:p>
            <a:endParaRPr kumimoji="1" lang="ja-JP" altLang="en-US" sz="1800" dirty="0"/>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15</a:t>
            </a:fld>
            <a:endParaRPr lang="ja-JP" altLang="en-US"/>
          </a:p>
        </p:txBody>
      </p:sp>
    </p:spTree>
    <p:extLst>
      <p:ext uri="{BB962C8B-B14F-4D97-AF65-F5344CB8AC3E}">
        <p14:creationId xmlns:p14="http://schemas.microsoft.com/office/powerpoint/2010/main" val="2731305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これが、今年度作成した、本校の「熊本の学び」アクションプロジェクトの取組です。</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このアクションプロジェクトに、これまで本校の校内研究で進めてきた取組を入れていくことで、</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本校の研究の深化と「熊本の学び」の追究を目指していけるようにしました。</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資料集に掲載していますので、あとで詳しくご覧ください。</a:t>
            </a:r>
            <a:endParaRPr kumimoji="1" lang="en-US" altLang="ja-JP" sz="1800" dirty="0" smtClean="0">
              <a:latin typeface="AR P丸ゴシック体E" panose="020F0900000000000000" pitchFamily="50" charset="-128"/>
              <a:ea typeface="AR P丸ゴシック体E" panose="020F09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16</a:t>
            </a:fld>
            <a:endParaRPr lang="ja-JP" altLang="en-US"/>
          </a:p>
        </p:txBody>
      </p:sp>
    </p:spTree>
    <p:extLst>
      <p:ext uri="{BB962C8B-B14F-4D97-AF65-F5344CB8AC3E}">
        <p14:creationId xmlns:p14="http://schemas.microsoft.com/office/powerpoint/2010/main" val="3215379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　「熊本の学び」をより意識した校内研究が進められるよう、</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★夏休み中の校内研修の時間に「熊本の学びスタートアップ研修」を実施し、職員の意識化を図りました。</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また、★１１月には、校内研修サポート訪問において、</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天草教育事務所から詳しく指導していただく機会を設定し、</a:t>
            </a:r>
            <a:r>
              <a:rPr kumimoji="1" lang="en-US" altLang="ja-JP" sz="1800" dirty="0" smtClean="0">
                <a:latin typeface="AR P丸ゴシック体E" panose="020F0900000000000000" pitchFamily="50" charset="-128"/>
                <a:ea typeface="AR P丸ゴシック体E" panose="020F0900000000000000" pitchFamily="50" charset="-128"/>
              </a:rPr>
              <a:t>1</a:t>
            </a:r>
            <a:r>
              <a:rPr kumimoji="1" lang="ja-JP" altLang="en-US" sz="1800" dirty="0" err="1" smtClean="0">
                <a:latin typeface="AR P丸ゴシック体E" panose="020F0900000000000000" pitchFamily="50" charset="-128"/>
                <a:ea typeface="AR P丸ゴシック体E" panose="020F0900000000000000" pitchFamily="50" charset="-128"/>
              </a:rPr>
              <a:t>つの</a:t>
            </a:r>
            <a:r>
              <a:rPr kumimoji="1" lang="ja-JP" altLang="en-US" sz="1800" dirty="0" smtClean="0">
                <a:latin typeface="AR P丸ゴシック体E" panose="020F0900000000000000" pitchFamily="50" charset="-128"/>
                <a:ea typeface="AR P丸ゴシック体E" panose="020F0900000000000000" pitchFamily="50" charset="-128"/>
              </a:rPr>
              <a:t>大研をもとに、</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全職員で学ぶ場を設定しました。</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　　</a:t>
            </a:r>
            <a:endParaRPr kumimoji="1" lang="ja-JP" altLang="en-US" dirty="0">
              <a:latin typeface="AR P丸ゴシック体E" panose="020F0900000000000000" pitchFamily="50" charset="-128"/>
              <a:ea typeface="AR P丸ゴシック体E" panose="020F09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17</a:t>
            </a:fld>
            <a:endParaRPr lang="ja-JP" altLang="en-US"/>
          </a:p>
        </p:txBody>
      </p:sp>
    </p:spTree>
    <p:extLst>
      <p:ext uri="{BB962C8B-B14F-4D97-AF65-F5344CB8AC3E}">
        <p14:creationId xmlns:p14="http://schemas.microsoft.com/office/powerpoint/2010/main" val="1643264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500"/>
              </a:lnSpc>
            </a:pPr>
            <a:r>
              <a:rPr kumimoji="1" lang="ja-JP" altLang="en-US" dirty="0" smtClean="0"/>
              <a:t>　</a:t>
            </a:r>
            <a:r>
              <a:rPr kumimoji="1" lang="ja-JP" altLang="en-US" sz="1800" dirty="0" smtClean="0">
                <a:latin typeface="AR P丸ゴシック体E" panose="020F0900000000000000" pitchFamily="50" charset="-128"/>
                <a:ea typeface="AR P丸ゴシック体E" panose="020F0900000000000000" pitchFamily="50" charset="-128"/>
              </a:rPr>
              <a:t>更に、研究授業を参観する際には、　</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ts val="2500"/>
              </a:lnSpc>
            </a:pPr>
            <a:r>
              <a:rPr kumimoji="1" lang="ja-JP" altLang="en-US" sz="1800" dirty="0" smtClean="0">
                <a:latin typeface="AR P丸ゴシック体E" panose="020F0900000000000000" pitchFamily="50" charset="-128"/>
                <a:ea typeface="AR P丸ゴシック体E" panose="020F0900000000000000" pitchFamily="50" charset="-128"/>
              </a:rPr>
              <a:t>★「熊本の学び」授業実践の８つのチェックリストを活用し、熊本の学びの考え方を共有できるようにしました。</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ts val="2500"/>
              </a:lnSpc>
            </a:pPr>
            <a:r>
              <a:rPr kumimoji="1" lang="ja-JP" altLang="en-US" sz="1800" dirty="0" smtClean="0">
                <a:latin typeface="AR P丸ゴシック体E" panose="020F0900000000000000" pitchFamily="50" charset="-128"/>
                <a:ea typeface="AR P丸ゴシック体E" panose="020F0900000000000000" pitchFamily="50" charset="-128"/>
              </a:rPr>
              <a:t>　また、★研究授業の授業者が、事後研のあと、自らの授業を振り返り、課題等をすぐに日々の実践に生かせるよう、</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ts val="2500"/>
              </a:lnSpc>
            </a:pPr>
            <a:r>
              <a:rPr kumimoji="1" lang="ja-JP" altLang="en-US" sz="1800" dirty="0" smtClean="0">
                <a:latin typeface="AR P丸ゴシック体E" panose="020F0900000000000000" pitchFamily="50" charset="-128"/>
                <a:ea typeface="AR P丸ゴシック体E" panose="020F0900000000000000" pitchFamily="50" charset="-128"/>
              </a:rPr>
              <a:t>研究授業省察シートを活用しました。</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ts val="2500"/>
              </a:lnSpc>
            </a:pPr>
            <a:r>
              <a:rPr kumimoji="1" lang="ja-JP" altLang="en-US" sz="1800" dirty="0" smtClean="0">
                <a:latin typeface="AR P丸ゴシック体E" panose="020F0900000000000000" pitchFamily="50" charset="-128"/>
                <a:ea typeface="AR P丸ゴシック体E" panose="020F0900000000000000" pitchFamily="50" charset="-128"/>
              </a:rPr>
              <a:t>この研究授業省察シートは、記入後全体で共有することで、</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ts val="2500"/>
              </a:lnSpc>
            </a:pPr>
            <a:r>
              <a:rPr kumimoji="1" lang="ja-JP" altLang="en-US" sz="1800" dirty="0" smtClean="0">
                <a:latin typeface="AR P丸ゴシック体E" panose="020F0900000000000000" pitchFamily="50" charset="-128"/>
                <a:ea typeface="AR P丸ゴシック体E" panose="020F0900000000000000" pitchFamily="50" charset="-128"/>
              </a:rPr>
              <a:t>各教科部会の取組を全体へ広げ、職員間の共通実践を深めることにつながったと考えます。</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ts val="2500"/>
              </a:lnSpc>
            </a:pPr>
            <a:endParaRPr kumimoji="1" lang="en-US" altLang="ja-JP" sz="1800" dirty="0" smtClean="0">
              <a:latin typeface="AR P丸ゴシック体E" panose="020F0900000000000000" pitchFamily="50" charset="-128"/>
              <a:ea typeface="AR P丸ゴシック体E" panose="020F09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18</a:t>
            </a:fld>
            <a:endParaRPr lang="ja-JP" altLang="en-US"/>
          </a:p>
        </p:txBody>
      </p:sp>
    </p:spTree>
    <p:extLst>
      <p:ext uri="{BB962C8B-B14F-4D97-AF65-F5344CB8AC3E}">
        <p14:creationId xmlns:p14="http://schemas.microsoft.com/office/powerpoint/2010/main" val="2206200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2750" y="439738"/>
            <a:ext cx="3067050" cy="2122487"/>
          </a:xfrm>
        </p:spPr>
      </p:sp>
      <p:sp>
        <p:nvSpPr>
          <p:cNvPr id="3" name="ノート プレースホルダー 2"/>
          <p:cNvSpPr>
            <a:spLocks noGrp="1"/>
          </p:cNvSpPr>
          <p:nvPr>
            <p:ph type="body" idx="1"/>
          </p:nvPr>
        </p:nvSpPr>
        <p:spPr/>
        <p:txBody>
          <a:bodyPr/>
          <a:lstStyle/>
          <a:p>
            <a:pPr defTabSz="908182"/>
            <a:r>
              <a:rPr lang="ja-JP" altLang="en-US" sz="2800" dirty="0"/>
              <a:t>この</a:t>
            </a:r>
            <a:r>
              <a:rPr lang="ja-JP" altLang="en-US" sz="2800" dirty="0" smtClean="0"/>
              <a:t>順番で　お話</a:t>
            </a:r>
            <a:r>
              <a:rPr lang="ja-JP" altLang="en-US" sz="2800" dirty="0"/>
              <a:t>していきます。</a:t>
            </a:r>
            <a:endParaRPr lang="en-US" altLang="ja-JP" sz="2800" dirty="0"/>
          </a:p>
          <a:p>
            <a:endParaRPr lang="en-US" altLang="ja-JP" sz="2800" dirty="0"/>
          </a:p>
          <a:p>
            <a:endParaRPr lang="ja-JP" altLang="en-US" sz="2800" dirty="0"/>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1</a:t>
            </a:fld>
            <a:endParaRPr lang="ja-JP" altLang="en-US"/>
          </a:p>
        </p:txBody>
      </p:sp>
    </p:spTree>
    <p:extLst>
      <p:ext uri="{BB962C8B-B14F-4D97-AF65-F5344CB8AC3E}">
        <p14:creationId xmlns:p14="http://schemas.microsoft.com/office/powerpoint/2010/main" val="3242522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2800" dirty="0" smtClean="0"/>
              <a:t>次に、小学校教科担任制の導入に向けた取組について説明します。</a:t>
            </a:r>
            <a:endParaRPr kumimoji="1" lang="ja-JP" altLang="en-US" sz="2800" dirty="0"/>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19</a:t>
            </a:fld>
            <a:endParaRPr lang="ja-JP" altLang="en-US"/>
          </a:p>
        </p:txBody>
      </p:sp>
    </p:spTree>
    <p:extLst>
      <p:ext uri="{BB962C8B-B14F-4D97-AF65-F5344CB8AC3E}">
        <p14:creationId xmlns:p14="http://schemas.microsoft.com/office/powerpoint/2010/main" val="2930853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kumimoji="1" lang="ja-JP" altLang="en-US" sz="1600" dirty="0" smtClean="0">
                <a:latin typeface="AR P丸ゴシック体E" panose="020F0900000000000000" pitchFamily="50" charset="-128"/>
                <a:ea typeface="AR P丸ゴシック体E" panose="020F0900000000000000" pitchFamily="50" charset="-128"/>
              </a:rPr>
              <a:t>本校では、主に</a:t>
            </a:r>
            <a:r>
              <a:rPr kumimoji="1" lang="en-US" altLang="ja-JP" sz="1600" dirty="0" smtClean="0">
                <a:latin typeface="AR P丸ゴシック体E" panose="020F0900000000000000" pitchFamily="50" charset="-128"/>
                <a:ea typeface="AR P丸ゴシック体E" panose="020F0900000000000000" pitchFamily="50" charset="-128"/>
              </a:rPr>
              <a:t>3</a:t>
            </a:r>
            <a:r>
              <a:rPr kumimoji="1" lang="ja-JP" altLang="en-US" sz="1600" dirty="0" smtClean="0">
                <a:latin typeface="AR P丸ゴシック体E" panose="020F0900000000000000" pitchFamily="50" charset="-128"/>
                <a:ea typeface="AR P丸ゴシック体E" panose="020F0900000000000000" pitchFamily="50" charset="-128"/>
              </a:rPr>
              <a:t>年生以上において、★社会、理科、音楽の授業を、教科担任が行っています。</a:t>
            </a:r>
            <a:endParaRPr kumimoji="1" lang="en-US" altLang="ja-JP" sz="1600" dirty="0" smtClean="0">
              <a:latin typeface="AR P丸ゴシック体E" panose="020F0900000000000000" pitchFamily="50" charset="-128"/>
              <a:ea typeface="AR P丸ゴシック体E" panose="020F0900000000000000" pitchFamily="50" charset="-128"/>
            </a:endParaRPr>
          </a:p>
          <a:p>
            <a:pPr>
              <a:lnSpc>
                <a:spcPct val="100000"/>
              </a:lnSpc>
            </a:pPr>
            <a:r>
              <a:rPr kumimoji="1" lang="ja-JP" altLang="en-US" sz="1600" dirty="0" smtClean="0">
                <a:latin typeface="AR P丸ゴシック体E" panose="020F0900000000000000" pitchFamily="50" charset="-128"/>
                <a:ea typeface="AR P丸ゴシック体E" panose="020F0900000000000000" pitchFamily="50" charset="-128"/>
              </a:rPr>
              <a:t>今後は、中学校とのつながりを踏まえ、高学年から教科担任制の導入が予定されていることから、教師も児童も教科担任制の導入を少しずつ意識できるような取組を進めて来ました。</a:t>
            </a:r>
            <a:endParaRPr kumimoji="1" lang="en-US" altLang="ja-JP" sz="1600" dirty="0" smtClean="0">
              <a:latin typeface="AR P丸ゴシック体E" panose="020F0900000000000000" pitchFamily="50" charset="-128"/>
              <a:ea typeface="AR P丸ゴシック体E" panose="020F0900000000000000" pitchFamily="50" charset="-128"/>
            </a:endParaRPr>
          </a:p>
          <a:p>
            <a:pPr>
              <a:lnSpc>
                <a:spcPct val="100000"/>
              </a:lnSpc>
            </a:pPr>
            <a:r>
              <a:rPr kumimoji="1" lang="ja-JP" altLang="en-US" sz="1600" dirty="0" smtClean="0">
                <a:latin typeface="AR P丸ゴシック体E" panose="020F0900000000000000" pitchFamily="50" charset="-128"/>
                <a:ea typeface="AR P丸ゴシック体E" panose="020F0900000000000000" pitchFamily="50" charset="-128"/>
              </a:rPr>
              <a:t>その一つが、学年間での交換授業の取組です。</a:t>
            </a:r>
            <a:endParaRPr kumimoji="1" lang="en-US" altLang="ja-JP" sz="1600" dirty="0" smtClean="0">
              <a:latin typeface="AR P丸ゴシック体E" panose="020F0900000000000000" pitchFamily="50" charset="-128"/>
              <a:ea typeface="AR P丸ゴシック体E" panose="020F0900000000000000" pitchFamily="50" charset="-128"/>
            </a:endParaRPr>
          </a:p>
          <a:p>
            <a:pPr>
              <a:lnSpc>
                <a:spcPct val="100000"/>
              </a:lnSpc>
            </a:pPr>
            <a:r>
              <a:rPr kumimoji="1" lang="ja-JP" altLang="en-US" sz="1600" dirty="0" smtClean="0">
                <a:latin typeface="AR P丸ゴシック体E" panose="020F0900000000000000" pitchFamily="50" charset="-128"/>
                <a:ea typeface="AR P丸ゴシック体E" panose="020F0900000000000000" pitchFamily="50" charset="-128"/>
              </a:rPr>
              <a:t>　★本校は</a:t>
            </a:r>
            <a:r>
              <a:rPr kumimoji="1" lang="en-US" altLang="ja-JP" sz="1600" dirty="0" smtClean="0">
                <a:latin typeface="AR P丸ゴシック体E" panose="020F0900000000000000" pitchFamily="50" charset="-128"/>
                <a:ea typeface="AR P丸ゴシック体E" panose="020F0900000000000000" pitchFamily="50" charset="-128"/>
              </a:rPr>
              <a:t>1</a:t>
            </a:r>
            <a:r>
              <a:rPr kumimoji="1" lang="ja-JP" altLang="en-US" sz="1600" dirty="0" smtClean="0">
                <a:latin typeface="AR P丸ゴシック体E" panose="020F0900000000000000" pitchFamily="50" charset="-128"/>
                <a:ea typeface="AR P丸ゴシック体E" panose="020F0900000000000000" pitchFamily="50" charset="-128"/>
              </a:rPr>
              <a:t>学年が複数学級あることから、学級担任も複数います。そこで、学年間で、教師が、自分が担任する以外の学級での授業を、少しずつ取り入れるようにしました。</a:t>
            </a:r>
            <a:endParaRPr kumimoji="1" lang="en-US" altLang="ja-JP" sz="1600" dirty="0" smtClean="0">
              <a:latin typeface="AR P丸ゴシック体E" panose="020F0900000000000000" pitchFamily="50" charset="-128"/>
              <a:ea typeface="AR P丸ゴシック体E" panose="020F0900000000000000" pitchFamily="50" charset="-128"/>
            </a:endParaRPr>
          </a:p>
          <a:p>
            <a:pPr>
              <a:lnSpc>
                <a:spcPct val="100000"/>
              </a:lnSpc>
            </a:pPr>
            <a:r>
              <a:rPr kumimoji="1" lang="ja-JP" altLang="en-US" sz="1600" dirty="0" smtClean="0">
                <a:latin typeface="AR P丸ゴシック体E" panose="020F0900000000000000" pitchFamily="50" charset="-128"/>
                <a:ea typeface="AR P丸ゴシック体E" panose="020F0900000000000000" pitchFamily="50" charset="-128"/>
              </a:rPr>
              <a:t>教科の特性や時数の違いもあるので、いつでもできると言うわけではありませんが、</a:t>
            </a:r>
            <a:endParaRPr kumimoji="1" lang="en-US" altLang="ja-JP" sz="1600" dirty="0" smtClean="0">
              <a:latin typeface="AR P丸ゴシック体E" panose="020F0900000000000000" pitchFamily="50" charset="-128"/>
              <a:ea typeface="AR P丸ゴシック体E" panose="020F0900000000000000" pitchFamily="50" charset="-128"/>
            </a:endParaRPr>
          </a:p>
          <a:p>
            <a:pPr>
              <a:lnSpc>
                <a:spcPct val="100000"/>
              </a:lnSpc>
            </a:pPr>
            <a:r>
              <a:rPr kumimoji="1" lang="ja-JP" altLang="en-US" sz="1600" dirty="0" smtClean="0">
                <a:latin typeface="AR P丸ゴシック体E" panose="020F0900000000000000" pitchFamily="50" charset="-128"/>
                <a:ea typeface="AR P丸ゴシック体E" panose="020F0900000000000000" pitchFamily="50" charset="-128"/>
              </a:rPr>
              <a:t>例えば、★国語の研究授業を行う教師が、★学年の他の学級でも本時の授業を行ったり、１単元を交代して授業を行ったりするなど、学年部の時間割や交流の仕方を工夫しながら、学級担任以外の教師が、授業を行うことができる機会づくりに努めてきました。今後は、更に、授業内容の精選や教師の得意分野を生かせる場の設定など、学年間で連携を密にしていくことで、より計画的な実施ができ、回数も増やしていけるのではないかと考えます。</a:t>
            </a:r>
            <a:endParaRPr kumimoji="1" lang="en-US" altLang="ja-JP" sz="1600" dirty="0" smtClean="0">
              <a:latin typeface="AR P丸ゴシック体E" panose="020F0900000000000000" pitchFamily="50" charset="-128"/>
              <a:ea typeface="AR P丸ゴシック体E" panose="020F0900000000000000" pitchFamily="50" charset="-128"/>
            </a:endParaRPr>
          </a:p>
          <a:p>
            <a:r>
              <a:rPr kumimoji="1" lang="ja-JP" altLang="en-US" sz="1600" dirty="0" smtClean="0"/>
              <a:t>　</a:t>
            </a:r>
            <a:endParaRPr kumimoji="1" lang="en-US" altLang="ja-JP" dirty="0" smtClean="0"/>
          </a:p>
          <a:p>
            <a:r>
              <a:rPr kumimoji="1" lang="ja-JP" altLang="en-US" dirty="0" smtClean="0"/>
              <a:t>　</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20</a:t>
            </a:fld>
            <a:endParaRPr lang="ja-JP" altLang="en-US"/>
          </a:p>
        </p:txBody>
      </p:sp>
    </p:spTree>
    <p:extLst>
      <p:ext uri="{BB962C8B-B14F-4D97-AF65-F5344CB8AC3E}">
        <p14:creationId xmlns:p14="http://schemas.microsoft.com/office/powerpoint/2010/main" val="3128406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また、★どの学級でも、どの学年でも、どの教科でも、</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私たち教師が、同じ方向を見て授業を行うような共通実践の深化を図ることができれば、</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児童にとっても、担任以外の教師が授業をすることについての抵抗も、少なくすることができるのではないかと考えます。</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　★こちらが、本校の共通実践事項「北っ子これだけは！１０項目」です。</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学年で少し違いはありますが、学習の準備や学習訓練等、</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みんなで取り組むことを明確にし、教室等に掲示したり児童に配布したりして定着を進めました。</a:t>
            </a:r>
            <a:endParaRPr kumimoji="1" lang="ja-JP" altLang="en-US" sz="1800" dirty="0">
              <a:latin typeface="AR P丸ゴシック体E" panose="020F0900000000000000" pitchFamily="50" charset="-128"/>
              <a:ea typeface="AR P丸ゴシック体E" panose="020F09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21</a:t>
            </a:fld>
            <a:endParaRPr lang="ja-JP" altLang="en-US"/>
          </a:p>
        </p:txBody>
      </p:sp>
    </p:spTree>
    <p:extLst>
      <p:ext uri="{BB962C8B-B14F-4D97-AF65-F5344CB8AC3E}">
        <p14:creationId xmlns:p14="http://schemas.microsoft.com/office/powerpoint/2010/main" val="1049956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また、スライドの左側のように、教師側の視点からも同じように共通実践できるようにした「教師版２０項目」を活用し、学年部会などで振り返る機会を設定して共通実践の深化を進めました。</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さらに、スライドの右側のように、学習の準備や家庭学習等についてまとめた「家庭版１０項目」を作成し、全家庭へ配付し、周知を図りました。</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このように、児童、教師、家庭が一体となって共通実践事項を進められるようにしたことで、いつでも、どの教科でも、児童は、同じように学習に臨む意識を高めることができたのではないかと考えます。</a:t>
            </a:r>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22</a:t>
            </a:fld>
            <a:endParaRPr lang="ja-JP" altLang="en-US"/>
          </a:p>
        </p:txBody>
      </p:sp>
    </p:spTree>
    <p:extLst>
      <p:ext uri="{BB962C8B-B14F-4D97-AF65-F5344CB8AC3E}">
        <p14:creationId xmlns:p14="http://schemas.microsoft.com/office/powerpoint/2010/main" val="628282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92125" y="441325"/>
            <a:ext cx="3062288" cy="2120900"/>
          </a:xfrm>
        </p:spPr>
      </p:sp>
      <p:sp>
        <p:nvSpPr>
          <p:cNvPr id="3" name="ノート プレースホルダー 2"/>
          <p:cNvSpPr>
            <a:spLocks noGrp="1"/>
          </p:cNvSpPr>
          <p:nvPr>
            <p:ph type="body" idx="1"/>
          </p:nvPr>
        </p:nvSpPr>
        <p:spPr>
          <a:xfrm>
            <a:off x="272485" y="2816427"/>
            <a:ext cx="7702433" cy="3459679"/>
          </a:xfrm>
        </p:spPr>
        <p:txBody>
          <a:bodyPr/>
          <a:lstStyle/>
          <a:p>
            <a:pPr defTabSz="914046">
              <a:defRPr/>
            </a:pPr>
            <a:r>
              <a:rPr lang="ja-JP" altLang="en-US" sz="2400" dirty="0">
                <a:latin typeface="AR Pゴシック体S" panose="020B0A00000000000000" pitchFamily="50" charset="-128"/>
                <a:ea typeface="AR Pゴシック体S" panose="020B0A00000000000000" pitchFamily="50" charset="-128"/>
              </a:rPr>
              <a:t>最後に研究の成果と課題についてお伝えします。</a:t>
            </a:r>
            <a:endParaRPr lang="en-US" altLang="ja-JP" sz="2400" dirty="0">
              <a:latin typeface="AR Pゴシック体S" panose="020B0A00000000000000" pitchFamily="50" charset="-128"/>
              <a:ea typeface="AR Pゴシック体S" panose="020B0A00000000000000" pitchFamily="50" charset="-128"/>
            </a:endParaRPr>
          </a:p>
          <a:p>
            <a:endParaRPr lang="ja-JP" altLang="en-US" sz="2400" dirty="0"/>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23</a:t>
            </a:fld>
            <a:endParaRPr lang="ja-JP" altLang="en-US"/>
          </a:p>
        </p:txBody>
      </p:sp>
    </p:spTree>
    <p:extLst>
      <p:ext uri="{BB962C8B-B14F-4D97-AF65-F5344CB8AC3E}">
        <p14:creationId xmlns:p14="http://schemas.microsoft.com/office/powerpoint/2010/main" val="2687788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これは、</a:t>
            </a:r>
            <a:r>
              <a:rPr kumimoji="1" lang="en-US" altLang="ja-JP" sz="1800" dirty="0" smtClean="0">
                <a:latin typeface="AR P丸ゴシック体E" panose="020F0900000000000000" pitchFamily="50" charset="-128"/>
                <a:ea typeface="AR P丸ゴシック体E" panose="020F0900000000000000" pitchFamily="50" charset="-128"/>
              </a:rPr>
              <a:t>7</a:t>
            </a:r>
            <a:r>
              <a:rPr kumimoji="1" lang="ja-JP" altLang="en-US" sz="1800" dirty="0" smtClean="0">
                <a:latin typeface="AR P丸ゴシック体E" panose="020F0900000000000000" pitchFamily="50" charset="-128"/>
                <a:ea typeface="AR P丸ゴシック体E" panose="020F0900000000000000" pitchFamily="50" charset="-128"/>
              </a:rPr>
              <a:t>月と１２月に、全児童を対象に実施した「学び合いに関するアンケート」結果の平均を比較したグラフです。</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７月と比べると１２月は、全ての項目の数値が上昇しています。この結果から、</a:t>
            </a:r>
            <a:endParaRPr kumimoji="1"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800" dirty="0" smtClean="0">
                <a:latin typeface="AR P丸ゴシック体E" panose="020F0900000000000000" pitchFamily="50" charset="-128"/>
                <a:ea typeface="AR P丸ゴシック体E" panose="020F0900000000000000" pitchFamily="50" charset="-128"/>
              </a:rPr>
              <a:t>★学び合いの学習を好意的に捉えている児童が多く、意識も高まってきていることが分かります。</a:t>
            </a:r>
            <a:endParaRPr kumimoji="1" lang="en-US" altLang="ja-JP" sz="1800" dirty="0" smtClean="0">
              <a:latin typeface="AR P丸ゴシック体E" panose="020F0900000000000000" pitchFamily="50" charset="-128"/>
              <a:ea typeface="AR P丸ゴシック体E" panose="020F09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24</a:t>
            </a:fld>
            <a:endParaRPr lang="ja-JP" altLang="en-US"/>
          </a:p>
        </p:txBody>
      </p:sp>
    </p:spTree>
    <p:extLst>
      <p:ext uri="{BB962C8B-B14F-4D97-AF65-F5344CB8AC3E}">
        <p14:creationId xmlns:p14="http://schemas.microsoft.com/office/powerpoint/2010/main" val="684223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8182">
              <a:lnSpc>
                <a:spcPct val="150000"/>
              </a:lnSpc>
              <a:defRPr/>
            </a:pPr>
            <a:r>
              <a:rPr kumimoji="1" lang="ja-JP" altLang="en-US" sz="1800" dirty="0" smtClean="0">
                <a:latin typeface="AR P丸ゴシック体E" panose="020F0900000000000000" pitchFamily="50" charset="-128"/>
                <a:ea typeface="AR P丸ゴシック体E" panose="020F0900000000000000" pitchFamily="50" charset="-128"/>
              </a:rPr>
              <a:t>★児童の振り返りにも、「</a:t>
            </a:r>
            <a:r>
              <a:rPr lang="ja-JP" altLang="en-US" sz="1800" dirty="0">
                <a:solidFill>
                  <a:prstClr val="black"/>
                </a:solidFill>
                <a:latin typeface="AR P丸ゴシック体E" panose="020F0900000000000000" pitchFamily="50" charset="-128"/>
                <a:ea typeface="AR P丸ゴシック体E" panose="020F0900000000000000" pitchFamily="50" charset="-128"/>
              </a:rPr>
              <a:t>はじめは片方のやり方しか分からなかったけど，○○さんが教えてくれたので両方よく分かりました。」</a:t>
            </a:r>
            <a:endParaRPr lang="en-US" altLang="ja-JP" sz="1800" dirty="0">
              <a:solidFill>
                <a:prstClr val="black"/>
              </a:solidFill>
              <a:latin typeface="AR P丸ゴシック体E" panose="020F0900000000000000" pitchFamily="50" charset="-128"/>
              <a:ea typeface="AR P丸ゴシック体E" panose="020F0900000000000000" pitchFamily="50" charset="-128"/>
            </a:endParaRPr>
          </a:p>
          <a:p>
            <a:pPr defTabSz="908182">
              <a:lnSpc>
                <a:spcPct val="150000"/>
              </a:lnSpc>
              <a:defRPr/>
            </a:pPr>
            <a:r>
              <a:rPr lang="ja-JP" altLang="en-US" sz="1800" dirty="0">
                <a:solidFill>
                  <a:prstClr val="black"/>
                </a:solidFill>
                <a:latin typeface="AR P丸ゴシック体E" panose="020F0900000000000000" pitchFamily="50" charset="-128"/>
                <a:ea typeface="AR P丸ゴシック体E" panose="020F0900000000000000" pitchFamily="50" charset="-128"/>
              </a:rPr>
              <a:t>「やっぱりグループで話し合うことで，考えが広がったり深まったりするんだなあとあらためて思いました。」などがあり、★児童が学び合いの良さを実感できていることがうかがえます。</a:t>
            </a:r>
            <a:endParaRPr lang="en-US" altLang="ja-JP" sz="1800" dirty="0">
              <a:solidFill>
                <a:prstClr val="black"/>
              </a:solidFill>
              <a:latin typeface="AR P丸ゴシック体E" panose="020F0900000000000000" pitchFamily="50" charset="-128"/>
              <a:ea typeface="AR P丸ゴシック体E" panose="020F0900000000000000" pitchFamily="50" charset="-128"/>
            </a:endParaRPr>
          </a:p>
          <a:p>
            <a:pPr defTabSz="908182">
              <a:lnSpc>
                <a:spcPct val="150000"/>
              </a:lnSpc>
              <a:defRPr/>
            </a:pPr>
            <a:r>
              <a:rPr lang="ja-JP" altLang="en-US" sz="1800" dirty="0">
                <a:solidFill>
                  <a:prstClr val="black"/>
                </a:solidFill>
                <a:latin typeface="AR P丸ゴシック体E" panose="020F0900000000000000" pitchFamily="50" charset="-128"/>
                <a:ea typeface="AR P丸ゴシック体E" panose="020F0900000000000000" pitchFamily="50" charset="-128"/>
              </a:rPr>
              <a:t>　また、教師の声にも★「 学び合いの学習が，友達づくり・学級づくりに繋がっている。」</a:t>
            </a:r>
            <a:endParaRPr lang="en-US" altLang="ja-JP" sz="1800" dirty="0">
              <a:solidFill>
                <a:prstClr val="black"/>
              </a:solidFill>
              <a:latin typeface="AR P丸ゴシック体E" panose="020F0900000000000000" pitchFamily="50" charset="-128"/>
              <a:ea typeface="AR P丸ゴシック体E" panose="020F0900000000000000" pitchFamily="50" charset="-128"/>
            </a:endParaRPr>
          </a:p>
          <a:p>
            <a:pPr defTabSz="908182">
              <a:lnSpc>
                <a:spcPct val="150000"/>
              </a:lnSpc>
              <a:defRPr/>
            </a:pPr>
            <a:r>
              <a:rPr lang="ja-JP" altLang="en-US" sz="1800" dirty="0" smtClean="0">
                <a:solidFill>
                  <a:prstClr val="black"/>
                </a:solidFill>
                <a:latin typeface="AR P丸ゴシック体E" panose="020F0900000000000000" pitchFamily="50" charset="-128"/>
                <a:ea typeface="AR P丸ゴシック体E" panose="020F0900000000000000" pitchFamily="50" charset="-128"/>
              </a:rPr>
              <a:t>「学級間</a:t>
            </a:r>
            <a:r>
              <a:rPr lang="ja-JP" altLang="en-US" sz="1800" dirty="0">
                <a:solidFill>
                  <a:prstClr val="black"/>
                </a:solidFill>
                <a:latin typeface="AR P丸ゴシック体E" panose="020F0900000000000000" pitchFamily="50" charset="-128"/>
                <a:ea typeface="AR P丸ゴシック体E" panose="020F0900000000000000" pitchFamily="50" charset="-128"/>
              </a:rPr>
              <a:t>の交流により，相手意識をもって学ぼうとする態度が見られた。」など、★学び合いの授業づくりが、児童間の良好な人間関係の構築につながっていると捉えて</a:t>
            </a:r>
            <a:r>
              <a:rPr lang="ja-JP" altLang="en-US" sz="1800" dirty="0" smtClean="0">
                <a:solidFill>
                  <a:prstClr val="black"/>
                </a:solidFill>
                <a:latin typeface="AR P丸ゴシック体E" panose="020F0900000000000000" pitchFamily="50" charset="-128"/>
                <a:ea typeface="AR P丸ゴシック体E" panose="020F0900000000000000" pitchFamily="50" charset="-128"/>
              </a:rPr>
              <a:t>いると考えます。</a:t>
            </a:r>
            <a:endParaRPr lang="en-US" altLang="ja-JP" sz="1800" dirty="0">
              <a:solidFill>
                <a:prstClr val="black"/>
              </a:solidFill>
              <a:latin typeface="AR P丸ゴシック体E" panose="020F0900000000000000" pitchFamily="50" charset="-128"/>
              <a:ea typeface="AR P丸ゴシック体E" panose="020F0900000000000000" pitchFamily="50" charset="-128"/>
            </a:endParaRPr>
          </a:p>
          <a:p>
            <a:pPr defTabSz="908182">
              <a:defRPr/>
            </a:pP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defTabSz="908182">
              <a:defRPr/>
            </a:pP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25</a:t>
            </a:fld>
            <a:endParaRPr lang="ja-JP" altLang="en-US"/>
          </a:p>
        </p:txBody>
      </p:sp>
    </p:spTree>
    <p:extLst>
      <p:ext uri="{BB962C8B-B14F-4D97-AF65-F5344CB8AC3E}">
        <p14:creationId xmlns:p14="http://schemas.microsoft.com/office/powerpoint/2010/main" val="986484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kumimoji="1" lang="ja-JP" altLang="en-US" sz="1400" dirty="0" smtClean="0">
                <a:latin typeface="AR P丸ゴシック体E" panose="020F0900000000000000" pitchFamily="50" charset="-128"/>
                <a:ea typeface="AR P丸ゴシック体E" panose="020F0900000000000000" pitchFamily="50" charset="-128"/>
              </a:rPr>
              <a:t>次に、「熊本の学び」の追究についてです。こちらも児童・教師の声を紹介します。</a:t>
            </a:r>
            <a:endParaRPr kumimoji="1" lang="en-US" altLang="ja-JP" sz="1400" dirty="0" smtClean="0">
              <a:latin typeface="AR P丸ゴシック体E" panose="020F0900000000000000" pitchFamily="50" charset="-128"/>
              <a:ea typeface="AR P丸ゴシック体E" panose="020F0900000000000000" pitchFamily="50" charset="-128"/>
            </a:endParaRPr>
          </a:p>
          <a:p>
            <a:pPr defTabSz="908182">
              <a:lnSpc>
                <a:spcPts val="2000"/>
              </a:lnSpc>
              <a:defRPr/>
            </a:pPr>
            <a:r>
              <a:rPr kumimoji="1" lang="ja-JP" altLang="en-US" sz="1400" dirty="0" smtClean="0">
                <a:latin typeface="AR P丸ゴシック体E" panose="020F0900000000000000" pitchFamily="50" charset="-128"/>
                <a:ea typeface="AR P丸ゴシック体E" panose="020F0900000000000000" pitchFamily="50" charset="-128"/>
              </a:rPr>
              <a:t>ある児童は、★自分の自主学習を振り返った時に、「</a:t>
            </a:r>
            <a:r>
              <a:rPr lang="ja-JP" altLang="en-US" sz="1400" dirty="0" smtClean="0">
                <a:solidFill>
                  <a:prstClr val="black"/>
                </a:solidFill>
                <a:latin typeface="AR P丸ゴシック体E" panose="020F0900000000000000" pitchFamily="50" charset="-128"/>
                <a:ea typeface="AR P丸ゴシック体E" panose="020F0900000000000000" pitchFamily="50" charset="-128"/>
              </a:rPr>
              <a:t>テスト前</a:t>
            </a:r>
            <a:r>
              <a:rPr lang="ja-JP" altLang="en-US" sz="1400" dirty="0">
                <a:solidFill>
                  <a:prstClr val="black"/>
                </a:solidFill>
                <a:latin typeface="AR P丸ゴシック体E" panose="020F0900000000000000" pitchFamily="50" charset="-128"/>
                <a:ea typeface="AR P丸ゴシック体E" panose="020F0900000000000000" pitchFamily="50" charset="-128"/>
              </a:rPr>
              <a:t>には</a:t>
            </a:r>
            <a:r>
              <a:rPr lang="ja-JP" altLang="en-US" sz="1400" dirty="0" smtClean="0">
                <a:solidFill>
                  <a:prstClr val="black"/>
                </a:solidFill>
                <a:latin typeface="AR P丸ゴシック体E" panose="020F0900000000000000" pitchFamily="50" charset="-128"/>
                <a:ea typeface="AR P丸ゴシック体E" panose="020F0900000000000000" pitchFamily="50" charset="-128"/>
              </a:rPr>
              <a:t>，これまで何</a:t>
            </a:r>
            <a:r>
              <a:rPr lang="ja-JP" altLang="en-US" sz="1400" dirty="0">
                <a:solidFill>
                  <a:prstClr val="black"/>
                </a:solidFill>
                <a:latin typeface="AR P丸ゴシック体E" panose="020F0900000000000000" pitchFamily="50" charset="-128"/>
                <a:ea typeface="AR P丸ゴシック体E" panose="020F0900000000000000" pitchFamily="50" charset="-128"/>
              </a:rPr>
              <a:t>を学習したのかを考えて自学に取り組めるようになりました。</a:t>
            </a:r>
            <a:r>
              <a:rPr lang="ja-JP" altLang="en-US" sz="1400" dirty="0" smtClean="0">
                <a:solidFill>
                  <a:prstClr val="black"/>
                </a:solidFill>
                <a:latin typeface="AR P丸ゴシック体E" panose="020F0900000000000000" pitchFamily="50" charset="-128"/>
                <a:ea typeface="AR P丸ゴシック体E" panose="020F0900000000000000" pitchFamily="50" charset="-128"/>
              </a:rPr>
              <a:t>」と</a:t>
            </a:r>
            <a:r>
              <a:rPr lang="ja-JP" altLang="en-US" sz="1400" dirty="0">
                <a:solidFill>
                  <a:prstClr val="black"/>
                </a:solidFill>
                <a:latin typeface="AR P丸ゴシック体E" panose="020F0900000000000000" pitchFamily="50" charset="-128"/>
                <a:ea typeface="AR P丸ゴシック体E" panose="020F0900000000000000" pitchFamily="50" charset="-128"/>
              </a:rPr>
              <a:t>書いていました。</a:t>
            </a:r>
            <a:endParaRPr lang="en-US" altLang="ja-JP" sz="1400" dirty="0">
              <a:solidFill>
                <a:prstClr val="black"/>
              </a:solidFill>
              <a:latin typeface="AR P丸ゴシック体E" panose="020F0900000000000000" pitchFamily="50" charset="-128"/>
              <a:ea typeface="AR P丸ゴシック体E" panose="020F0900000000000000" pitchFamily="50" charset="-128"/>
            </a:endParaRPr>
          </a:p>
          <a:p>
            <a:pPr defTabSz="908182">
              <a:lnSpc>
                <a:spcPts val="2000"/>
              </a:lnSpc>
              <a:defRPr/>
            </a:pPr>
            <a:r>
              <a:rPr lang="ja-JP" altLang="en-US" sz="1400" dirty="0">
                <a:solidFill>
                  <a:prstClr val="black"/>
                </a:solidFill>
                <a:latin typeface="AR P丸ゴシック体E" panose="020F0900000000000000" pitchFamily="50" charset="-128"/>
                <a:ea typeface="AR P丸ゴシック体E" panose="020F0900000000000000" pitchFamily="50" charset="-128"/>
              </a:rPr>
              <a:t>また、教師も★「自学へ繋げられるような授業中の声かけが</a:t>
            </a:r>
            <a:r>
              <a:rPr lang="ja-JP" altLang="en-US" sz="1400" dirty="0" smtClean="0">
                <a:solidFill>
                  <a:prstClr val="black"/>
                </a:solidFill>
                <a:latin typeface="AR P丸ゴシック体E" panose="020F0900000000000000" pitchFamily="50" charset="-128"/>
                <a:ea typeface="AR P丸ゴシック体E" panose="020F0900000000000000" pitchFamily="50" charset="-128"/>
              </a:rPr>
              <a:t>増え、復習</a:t>
            </a:r>
            <a:r>
              <a:rPr lang="ja-JP" altLang="en-US" sz="1400" dirty="0">
                <a:solidFill>
                  <a:prstClr val="black"/>
                </a:solidFill>
                <a:latin typeface="AR P丸ゴシック体E" panose="020F0900000000000000" pitchFamily="50" charset="-128"/>
                <a:ea typeface="AR P丸ゴシック体E" panose="020F0900000000000000" pitchFamily="50" charset="-128"/>
              </a:rPr>
              <a:t>だけでなく予習の良さも伝えていけるようにしたい。」と自分の指導を振り返っていました。</a:t>
            </a:r>
            <a:endParaRPr lang="en-US" altLang="ja-JP" sz="1400" dirty="0">
              <a:solidFill>
                <a:prstClr val="black"/>
              </a:solidFill>
              <a:latin typeface="AR P丸ゴシック体E" panose="020F0900000000000000" pitchFamily="50" charset="-128"/>
              <a:ea typeface="AR P丸ゴシック体E" panose="020F0900000000000000" pitchFamily="50" charset="-128"/>
            </a:endParaRPr>
          </a:p>
          <a:p>
            <a:pPr defTabSz="908182">
              <a:lnSpc>
                <a:spcPts val="2000"/>
              </a:lnSpc>
              <a:defRPr/>
            </a:pPr>
            <a:r>
              <a:rPr lang="ja-JP" altLang="en-US" sz="1400" dirty="0">
                <a:solidFill>
                  <a:prstClr val="black"/>
                </a:solidFill>
                <a:latin typeface="AR P丸ゴシック体E" panose="020F0900000000000000" pitchFamily="50" charset="-128"/>
                <a:ea typeface="AR P丸ゴシック体E" panose="020F0900000000000000" pitchFamily="50" charset="-128"/>
              </a:rPr>
              <a:t>これらの声から、本校の自主学習への取組が、★「熊本の学び」にある「子供たちの学習習慣形成を促す家庭学習の推進」に</a:t>
            </a:r>
            <a:r>
              <a:rPr lang="ja-JP" altLang="en-US" sz="1400" dirty="0" smtClean="0">
                <a:solidFill>
                  <a:prstClr val="black"/>
                </a:solidFill>
                <a:latin typeface="AR P丸ゴシック体E" panose="020F0900000000000000" pitchFamily="50" charset="-128"/>
                <a:ea typeface="AR P丸ゴシック体E" panose="020F0900000000000000" pitchFamily="50" charset="-128"/>
              </a:rPr>
              <a:t>ついて、教師</a:t>
            </a:r>
            <a:r>
              <a:rPr lang="ja-JP" altLang="en-US" sz="1400" dirty="0">
                <a:solidFill>
                  <a:prstClr val="black"/>
                </a:solidFill>
                <a:latin typeface="AR P丸ゴシック体E" panose="020F0900000000000000" pitchFamily="50" charset="-128"/>
                <a:ea typeface="AR P丸ゴシック体E" panose="020F0900000000000000" pitchFamily="50" charset="-128"/>
              </a:rPr>
              <a:t>と児童が具体的な姿を共有することにつながるのではないかと考えます。</a:t>
            </a:r>
            <a:endParaRPr lang="en-US" altLang="ja-JP" sz="1400" dirty="0">
              <a:solidFill>
                <a:prstClr val="black"/>
              </a:solidFill>
              <a:latin typeface="AR P丸ゴシック体E" panose="020F0900000000000000" pitchFamily="50" charset="-128"/>
              <a:ea typeface="AR P丸ゴシック体E" panose="020F0900000000000000" pitchFamily="50" charset="-128"/>
            </a:endParaRPr>
          </a:p>
          <a:p>
            <a:pPr defTabSz="908182">
              <a:lnSpc>
                <a:spcPts val="2000"/>
              </a:lnSpc>
              <a:defRPr/>
            </a:pPr>
            <a:r>
              <a:rPr lang="ja-JP" altLang="en-US" sz="1400" dirty="0" smtClean="0">
                <a:solidFill>
                  <a:prstClr val="black"/>
                </a:solidFill>
                <a:latin typeface="AR P丸ゴシック体E" panose="020F0900000000000000" pitchFamily="50" charset="-128"/>
                <a:ea typeface="AR P丸ゴシック体E" panose="020F0900000000000000" pitchFamily="50" charset="-128"/>
              </a:rPr>
              <a:t>さらに、★今年度</a:t>
            </a:r>
            <a:r>
              <a:rPr lang="ja-JP" altLang="en-US" sz="1400" dirty="0">
                <a:solidFill>
                  <a:prstClr val="black"/>
                </a:solidFill>
                <a:latin typeface="AR P丸ゴシック体E" panose="020F0900000000000000" pitchFamily="50" charset="-128"/>
                <a:ea typeface="AR P丸ゴシック体E" panose="020F0900000000000000" pitchFamily="50" charset="-128"/>
              </a:rPr>
              <a:t>の</a:t>
            </a:r>
            <a:r>
              <a:rPr lang="ja-JP" altLang="en-US" sz="1400" dirty="0" smtClean="0">
                <a:solidFill>
                  <a:prstClr val="black"/>
                </a:solidFill>
                <a:latin typeface="AR P丸ゴシック体E" panose="020F0900000000000000" pitchFamily="50" charset="-128"/>
                <a:ea typeface="AR P丸ゴシック体E" panose="020F0900000000000000" pitchFamily="50" charset="-128"/>
              </a:rPr>
              <a:t>取組の中から</a:t>
            </a:r>
            <a:r>
              <a:rPr lang="ja-JP" altLang="en-US" sz="1400" dirty="0">
                <a:solidFill>
                  <a:prstClr val="black"/>
                </a:solidFill>
                <a:latin typeface="AR P丸ゴシック体E" panose="020F0900000000000000" pitchFamily="50" charset="-128"/>
                <a:ea typeface="AR P丸ゴシック体E" panose="020F0900000000000000" pitchFamily="50" charset="-128"/>
              </a:rPr>
              <a:t>の教師の声には</a:t>
            </a:r>
            <a:r>
              <a:rPr lang="ja-JP" altLang="en-US" sz="1400" dirty="0" smtClean="0">
                <a:solidFill>
                  <a:prstClr val="black"/>
                </a:solidFill>
                <a:latin typeface="AR P丸ゴシック体E" panose="020F0900000000000000" pitchFamily="50" charset="-128"/>
                <a:ea typeface="AR P丸ゴシック体E" panose="020F0900000000000000" pitchFamily="50" charset="-128"/>
              </a:rPr>
              <a:t>、</a:t>
            </a:r>
            <a:endParaRPr lang="en-US" altLang="ja-JP" sz="1400" dirty="0" smtClean="0">
              <a:solidFill>
                <a:prstClr val="black"/>
              </a:solidFill>
              <a:latin typeface="AR P丸ゴシック体E" panose="020F0900000000000000" pitchFamily="50" charset="-128"/>
              <a:ea typeface="AR P丸ゴシック体E" panose="020F0900000000000000" pitchFamily="50" charset="-128"/>
            </a:endParaRPr>
          </a:p>
          <a:p>
            <a:pPr defTabSz="908182">
              <a:lnSpc>
                <a:spcPts val="2000"/>
              </a:lnSpc>
              <a:defRPr/>
            </a:pPr>
            <a:r>
              <a:rPr lang="ja-JP" altLang="en-US" sz="1400" dirty="0" smtClean="0">
                <a:solidFill>
                  <a:prstClr val="black"/>
                </a:solidFill>
                <a:latin typeface="AR P丸ゴシック体E" panose="020F0900000000000000" pitchFamily="50" charset="-128"/>
                <a:ea typeface="AR P丸ゴシック体E" panose="020F0900000000000000" pitchFamily="50" charset="-128"/>
              </a:rPr>
              <a:t>「</a:t>
            </a:r>
            <a:r>
              <a:rPr lang="ja-JP" altLang="en-US" sz="1400" dirty="0">
                <a:solidFill>
                  <a:prstClr val="black"/>
                </a:solidFill>
                <a:latin typeface="AR P丸ゴシック体E" panose="020F0900000000000000" pitchFamily="50" charset="-128"/>
                <a:ea typeface="AR P丸ゴシック体E" panose="020F0900000000000000" pitchFamily="50" charset="-128"/>
              </a:rPr>
              <a:t>メンターグループでの協議は，話をしやすい雰囲気ができ，教師間の良好な関係作りにつながっている。」</a:t>
            </a:r>
            <a:r>
              <a:rPr lang="ja-JP" altLang="en-US" sz="1400" dirty="0" smtClean="0">
                <a:solidFill>
                  <a:prstClr val="black"/>
                </a:solidFill>
                <a:latin typeface="AR P丸ゴシック体E" panose="020F0900000000000000" pitchFamily="50" charset="-128"/>
                <a:ea typeface="AR P丸ゴシック体E" panose="020F0900000000000000" pitchFamily="50" charset="-128"/>
              </a:rPr>
              <a:t>、「</a:t>
            </a:r>
            <a:r>
              <a:rPr lang="ja-JP" altLang="en-US" sz="1400" dirty="0">
                <a:solidFill>
                  <a:prstClr val="black"/>
                </a:solidFill>
                <a:latin typeface="AR P丸ゴシック体E" panose="020F0900000000000000" pitchFamily="50" charset="-128"/>
                <a:ea typeface="AR P丸ゴシック体E" panose="020F0900000000000000" pitchFamily="50" charset="-128"/>
              </a:rPr>
              <a:t>研究授業の実施や参観により，日々の授業改善に繋がった。また、学年の系統が明確になった。」などがあり、教師一人一人が自身の</a:t>
            </a:r>
            <a:r>
              <a:rPr lang="ja-JP" altLang="en-US" sz="1400" dirty="0" smtClean="0">
                <a:solidFill>
                  <a:prstClr val="black"/>
                </a:solidFill>
                <a:latin typeface="AR P丸ゴシック体E" panose="020F0900000000000000" pitchFamily="50" charset="-128"/>
                <a:ea typeface="AR P丸ゴシック体E" panose="020F0900000000000000" pitchFamily="50" charset="-128"/>
              </a:rPr>
              <a:t>指導力の向上に努める</a:t>
            </a:r>
            <a:r>
              <a:rPr lang="ja-JP" altLang="en-US" sz="1400" dirty="0">
                <a:solidFill>
                  <a:prstClr val="black"/>
                </a:solidFill>
                <a:latin typeface="AR P丸ゴシック体E" panose="020F0900000000000000" pitchFamily="50" charset="-128"/>
                <a:ea typeface="AR P丸ゴシック体E" panose="020F0900000000000000" pitchFamily="50" charset="-128"/>
              </a:rPr>
              <a:t>だけでなく、教師間の連携を深め、教師も共に学び合う関係作りが進んで</a:t>
            </a:r>
            <a:r>
              <a:rPr lang="ja-JP" altLang="en-US" sz="1400" dirty="0" smtClean="0">
                <a:solidFill>
                  <a:prstClr val="black"/>
                </a:solidFill>
                <a:latin typeface="AR P丸ゴシック体E" panose="020F0900000000000000" pitchFamily="50" charset="-128"/>
                <a:ea typeface="AR P丸ゴシック体E" panose="020F0900000000000000" pitchFamily="50" charset="-128"/>
              </a:rPr>
              <a:t>いるなどのことから、★「</a:t>
            </a:r>
            <a:r>
              <a:rPr lang="ja-JP" altLang="en-US" sz="1400" dirty="0">
                <a:solidFill>
                  <a:prstClr val="black"/>
                </a:solidFill>
                <a:latin typeface="AR P丸ゴシック体E" panose="020F0900000000000000" pitchFamily="50" charset="-128"/>
                <a:ea typeface="AR P丸ゴシック体E" panose="020F0900000000000000" pitchFamily="50" charset="-128"/>
              </a:rPr>
              <a:t>熊本の学び」アクションプランの柱２にあるような</a:t>
            </a:r>
            <a:r>
              <a:rPr lang="ja-JP" altLang="en-US" sz="1400" dirty="0" smtClean="0">
                <a:solidFill>
                  <a:prstClr val="black"/>
                </a:solidFill>
                <a:latin typeface="AR P丸ゴシック体E" panose="020F0900000000000000" pitchFamily="50" charset="-128"/>
                <a:ea typeface="AR P丸ゴシック体E" panose="020F0900000000000000" pitchFamily="50" charset="-128"/>
              </a:rPr>
              <a:t>、教員一人一人</a:t>
            </a:r>
            <a:r>
              <a:rPr lang="ja-JP" altLang="en-US" sz="1400" dirty="0">
                <a:solidFill>
                  <a:prstClr val="black"/>
                </a:solidFill>
                <a:latin typeface="AR P丸ゴシック体E" panose="020F0900000000000000" pitchFamily="50" charset="-128"/>
                <a:ea typeface="AR P丸ゴシック体E" panose="020F0900000000000000" pitchFamily="50" charset="-128"/>
              </a:rPr>
              <a:t>の授業力の向上につながるのではないかと考えます。</a:t>
            </a:r>
            <a:endParaRPr lang="en-US" altLang="ja-JP" sz="1400" dirty="0">
              <a:solidFill>
                <a:prstClr val="black"/>
              </a:solidFill>
              <a:latin typeface="AR P丸ゴシック体E" panose="020F0900000000000000" pitchFamily="50" charset="-128"/>
              <a:ea typeface="AR P丸ゴシック体E" panose="020F0900000000000000" pitchFamily="50" charset="-128"/>
            </a:endParaRPr>
          </a:p>
          <a:p>
            <a:pPr defTabSz="908182">
              <a:lnSpc>
                <a:spcPct val="100000"/>
              </a:lnSpc>
              <a:defRPr/>
            </a:pPr>
            <a:endParaRPr lang="en-US" altLang="ja-JP" sz="1600" dirty="0">
              <a:solidFill>
                <a:prstClr val="black"/>
              </a:solidFill>
              <a:latin typeface="AR P丸ゴシック体E" panose="020F0900000000000000" pitchFamily="50" charset="-128"/>
              <a:ea typeface="AR P丸ゴシック体E" panose="020F0900000000000000" pitchFamily="50" charset="-128"/>
            </a:endParaRPr>
          </a:p>
          <a:p>
            <a:pPr defTabSz="908182">
              <a:defRPr/>
            </a:pP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26</a:t>
            </a:fld>
            <a:endParaRPr lang="ja-JP" altLang="en-US"/>
          </a:p>
        </p:txBody>
      </p:sp>
    </p:spTree>
    <p:extLst>
      <p:ext uri="{BB962C8B-B14F-4D97-AF65-F5344CB8AC3E}">
        <p14:creationId xmlns:p14="http://schemas.microsoft.com/office/powerpoint/2010/main" val="236746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lang="ja-JP" altLang="en-US" sz="1600" dirty="0">
                <a:latin typeface="AR P丸ゴシック体E" panose="020F0900000000000000" pitchFamily="50" charset="-128"/>
                <a:ea typeface="AR P丸ゴシック体E" panose="020F0900000000000000" pitchFamily="50" charset="-128"/>
              </a:rPr>
              <a:t>そして、小学校教科担任制へ向けた取組についてです。</a:t>
            </a:r>
            <a:endParaRPr lang="en-US" altLang="ja-JP" sz="1600" dirty="0">
              <a:latin typeface="AR P丸ゴシック体E" panose="020F0900000000000000" pitchFamily="50" charset="-128"/>
              <a:ea typeface="AR P丸ゴシック体E" panose="020F0900000000000000" pitchFamily="50" charset="-128"/>
            </a:endParaRPr>
          </a:p>
          <a:p>
            <a:pPr>
              <a:lnSpc>
                <a:spcPct val="150000"/>
              </a:lnSpc>
            </a:pPr>
            <a:r>
              <a:rPr lang="ja-JP" altLang="en-US" sz="1600" dirty="0">
                <a:latin typeface="AR P丸ゴシック体E" panose="020F0900000000000000" pitchFamily="50" charset="-128"/>
                <a:ea typeface="AR P丸ゴシック体E" panose="020F0900000000000000" pitchFamily="50" charset="-128"/>
              </a:rPr>
              <a:t>まだまだ具体的な実践とまではいきませんでしたが、教科担任制を見据えた共通実践を進めたことで</a:t>
            </a:r>
            <a:r>
              <a:rPr lang="ja-JP" altLang="en-US" sz="1600" dirty="0" smtClean="0">
                <a:latin typeface="AR P丸ゴシック体E" panose="020F0900000000000000" pitchFamily="50" charset="-128"/>
                <a:ea typeface="AR P丸ゴシック体E" panose="020F0900000000000000" pitchFamily="50" charset="-128"/>
              </a:rPr>
              <a:t>，</a:t>
            </a:r>
            <a:endParaRPr lang="en-US" altLang="ja-JP" sz="1600" dirty="0" smtClean="0">
              <a:latin typeface="AR P丸ゴシック体E" panose="020F0900000000000000" pitchFamily="50" charset="-128"/>
              <a:ea typeface="AR P丸ゴシック体E" panose="020F0900000000000000" pitchFamily="50" charset="-128"/>
            </a:endParaRPr>
          </a:p>
          <a:p>
            <a:pPr>
              <a:lnSpc>
                <a:spcPct val="150000"/>
              </a:lnSpc>
            </a:pPr>
            <a:r>
              <a:rPr lang="ja-JP" altLang="en-US" sz="1600" dirty="0" smtClean="0">
                <a:latin typeface="AR P丸ゴシック体E" panose="020F0900000000000000" pitchFamily="50" charset="-128"/>
                <a:ea typeface="AR P丸ゴシック体E" panose="020F0900000000000000" pitchFamily="50" charset="-128"/>
              </a:rPr>
              <a:t>★</a:t>
            </a:r>
            <a:r>
              <a:rPr lang="ja-JP" altLang="en-US" sz="1600" dirty="0">
                <a:latin typeface="AR P丸ゴシック体E" panose="020F0900000000000000" pitchFamily="50" charset="-128"/>
                <a:ea typeface="AR P丸ゴシック体E" panose="020F0900000000000000" pitchFamily="50" charset="-128"/>
              </a:rPr>
              <a:t>教師側からは、</a:t>
            </a:r>
            <a:r>
              <a:rPr lang="en-US" altLang="ja-JP" sz="1600" dirty="0">
                <a:solidFill>
                  <a:prstClr val="black"/>
                </a:solidFill>
                <a:latin typeface="AR P丸ゴシック体E" panose="020F0900000000000000" pitchFamily="50" charset="-128"/>
                <a:ea typeface="AR P丸ゴシック体E" panose="020F0900000000000000" pitchFamily="50" charset="-128"/>
              </a:rPr>
              <a:t>｢</a:t>
            </a:r>
            <a:r>
              <a:rPr lang="ja-JP" altLang="en-US" sz="1600" dirty="0">
                <a:solidFill>
                  <a:prstClr val="black"/>
                </a:solidFill>
                <a:latin typeface="AR P丸ゴシック体E" panose="020F0900000000000000" pitchFamily="50" charset="-128"/>
                <a:ea typeface="AR P丸ゴシック体E" panose="020F0900000000000000" pitchFamily="50" charset="-128"/>
              </a:rPr>
              <a:t>学級担任間の交換授業</a:t>
            </a:r>
            <a:r>
              <a:rPr lang="en-US" altLang="ja-JP" sz="1600" dirty="0">
                <a:solidFill>
                  <a:prstClr val="black"/>
                </a:solidFill>
                <a:latin typeface="AR P丸ゴシック体E" panose="020F0900000000000000" pitchFamily="50" charset="-128"/>
                <a:ea typeface="AR P丸ゴシック体E" panose="020F0900000000000000" pitchFamily="50" charset="-128"/>
              </a:rPr>
              <a:t>｣</a:t>
            </a:r>
            <a:r>
              <a:rPr lang="ja-JP" altLang="en-US" sz="1600" dirty="0">
                <a:solidFill>
                  <a:prstClr val="black"/>
                </a:solidFill>
                <a:latin typeface="AR P丸ゴシック体E" panose="020F0900000000000000" pitchFamily="50" charset="-128"/>
                <a:ea typeface="AR P丸ゴシック体E" panose="020F0900000000000000" pitchFamily="50" charset="-128"/>
              </a:rPr>
              <a:t>は，自身の学級での指導や発問の改善に生かすことができた。</a:t>
            </a:r>
            <a:r>
              <a:rPr lang="ja-JP" altLang="en-US" sz="1600" dirty="0" smtClean="0">
                <a:solidFill>
                  <a:prstClr val="black"/>
                </a:solidFill>
                <a:latin typeface="AR P丸ゴシック体E" panose="020F0900000000000000" pitchFamily="50" charset="-128"/>
                <a:ea typeface="AR P丸ゴシック体E" panose="020F0900000000000000" pitchFamily="50" charset="-128"/>
              </a:rPr>
              <a:t>」「</a:t>
            </a:r>
            <a:r>
              <a:rPr lang="ja-JP" altLang="en-US" sz="1600" dirty="0">
                <a:solidFill>
                  <a:prstClr val="black"/>
                </a:solidFill>
                <a:latin typeface="AR P丸ゴシック体E" panose="020F0900000000000000" pitchFamily="50" charset="-128"/>
                <a:ea typeface="AR P丸ゴシック体E" panose="020F0900000000000000" pitchFamily="50" charset="-128"/>
              </a:rPr>
              <a:t>学級王国になりがちな小学校では，教科担任制への取組は効果大きい。教師の得意分野も生かすことができ，学年間での協力体制にもつながる。」などの意見</a:t>
            </a:r>
            <a:r>
              <a:rPr lang="ja-JP" altLang="en-US" sz="1600" dirty="0" smtClean="0">
                <a:solidFill>
                  <a:prstClr val="black"/>
                </a:solidFill>
                <a:latin typeface="AR P丸ゴシック体E" panose="020F0900000000000000" pitchFamily="50" charset="-128"/>
                <a:ea typeface="AR P丸ゴシック体E" panose="020F0900000000000000" pitchFamily="50" charset="-128"/>
              </a:rPr>
              <a:t>が挙げられていました。</a:t>
            </a:r>
            <a:endParaRPr lang="en-US" altLang="ja-JP" sz="1600" dirty="0">
              <a:solidFill>
                <a:prstClr val="black"/>
              </a:solidFill>
              <a:latin typeface="AR P丸ゴシック体E" panose="020F0900000000000000" pitchFamily="50" charset="-128"/>
              <a:ea typeface="AR P丸ゴシック体E" panose="020F0900000000000000" pitchFamily="50" charset="-128"/>
            </a:endParaRPr>
          </a:p>
          <a:p>
            <a:pPr defTabSz="908182">
              <a:lnSpc>
                <a:spcPct val="150000"/>
              </a:lnSpc>
              <a:defRPr/>
            </a:pPr>
            <a:r>
              <a:rPr lang="ja-JP" altLang="en-US" sz="1600" dirty="0" smtClean="0">
                <a:solidFill>
                  <a:prstClr val="black"/>
                </a:solidFill>
                <a:latin typeface="AR P丸ゴシック体E" panose="020F0900000000000000" pitchFamily="50" charset="-128"/>
                <a:ea typeface="AR P丸ゴシック体E" panose="020F0900000000000000" pitchFamily="50" charset="-128"/>
              </a:rPr>
              <a:t>★また</a:t>
            </a:r>
            <a:r>
              <a:rPr lang="ja-JP" altLang="en-US" sz="1600" dirty="0">
                <a:solidFill>
                  <a:prstClr val="black"/>
                </a:solidFill>
                <a:latin typeface="AR P丸ゴシック体E" panose="020F0900000000000000" pitchFamily="50" charset="-128"/>
                <a:ea typeface="AR P丸ゴシック体E" panose="020F0900000000000000" pitchFamily="50" charset="-128"/>
              </a:rPr>
              <a:t>、児童にとっては、「どの授業でも，自分がやることは同じだから担任以外の先生の授業も気にならない。」　「たまには違う先生の授業があった方が，いい刺激になる</a:t>
            </a:r>
            <a:r>
              <a:rPr lang="ja-JP" altLang="en-US" sz="1600" dirty="0" smtClean="0">
                <a:solidFill>
                  <a:prstClr val="black"/>
                </a:solidFill>
                <a:latin typeface="AR P丸ゴシック体E" panose="020F0900000000000000" pitchFamily="50" charset="-128"/>
                <a:ea typeface="AR P丸ゴシック体E" panose="020F0900000000000000" pitchFamily="50" charset="-128"/>
              </a:rPr>
              <a:t>。」</a:t>
            </a:r>
            <a:r>
              <a:rPr lang="ja-JP" altLang="en-US" sz="1600" dirty="0">
                <a:solidFill>
                  <a:prstClr val="black"/>
                </a:solidFill>
                <a:latin typeface="AR P丸ゴシック体E" panose="020F0900000000000000" pitchFamily="50" charset="-128"/>
                <a:ea typeface="AR P丸ゴシック体E" panose="020F0900000000000000" pitchFamily="50" charset="-128"/>
              </a:rPr>
              <a:t>などがあり、教師にとっても児童にとっても、★様々な面で教科担任制の良さがあることに気付くことができたようでした。</a:t>
            </a:r>
            <a:endParaRPr lang="en-US" altLang="ja-JP" sz="1600" dirty="0">
              <a:solidFill>
                <a:prstClr val="black"/>
              </a:solidFill>
              <a:latin typeface="AR P丸ゴシック体E" panose="020F0900000000000000" pitchFamily="50" charset="-128"/>
              <a:ea typeface="AR P丸ゴシック体E" panose="020F0900000000000000" pitchFamily="50" charset="-128"/>
            </a:endParaRPr>
          </a:p>
          <a:p>
            <a:pPr defTabSz="908182">
              <a:defRPr/>
            </a:pP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defTabSz="908182">
              <a:lnSpc>
                <a:spcPts val="1093"/>
              </a:lnSpc>
              <a:defRPr/>
            </a:pP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a:lnSpc>
                <a:spcPts val="1093"/>
              </a:lnSpc>
            </a:pP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27</a:t>
            </a:fld>
            <a:endParaRPr lang="ja-JP" altLang="en-US"/>
          </a:p>
        </p:txBody>
      </p:sp>
    </p:spTree>
    <p:extLst>
      <p:ext uri="{BB962C8B-B14F-4D97-AF65-F5344CB8AC3E}">
        <p14:creationId xmlns:p14="http://schemas.microsoft.com/office/powerpoint/2010/main" val="4067397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8182">
              <a:lnSpc>
                <a:spcPct val="150000"/>
              </a:lnSpc>
              <a:defRPr/>
            </a:pPr>
            <a:r>
              <a:rPr lang="ja-JP" altLang="en-US" sz="1800" dirty="0">
                <a:latin typeface="AR P丸ゴシック体E" panose="020F0900000000000000" pitchFamily="50" charset="-128"/>
                <a:ea typeface="AR P丸ゴシック体E" panose="020F0900000000000000" pitchFamily="50" charset="-128"/>
              </a:rPr>
              <a:t>しかし</a:t>
            </a:r>
            <a:r>
              <a:rPr lang="ja-JP" altLang="en-US" sz="1800" dirty="0" smtClean="0">
                <a:latin typeface="AR P丸ゴシック体E" panose="020F0900000000000000" pitchFamily="50" charset="-128"/>
                <a:ea typeface="AR P丸ゴシック体E" panose="020F0900000000000000" pitchFamily="50" charset="-128"/>
              </a:rPr>
              <a:t>、★学習</a:t>
            </a:r>
            <a:r>
              <a:rPr lang="ja-JP" altLang="en-US" sz="1800" dirty="0">
                <a:latin typeface="AR P丸ゴシック体E" panose="020F0900000000000000" pitchFamily="50" charset="-128"/>
                <a:ea typeface="AR P丸ゴシック体E" panose="020F0900000000000000" pitchFamily="50" charset="-128"/>
              </a:rPr>
              <a:t>や家庭学習等に向かう姿勢，基礎学力等，</a:t>
            </a:r>
            <a:r>
              <a:rPr lang="ja-JP" altLang="en-US" sz="1800" dirty="0" smtClean="0">
                <a:latin typeface="AR P丸ゴシック体E" panose="020F0900000000000000" pitchFamily="50" charset="-128"/>
                <a:ea typeface="AR P丸ゴシック体E" panose="020F0900000000000000" pitchFamily="50" charset="-128"/>
              </a:rPr>
              <a:t>まだまだ★個人差</a:t>
            </a:r>
            <a:r>
              <a:rPr lang="ja-JP" altLang="en-US" sz="1800" dirty="0">
                <a:latin typeface="AR P丸ゴシック体E" panose="020F0900000000000000" pitchFamily="50" charset="-128"/>
                <a:ea typeface="AR P丸ゴシック体E" panose="020F0900000000000000" pitchFamily="50" charset="-128"/>
              </a:rPr>
              <a:t>が大きいことなどを考えると</a:t>
            </a:r>
            <a:r>
              <a:rPr lang="ja-JP" altLang="en-US" sz="1800" dirty="0" smtClean="0">
                <a:latin typeface="AR P丸ゴシック体E" panose="020F0900000000000000" pitchFamily="50" charset="-128"/>
                <a:ea typeface="AR P丸ゴシック体E" panose="020F0900000000000000" pitchFamily="50" charset="-128"/>
              </a:rPr>
              <a:t>、更に改善していくこともたくさんあるとも考えています。</a:t>
            </a:r>
            <a:endParaRPr lang="en-US" altLang="ja-JP" sz="1800" dirty="0" smtClean="0">
              <a:latin typeface="AR P丸ゴシック体E" panose="020F0900000000000000" pitchFamily="50" charset="-128"/>
              <a:ea typeface="AR P丸ゴシック体E" panose="020F0900000000000000" pitchFamily="50" charset="-128"/>
            </a:endParaRPr>
          </a:p>
          <a:p>
            <a:pPr defTabSz="908182">
              <a:lnSpc>
                <a:spcPct val="150000"/>
              </a:lnSpc>
              <a:defRPr/>
            </a:pPr>
            <a:r>
              <a:rPr lang="ja-JP" altLang="en-US" sz="1800" dirty="0" smtClean="0">
                <a:latin typeface="AR P丸ゴシック体E" panose="020F0900000000000000" pitchFamily="50" charset="-128"/>
                <a:ea typeface="AR P丸ゴシック体E" panose="020F0900000000000000" pitchFamily="50" charset="-128"/>
              </a:rPr>
              <a:t>今後</a:t>
            </a:r>
            <a:r>
              <a:rPr lang="ja-JP" altLang="en-US" sz="1800" dirty="0">
                <a:latin typeface="AR P丸ゴシック体E" panose="020F0900000000000000" pitchFamily="50" charset="-128"/>
                <a:ea typeface="AR P丸ゴシック体E" panose="020F0900000000000000" pitchFamily="50" charset="-128"/>
              </a:rPr>
              <a:t>は</a:t>
            </a:r>
            <a:r>
              <a:rPr lang="ja-JP" altLang="en-US" sz="1800" dirty="0" smtClean="0">
                <a:latin typeface="AR P丸ゴシック体E" panose="020F0900000000000000" pitchFamily="50" charset="-128"/>
                <a:ea typeface="AR P丸ゴシック体E" panose="020F0900000000000000" pitchFamily="50" charset="-128"/>
              </a:rPr>
              <a:t>，★さらに</a:t>
            </a:r>
            <a:r>
              <a:rPr lang="ja-JP" altLang="en-US" sz="1800" dirty="0">
                <a:latin typeface="AR P丸ゴシック体E" panose="020F0900000000000000" pitchFamily="50" charset="-128"/>
                <a:ea typeface="AR P丸ゴシック体E" panose="020F0900000000000000" pitchFamily="50" charset="-128"/>
              </a:rPr>
              <a:t>学び合いの学習の質の向上や個に応じた補充学習等の充実を目指し</a:t>
            </a:r>
            <a:r>
              <a:rPr lang="ja-JP" altLang="en-US" sz="1800" dirty="0" smtClean="0">
                <a:latin typeface="AR P丸ゴシック体E" panose="020F0900000000000000" pitchFamily="50" charset="-128"/>
                <a:ea typeface="AR P丸ゴシック体E" panose="020F0900000000000000" pitchFamily="50" charset="-128"/>
              </a:rPr>
              <a:t>，</a:t>
            </a:r>
            <a:endParaRPr lang="en-US" altLang="ja-JP" sz="1800" dirty="0" smtClean="0">
              <a:latin typeface="AR P丸ゴシック体E" panose="020F0900000000000000" pitchFamily="50" charset="-128"/>
              <a:ea typeface="AR P丸ゴシック体E" panose="020F0900000000000000" pitchFamily="50" charset="-128"/>
            </a:endParaRPr>
          </a:p>
          <a:p>
            <a:pPr defTabSz="908182">
              <a:lnSpc>
                <a:spcPct val="150000"/>
              </a:lnSpc>
              <a:defRPr/>
            </a:pPr>
            <a:r>
              <a:rPr lang="ja-JP" altLang="en-US" sz="1800" dirty="0" smtClean="0">
                <a:latin typeface="AR P丸ゴシック体E" panose="020F0900000000000000" pitchFamily="50" charset="-128"/>
                <a:ea typeface="AR P丸ゴシック体E" panose="020F0900000000000000" pitchFamily="50" charset="-128"/>
              </a:rPr>
              <a:t>「</a:t>
            </a:r>
            <a:r>
              <a:rPr lang="ja-JP" altLang="en-US" sz="1800" dirty="0">
                <a:latin typeface="AR P丸ゴシック体E" panose="020F0900000000000000" pitchFamily="50" charset="-128"/>
                <a:ea typeface="AR P丸ゴシック体E" panose="020F0900000000000000" pitchFamily="50" charset="-128"/>
              </a:rPr>
              <a:t>誰一人取り残さない学びの保障」に</a:t>
            </a:r>
            <a:r>
              <a:rPr lang="ja-JP" altLang="en-US" sz="1800" dirty="0" smtClean="0">
                <a:latin typeface="AR P丸ゴシック体E" panose="020F0900000000000000" pitchFamily="50" charset="-128"/>
                <a:ea typeface="AR P丸ゴシック体E" panose="020F0900000000000000" pitchFamily="50" charset="-128"/>
              </a:rPr>
              <a:t>向け、より具体的</a:t>
            </a:r>
            <a:r>
              <a:rPr lang="ja-JP" altLang="en-US" sz="1800" dirty="0">
                <a:latin typeface="AR P丸ゴシック体E" panose="020F0900000000000000" pitchFamily="50" charset="-128"/>
                <a:ea typeface="AR P丸ゴシック体E" panose="020F0900000000000000" pitchFamily="50" charset="-128"/>
              </a:rPr>
              <a:t>で、計画的な取組を進めていくことが大切であると考えます。</a:t>
            </a:r>
            <a:endParaRPr lang="en-US" altLang="ja-JP" sz="1800" dirty="0">
              <a:latin typeface="AR P丸ゴシック体E" panose="020F0900000000000000" pitchFamily="50" charset="-128"/>
              <a:ea typeface="AR P丸ゴシック体E" panose="020F09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28</a:t>
            </a:fld>
            <a:endParaRPr lang="ja-JP" altLang="en-US"/>
          </a:p>
        </p:txBody>
      </p:sp>
    </p:spTree>
    <p:extLst>
      <p:ext uri="{BB962C8B-B14F-4D97-AF65-F5344CB8AC3E}">
        <p14:creationId xmlns:p14="http://schemas.microsoft.com/office/powerpoint/2010/main" val="3231032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2750" y="439738"/>
            <a:ext cx="3067050" cy="2122487"/>
          </a:xfrm>
        </p:spPr>
      </p:sp>
      <p:sp>
        <p:nvSpPr>
          <p:cNvPr id="3" name="ノート プレースホルダー 2"/>
          <p:cNvSpPr>
            <a:spLocks noGrp="1"/>
          </p:cNvSpPr>
          <p:nvPr>
            <p:ph type="body" idx="1"/>
          </p:nvPr>
        </p:nvSpPr>
        <p:spPr/>
        <p:txBody>
          <a:bodyPr/>
          <a:lstStyle/>
          <a:p>
            <a:r>
              <a:rPr lang="ja-JP" altLang="en-US" sz="2800" dirty="0"/>
              <a:t>まず、本校の研究の概要に</a:t>
            </a:r>
            <a:r>
              <a:rPr lang="ja-JP" altLang="en-US" sz="2800" dirty="0" smtClean="0"/>
              <a:t>ついてです。</a:t>
            </a:r>
            <a:endParaRPr lang="en-US" altLang="ja-JP" sz="2800" dirty="0"/>
          </a:p>
          <a:p>
            <a:endParaRPr lang="ja-JP" altLang="en-US" sz="2800" dirty="0"/>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2</a:t>
            </a:fld>
            <a:endParaRPr lang="ja-JP" altLang="en-US"/>
          </a:p>
        </p:txBody>
      </p:sp>
    </p:spTree>
    <p:extLst>
      <p:ext uri="{BB962C8B-B14F-4D97-AF65-F5344CB8AC3E}">
        <p14:creationId xmlns:p14="http://schemas.microsoft.com/office/powerpoint/2010/main" val="3641496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8182">
              <a:lnSpc>
                <a:spcPct val="150000"/>
              </a:lnSpc>
              <a:defRPr/>
            </a:pPr>
            <a:r>
              <a:rPr lang="ja-JP" altLang="en-US" sz="1800" dirty="0">
                <a:latin typeface="AR P丸ゴシック体E" panose="020F0900000000000000" pitchFamily="50" charset="-128"/>
                <a:ea typeface="AR P丸ゴシック体E" panose="020F0900000000000000" pitchFamily="50" charset="-128"/>
              </a:rPr>
              <a:t>さらに</a:t>
            </a:r>
            <a:endParaRPr lang="en-US" altLang="ja-JP" sz="1800" dirty="0">
              <a:latin typeface="AR P丸ゴシック体E" panose="020F0900000000000000" pitchFamily="50" charset="-128"/>
              <a:ea typeface="AR P丸ゴシック体E" panose="020F0900000000000000" pitchFamily="50" charset="-128"/>
            </a:endParaRPr>
          </a:p>
          <a:p>
            <a:pPr defTabSz="908182">
              <a:lnSpc>
                <a:spcPct val="150000"/>
              </a:lnSpc>
              <a:defRPr/>
            </a:pPr>
            <a:r>
              <a:rPr lang="ja-JP" altLang="en-US" sz="1800" dirty="0">
                <a:latin typeface="AR P丸ゴシック体E" panose="020F0900000000000000" pitchFamily="50" charset="-128"/>
                <a:ea typeface="AR P丸ゴシック体E" panose="020F0900000000000000" pitchFamily="50" charset="-128"/>
              </a:rPr>
              <a:t>★小学校教科担任制に向けて，今後は教師間の共通実践の内容を更に精選し</a:t>
            </a:r>
            <a:r>
              <a:rPr lang="ja-JP" altLang="en-US" sz="1800" dirty="0" smtClean="0">
                <a:latin typeface="AR P丸ゴシック体E" panose="020F0900000000000000" pitchFamily="50" charset="-128"/>
                <a:ea typeface="AR P丸ゴシック体E" panose="020F0900000000000000" pitchFamily="50" charset="-128"/>
              </a:rPr>
              <a:t>，</a:t>
            </a:r>
            <a:endParaRPr lang="en-US" altLang="ja-JP" sz="1800" dirty="0" smtClean="0">
              <a:latin typeface="AR P丸ゴシック体E" panose="020F0900000000000000" pitchFamily="50" charset="-128"/>
              <a:ea typeface="AR P丸ゴシック体E" panose="020F0900000000000000" pitchFamily="50" charset="-128"/>
            </a:endParaRPr>
          </a:p>
          <a:p>
            <a:pPr defTabSz="908182">
              <a:lnSpc>
                <a:spcPct val="150000"/>
              </a:lnSpc>
              <a:defRPr/>
            </a:pPr>
            <a:r>
              <a:rPr lang="ja-JP" altLang="en-US" sz="1800" dirty="0" smtClean="0">
                <a:latin typeface="AR P丸ゴシック体E" panose="020F0900000000000000" pitchFamily="50" charset="-128"/>
                <a:ea typeface="AR P丸ゴシック体E" panose="020F0900000000000000" pitchFamily="50" charset="-128"/>
              </a:rPr>
              <a:t>積極的に　・　具体的</a:t>
            </a:r>
            <a:r>
              <a:rPr lang="ja-JP" altLang="en-US" sz="1800" dirty="0">
                <a:latin typeface="AR P丸ゴシック体E" panose="020F0900000000000000" pitchFamily="50" charset="-128"/>
                <a:ea typeface="AR P丸ゴシック体E" panose="020F0900000000000000" pitchFamily="50" charset="-128"/>
              </a:rPr>
              <a:t>な取組を更に進めていく必要があると考えています。</a:t>
            </a:r>
            <a:endParaRPr lang="en-US" altLang="ja-JP" sz="1800" dirty="0">
              <a:latin typeface="AR P丸ゴシック体E" panose="020F0900000000000000" pitchFamily="50" charset="-128"/>
              <a:ea typeface="AR P丸ゴシック体E" panose="020F0900000000000000" pitchFamily="50" charset="-128"/>
            </a:endParaRPr>
          </a:p>
          <a:p>
            <a:pPr>
              <a:lnSpc>
                <a:spcPct val="150000"/>
              </a:lnSpc>
            </a:pPr>
            <a:r>
              <a:rPr lang="ja-JP" altLang="en-US" sz="1800" dirty="0">
                <a:latin typeface="AR P丸ゴシック体E" panose="020F0900000000000000" pitchFamily="50" charset="-128"/>
                <a:ea typeface="AR P丸ゴシック体E" panose="020F0900000000000000" pitchFamily="50" charset="-128"/>
              </a:rPr>
              <a:t>　そして、これまで</a:t>
            </a:r>
            <a:r>
              <a:rPr lang="ja-JP" altLang="en-US" sz="1800" dirty="0" smtClean="0">
                <a:latin typeface="AR P丸ゴシック体E" panose="020F0900000000000000" pitchFamily="50" charset="-128"/>
                <a:ea typeface="AR P丸ゴシック体E" panose="020F0900000000000000" pitchFamily="50" charset="-128"/>
              </a:rPr>
              <a:t>以上に、★</a:t>
            </a:r>
            <a:r>
              <a:rPr lang="ja-JP" altLang="en-US" sz="1800" dirty="0">
                <a:latin typeface="AR P丸ゴシック体E" panose="020F0900000000000000" pitchFamily="50" charset="-128"/>
                <a:ea typeface="AR P丸ゴシック体E" panose="020F0900000000000000" pitchFamily="50" charset="-128"/>
              </a:rPr>
              <a:t>「教師一人一人の指導力の向上」を目指した校内研修を充実させていき，その成果を児童一人一人へ返していけるよう努めていきたいと思います。</a:t>
            </a:r>
            <a:endParaRPr lang="en-US" altLang="ja-JP" sz="1800" dirty="0">
              <a:latin typeface="AR P丸ゴシック体E" panose="020F0900000000000000" pitchFamily="50" charset="-128"/>
              <a:ea typeface="AR P丸ゴシック体E" panose="020F0900000000000000" pitchFamily="50" charset="-128"/>
            </a:endParaRPr>
          </a:p>
          <a:p>
            <a:pPr>
              <a:lnSpc>
                <a:spcPct val="150000"/>
              </a:lnSpc>
            </a:pPr>
            <a:endParaRPr lang="en-US" altLang="ja-JP" sz="1800" dirty="0">
              <a:latin typeface="HG丸ｺﾞｼｯｸM-PRO" panose="020F0600000000000000" pitchFamily="50" charset="-128"/>
              <a:ea typeface="HG丸ｺﾞｼｯｸM-PRO" panose="020F0600000000000000" pitchFamily="50" charset="-128"/>
            </a:endParaRPr>
          </a:p>
          <a:p>
            <a:pPr>
              <a:lnSpc>
                <a:spcPct val="150000"/>
              </a:lnSpc>
            </a:pPr>
            <a:endParaRPr lang="en-US" altLang="ja-JP" sz="1800" dirty="0">
              <a:latin typeface="HG丸ｺﾞｼｯｸM-PRO" panose="020F0600000000000000" pitchFamily="50" charset="-128"/>
              <a:ea typeface="HG丸ｺﾞｼｯｸM-PRO" panose="020F0600000000000000" pitchFamily="50" charset="-128"/>
            </a:endParaRPr>
          </a:p>
          <a:p>
            <a:pPr>
              <a:lnSpc>
                <a:spcPts val="1093"/>
              </a:lnSpc>
            </a:pPr>
            <a:endParaRPr lang="en-US" altLang="ja-JP" sz="1800" dirty="0">
              <a:latin typeface="HG丸ｺﾞｼｯｸM-PRO" panose="020F0600000000000000" pitchFamily="50" charset="-128"/>
              <a:ea typeface="HG丸ｺﾞｼｯｸM-PRO" panose="020F0600000000000000"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29</a:t>
            </a:fld>
            <a:endParaRPr lang="ja-JP" altLang="en-US"/>
          </a:p>
        </p:txBody>
      </p:sp>
    </p:spTree>
    <p:extLst>
      <p:ext uri="{BB962C8B-B14F-4D97-AF65-F5344CB8AC3E}">
        <p14:creationId xmlns:p14="http://schemas.microsoft.com/office/powerpoint/2010/main" val="352880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lang="ja-JP" altLang="en-US" sz="1800" dirty="0" smtClean="0">
                <a:latin typeface="AR P丸ゴシック体E" panose="020F0900000000000000" pitchFamily="50" charset="-128"/>
                <a:ea typeface="AR P丸ゴシック体E" panose="020F0900000000000000" pitchFamily="50" charset="-128"/>
              </a:rPr>
              <a:t>今回の研究発表会では</a:t>
            </a:r>
            <a:r>
              <a:rPr lang="ja-JP" altLang="en-US" sz="1800" dirty="0">
                <a:latin typeface="AR P丸ゴシック体E" panose="020F0900000000000000" pitchFamily="50" charset="-128"/>
                <a:ea typeface="AR P丸ゴシック体E" panose="020F0900000000000000" pitchFamily="50" charset="-128"/>
              </a:rPr>
              <a:t>、</a:t>
            </a:r>
            <a:r>
              <a:rPr lang="ja-JP" altLang="en-US" sz="1800" dirty="0" smtClean="0">
                <a:latin typeface="AR P丸ゴシック体E" panose="020F0900000000000000" pitchFamily="50" charset="-128"/>
                <a:ea typeface="AR P丸ゴシック体E" panose="020F0900000000000000" pitchFamily="50" charset="-128"/>
              </a:rPr>
              <a:t>今年度の</a:t>
            </a:r>
            <a:r>
              <a:rPr lang="ja-JP" altLang="en-US" sz="1800" dirty="0">
                <a:latin typeface="AR P丸ゴシック体E" panose="020F0900000000000000" pitchFamily="50" charset="-128"/>
                <a:ea typeface="AR P丸ゴシック体E" panose="020F0900000000000000" pitchFamily="50" charset="-128"/>
              </a:rPr>
              <a:t>取組の紹介と課題の改善に向け、専科を含む９本の授業を</a:t>
            </a:r>
            <a:r>
              <a:rPr lang="ja-JP" altLang="en-US" sz="1800" dirty="0" smtClean="0">
                <a:latin typeface="AR P丸ゴシック体E" panose="020F0900000000000000" pitchFamily="50" charset="-128"/>
                <a:ea typeface="AR P丸ゴシック体E" panose="020F0900000000000000" pitchFamily="50" charset="-128"/>
              </a:rPr>
              <a:t>公開し、その</a:t>
            </a:r>
            <a:r>
              <a:rPr lang="ja-JP" altLang="en-US" sz="1800" dirty="0">
                <a:latin typeface="AR P丸ゴシック体E" panose="020F0900000000000000" pitchFamily="50" charset="-128"/>
                <a:ea typeface="AR P丸ゴシック体E" panose="020F0900000000000000" pitchFamily="50" charset="-128"/>
              </a:rPr>
              <a:t>うち、学び合いの授業を積み重ねてきた５，６年生の授業４本を提案</a:t>
            </a:r>
            <a:r>
              <a:rPr lang="ja-JP" altLang="en-US" sz="1800" dirty="0" smtClean="0">
                <a:latin typeface="AR P丸ゴシック体E" panose="020F0900000000000000" pitchFamily="50" charset="-128"/>
                <a:ea typeface="AR P丸ゴシック体E" panose="020F0900000000000000" pitchFamily="50" charset="-128"/>
              </a:rPr>
              <a:t>授業と</a:t>
            </a:r>
            <a:r>
              <a:rPr lang="ja-JP" altLang="en-US" sz="1800" dirty="0">
                <a:latin typeface="AR P丸ゴシック体E" panose="020F0900000000000000" pitchFamily="50" charset="-128"/>
                <a:ea typeface="AR P丸ゴシック体E" panose="020F0900000000000000" pitchFamily="50" charset="-128"/>
              </a:rPr>
              <a:t>して</a:t>
            </a:r>
            <a:r>
              <a:rPr lang="ja-JP" altLang="en-US" sz="1800" dirty="0" smtClean="0">
                <a:latin typeface="AR P丸ゴシック体E" panose="020F0900000000000000" pitchFamily="50" charset="-128"/>
                <a:ea typeface="AR P丸ゴシック体E" panose="020F0900000000000000" pitchFamily="50" charset="-128"/>
              </a:rPr>
              <a:t>公開する予定でしたが、残念ながら書面での発表となってしまいました。</a:t>
            </a:r>
            <a:endParaRPr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r>
              <a:rPr lang="ja-JP" altLang="en-US" sz="1800" dirty="0" smtClean="0">
                <a:latin typeface="AR P丸ゴシック体E" panose="020F0900000000000000" pitchFamily="50" charset="-128"/>
                <a:ea typeface="AR P丸ゴシック体E" panose="020F0900000000000000" pitchFamily="50" charset="-128"/>
              </a:rPr>
              <a:t>実際の授業の様子をご覧いただくことはできなくなりましたが、配付しました研究リーフレットや構想案・実践報告等をご覧いただき、本校研究の成果や課題について、配付資料にあるアンケートフォームにて、たくさんのご意見、ご助言をいただければありがたいです。</a:t>
            </a:r>
            <a:endParaRPr lang="en-US" altLang="ja-JP" sz="1800" dirty="0" smtClean="0">
              <a:latin typeface="AR P丸ゴシック体E" panose="020F0900000000000000" pitchFamily="50" charset="-128"/>
              <a:ea typeface="AR P丸ゴシック体E" panose="020F0900000000000000" pitchFamily="50" charset="-128"/>
            </a:endParaRPr>
          </a:p>
          <a:p>
            <a:pPr>
              <a:lnSpc>
                <a:spcPct val="150000"/>
              </a:lnSpc>
            </a:pPr>
            <a:r>
              <a:rPr lang="ja-JP" altLang="en-US" sz="1800" dirty="0" smtClean="0">
                <a:latin typeface="AR P丸ゴシック体E" panose="020F0900000000000000" pitchFamily="50" charset="-128"/>
                <a:ea typeface="AR P丸ゴシック体E" panose="020F0900000000000000" pitchFamily="50" charset="-128"/>
              </a:rPr>
              <a:t>どうぞよろしくお願いいたします。</a:t>
            </a:r>
            <a:endParaRPr lang="en-US" altLang="ja-JP" sz="1800" dirty="0" smtClean="0">
              <a:latin typeface="AR P丸ゴシック体E" panose="020F0900000000000000" pitchFamily="50" charset="-128"/>
              <a:ea typeface="AR P丸ゴシック体E" panose="020F0900000000000000" pitchFamily="50" charset="-128"/>
            </a:endParaRPr>
          </a:p>
          <a:p>
            <a:endParaRPr kumimoji="1" lang="ja-JP" altLang="en-US" dirty="0">
              <a:latin typeface="AR P丸ゴシック体E" panose="020F0900000000000000" pitchFamily="50" charset="-128"/>
              <a:ea typeface="AR P丸ゴシック体E" panose="020F09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30</a:t>
            </a:fld>
            <a:endParaRPr lang="ja-JP" altLang="en-US"/>
          </a:p>
        </p:txBody>
      </p:sp>
    </p:spTree>
    <p:extLst>
      <p:ext uri="{BB962C8B-B14F-4D97-AF65-F5344CB8AC3E}">
        <p14:creationId xmlns:p14="http://schemas.microsoft.com/office/powerpoint/2010/main" val="147954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sz="1200" dirty="0" smtClean="0">
                <a:latin typeface="AR P丸ゴシック体E" panose="020F0900000000000000" pitchFamily="50" charset="-128"/>
                <a:ea typeface="AR P丸ゴシック体E" panose="020F0900000000000000" pitchFamily="50" charset="-128"/>
              </a:rPr>
              <a:t>これで、本校の研究の説明を終わります。</a:t>
            </a:r>
            <a:endParaRPr lang="en-US" altLang="ja-JP" sz="1200" dirty="0" smtClean="0">
              <a:latin typeface="AR P丸ゴシック体E" panose="020F0900000000000000" pitchFamily="50" charset="-128"/>
              <a:ea typeface="AR P丸ゴシック体E" panose="020F0900000000000000" pitchFamily="5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ja-JP" sz="1200" dirty="0" smtClean="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31</a:t>
            </a:fld>
            <a:endParaRPr lang="ja-JP" altLang="en-US"/>
          </a:p>
        </p:txBody>
      </p:sp>
    </p:spTree>
    <p:extLst>
      <p:ext uri="{BB962C8B-B14F-4D97-AF65-F5344CB8AC3E}">
        <p14:creationId xmlns:p14="http://schemas.microsoft.com/office/powerpoint/2010/main" val="1864601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sz="2000" dirty="0" smtClean="0">
                <a:latin typeface="AR P丸ゴシック体E" panose="020F0900000000000000" pitchFamily="50" charset="-128"/>
                <a:ea typeface="AR P丸ゴシック体E" panose="020F0900000000000000" pitchFamily="50" charset="-128"/>
              </a:rPr>
              <a:t>今年度の本渡北小学校の教育目標は、★「五者の連携のもと、社会の創り手を育む」です。</a:t>
            </a:r>
            <a:endParaRPr kumimoji="1" lang="en-US" altLang="ja-JP" sz="2000" dirty="0" smtClean="0">
              <a:latin typeface="AR P丸ゴシック体E" panose="020F0900000000000000" pitchFamily="50" charset="-128"/>
              <a:ea typeface="AR P丸ゴシック体E" panose="020F0900000000000000" pitchFamily="50" charset="-128"/>
            </a:endParaRPr>
          </a:p>
          <a:p>
            <a:pPr algn="just" fontAlgn="auto">
              <a:lnSpc>
                <a:spcPct val="150000"/>
              </a:lnSpc>
              <a:spcBef>
                <a:spcPts val="0"/>
              </a:spcBef>
              <a:spcAft>
                <a:spcPts val="0"/>
              </a:spcAft>
              <a:defRPr/>
            </a:pPr>
            <a:r>
              <a:rPr kumimoji="1" lang="ja-JP" altLang="en-US" sz="2000" dirty="0" smtClean="0">
                <a:latin typeface="AR P丸ゴシック体E" panose="020F0900000000000000" pitchFamily="50" charset="-128"/>
                <a:ea typeface="AR P丸ゴシック体E" panose="020F0900000000000000" pitchFamily="50" charset="-128"/>
              </a:rPr>
              <a:t>この教育目標の実現に向け、今年度も研究主題を★</a:t>
            </a:r>
            <a:r>
              <a:rPr lang="ja-JP" altLang="ja-JP" sz="2000" kern="100" dirty="0">
                <a:solidFill>
                  <a:srgbClr val="000000"/>
                </a:solidFill>
                <a:latin typeface="AR P丸ゴシック体E" panose="020F0900000000000000" pitchFamily="50" charset="-128"/>
                <a:ea typeface="AR P丸ゴシック体E" panose="020F0900000000000000" pitchFamily="50" charset="-128"/>
                <a:cs typeface="Times New Roman"/>
              </a:rPr>
              <a:t>「自ら考え</a:t>
            </a:r>
            <a:r>
              <a:rPr lang="ja-JP" altLang="en-US" sz="2000" kern="100" dirty="0">
                <a:solidFill>
                  <a:srgbClr val="000000"/>
                </a:solidFill>
                <a:latin typeface="AR P丸ゴシック体E" panose="020F0900000000000000" pitchFamily="50" charset="-128"/>
                <a:ea typeface="AR P丸ゴシック体E" panose="020F0900000000000000" pitchFamily="50" charset="-128"/>
                <a:cs typeface="Times New Roman"/>
              </a:rPr>
              <a:t>，</a:t>
            </a:r>
            <a:r>
              <a:rPr lang="ja-JP" altLang="ja-JP" sz="2000" kern="100" dirty="0">
                <a:solidFill>
                  <a:srgbClr val="000000"/>
                </a:solidFill>
                <a:latin typeface="AR P丸ゴシック体E" panose="020F0900000000000000" pitchFamily="50" charset="-128"/>
                <a:ea typeface="AR P丸ゴシック体E" panose="020F0900000000000000" pitchFamily="50" charset="-128"/>
                <a:cs typeface="Times New Roman"/>
              </a:rPr>
              <a:t>ともに高め合う北っ子」を</a:t>
            </a:r>
            <a:r>
              <a:rPr lang="ja-JP" altLang="en-US" sz="2000" kern="100" dirty="0">
                <a:solidFill>
                  <a:srgbClr val="000000"/>
                </a:solidFill>
                <a:latin typeface="AR P丸ゴシック体E" panose="020F0900000000000000" pitchFamily="50" charset="-128"/>
                <a:ea typeface="AR P丸ゴシック体E" panose="020F0900000000000000" pitchFamily="50" charset="-128"/>
                <a:cs typeface="Times New Roman"/>
              </a:rPr>
              <a:t>目指して</a:t>
            </a:r>
            <a:r>
              <a:rPr lang="ja-JP" altLang="en-US" sz="2000" kern="100" dirty="0" smtClean="0">
                <a:solidFill>
                  <a:srgbClr val="000000"/>
                </a:solidFill>
                <a:latin typeface="AR P丸ゴシック体E" panose="020F0900000000000000" pitchFamily="50" charset="-128"/>
                <a:ea typeface="AR P丸ゴシック体E" panose="020F0900000000000000" pitchFamily="50" charset="-128"/>
                <a:cs typeface="Times New Roman"/>
              </a:rPr>
              <a:t>」</a:t>
            </a:r>
            <a:endParaRPr lang="en-US" altLang="ja-JP" sz="2000" kern="100" dirty="0" smtClean="0">
              <a:solidFill>
                <a:srgbClr val="000000"/>
              </a:solidFill>
              <a:latin typeface="AR P丸ゴシック体E" panose="020F0900000000000000" pitchFamily="50" charset="-128"/>
              <a:ea typeface="AR P丸ゴシック体E" panose="020F0900000000000000" pitchFamily="50" charset="-128"/>
              <a:cs typeface="Times New Roman"/>
            </a:endParaRPr>
          </a:p>
          <a:p>
            <a:pPr algn="just" fontAlgn="auto">
              <a:lnSpc>
                <a:spcPct val="150000"/>
              </a:lnSpc>
              <a:spcBef>
                <a:spcPts val="0"/>
              </a:spcBef>
              <a:spcAft>
                <a:spcPts val="0"/>
              </a:spcAft>
              <a:defRPr/>
            </a:pPr>
            <a:r>
              <a:rPr lang="ja-JP" altLang="en-US" sz="2000" kern="100" dirty="0" smtClean="0">
                <a:solidFill>
                  <a:srgbClr val="000000"/>
                </a:solidFill>
                <a:latin typeface="AR P丸ゴシック体E" panose="020F0900000000000000" pitchFamily="50" charset="-128"/>
                <a:ea typeface="AR P丸ゴシック体E" panose="020F0900000000000000" pitchFamily="50" charset="-128"/>
                <a:cs typeface="Times New Roman"/>
              </a:rPr>
              <a:t>と</a:t>
            </a:r>
            <a:r>
              <a:rPr lang="ja-JP" altLang="en-US" sz="2000" kern="100" dirty="0">
                <a:solidFill>
                  <a:srgbClr val="000000"/>
                </a:solidFill>
                <a:latin typeface="AR P丸ゴシック体E" panose="020F0900000000000000" pitchFamily="50" charset="-128"/>
                <a:ea typeface="AR P丸ゴシック体E" panose="020F0900000000000000" pitchFamily="50" charset="-128"/>
                <a:cs typeface="Times New Roman"/>
              </a:rPr>
              <a:t>し、</a:t>
            </a:r>
            <a:endParaRPr lang="en-US" altLang="ja-JP" sz="2000" kern="100" dirty="0">
              <a:latin typeface="AR P丸ゴシック体E" panose="020F0900000000000000" pitchFamily="50" charset="-128"/>
              <a:ea typeface="AR P丸ゴシック体E" panose="020F0900000000000000" pitchFamily="50" charset="-128"/>
              <a:cs typeface="Times New Roman"/>
            </a:endParaRPr>
          </a:p>
          <a:p>
            <a:pPr algn="just" fontAlgn="auto">
              <a:lnSpc>
                <a:spcPct val="150000"/>
              </a:lnSpc>
              <a:spcBef>
                <a:spcPts val="0"/>
              </a:spcBef>
              <a:spcAft>
                <a:spcPts val="0"/>
              </a:spcAft>
              <a:defRPr/>
            </a:pPr>
            <a:r>
              <a:rPr lang="ja-JP" altLang="en-US" sz="2000" kern="100" dirty="0">
                <a:solidFill>
                  <a:srgbClr val="000000"/>
                </a:solidFill>
                <a:latin typeface="AR P丸ゴシック体E" panose="020F0900000000000000" pitchFamily="50" charset="-128"/>
                <a:ea typeface="AR P丸ゴシック体E" panose="020F0900000000000000" pitchFamily="50" charset="-128"/>
                <a:cs typeface="Times New Roman"/>
              </a:rPr>
              <a:t>「</a:t>
            </a:r>
            <a:r>
              <a:rPr lang="ja-JP" altLang="ja-JP" sz="2000" kern="100" dirty="0">
                <a:solidFill>
                  <a:srgbClr val="000000"/>
                </a:solidFill>
                <a:latin typeface="AR P丸ゴシック体E" panose="020F0900000000000000" pitchFamily="50" charset="-128"/>
                <a:ea typeface="AR P丸ゴシック体E" panose="020F0900000000000000" pitchFamily="50" charset="-128"/>
                <a:cs typeface="Times New Roman"/>
              </a:rPr>
              <a:t>深い学びにつながる学び合いの授業づくり</a:t>
            </a:r>
            <a:r>
              <a:rPr lang="ja-JP" altLang="en-US" sz="2000" kern="100" dirty="0">
                <a:solidFill>
                  <a:srgbClr val="000000"/>
                </a:solidFill>
                <a:latin typeface="AR P丸ゴシック体E" panose="020F0900000000000000" pitchFamily="50" charset="-128"/>
                <a:ea typeface="AR P丸ゴシック体E" panose="020F0900000000000000" pitchFamily="50" charset="-128"/>
                <a:cs typeface="Times New Roman"/>
              </a:rPr>
              <a:t>」をサブテーマとして、研究を進めて参りました。</a:t>
            </a:r>
            <a:endParaRPr lang="en-US" altLang="ja-JP" sz="2000" kern="100" dirty="0">
              <a:solidFill>
                <a:srgbClr val="000000"/>
              </a:solidFill>
              <a:latin typeface="AR P丸ゴシック体E" panose="020F0900000000000000" pitchFamily="50" charset="-128"/>
              <a:ea typeface="AR P丸ゴシック体E" panose="020F0900000000000000" pitchFamily="50" charset="-128"/>
              <a:cs typeface="Times New Roman"/>
            </a:endParaRPr>
          </a:p>
          <a:p>
            <a:pPr algn="just" fontAlgn="auto">
              <a:lnSpc>
                <a:spcPct val="150000"/>
              </a:lnSpc>
              <a:spcBef>
                <a:spcPts val="0"/>
              </a:spcBef>
              <a:spcAft>
                <a:spcPts val="0"/>
              </a:spcAft>
              <a:defRPr/>
            </a:pPr>
            <a:endParaRPr lang="ja-JP" altLang="ja-JP" kern="100" dirty="0">
              <a:latin typeface="Century"/>
              <a:ea typeface="ＭＳ 明朝"/>
              <a:cs typeface="Times New Roman"/>
            </a:endParaRPr>
          </a:p>
          <a:p>
            <a:pPr marL="971250" indent="-971250" algn="just" fontAlgn="auto">
              <a:lnSpc>
                <a:spcPct val="150000"/>
              </a:lnSpc>
              <a:spcBef>
                <a:spcPts val="0"/>
              </a:spcBef>
              <a:spcAft>
                <a:spcPts val="0"/>
              </a:spcAft>
              <a:defRPr/>
            </a:pP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3</a:t>
            </a:fld>
            <a:endParaRPr lang="ja-JP" altLang="en-US"/>
          </a:p>
        </p:txBody>
      </p:sp>
    </p:spTree>
    <p:extLst>
      <p:ext uri="{BB962C8B-B14F-4D97-AF65-F5344CB8AC3E}">
        <p14:creationId xmlns:p14="http://schemas.microsoft.com/office/powerpoint/2010/main" val="3211757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8182">
              <a:lnSpc>
                <a:spcPct val="150000"/>
              </a:lnSpc>
              <a:defRPr/>
            </a:pPr>
            <a:r>
              <a:rPr lang="ja-JP" altLang="en-US" sz="1400" dirty="0" smtClean="0">
                <a:latin typeface="AR P丸ゴシック体E" panose="020F0900000000000000" pitchFamily="50" charset="-128"/>
                <a:ea typeface="AR P丸ゴシック体E" panose="020F0900000000000000" pitchFamily="50" charset="-128"/>
              </a:rPr>
              <a:t>学校</a:t>
            </a:r>
            <a:r>
              <a:rPr lang="ja-JP" altLang="en-US" sz="1400" dirty="0">
                <a:latin typeface="AR P丸ゴシック体E" panose="020F0900000000000000" pitchFamily="50" charset="-128"/>
                <a:ea typeface="AR P丸ゴシック体E" panose="020F0900000000000000" pitchFamily="50" charset="-128"/>
              </a:rPr>
              <a:t>教育目標、研究主題に迫るため</a:t>
            </a:r>
            <a:r>
              <a:rPr lang="ja-JP" altLang="en-US" sz="1400" dirty="0" smtClean="0">
                <a:latin typeface="AR P丸ゴシック体E" panose="020F0900000000000000" pitchFamily="50" charset="-128"/>
                <a:ea typeface="AR P丸ゴシック体E" panose="020F0900000000000000" pitchFamily="50" charset="-128"/>
              </a:rPr>
              <a:t>、</a:t>
            </a:r>
            <a:endParaRPr lang="en-US" altLang="ja-JP" sz="1400" dirty="0">
              <a:latin typeface="AR P丸ゴシック体E" panose="020F0900000000000000" pitchFamily="50" charset="-128"/>
              <a:ea typeface="AR P丸ゴシック体E" panose="020F0900000000000000" pitchFamily="50" charset="-128"/>
            </a:endParaRPr>
          </a:p>
          <a:p>
            <a:pPr defTabSz="908182">
              <a:lnSpc>
                <a:spcPct val="150000"/>
              </a:lnSpc>
              <a:defRPr/>
            </a:pPr>
            <a:r>
              <a:rPr lang="ja-JP" altLang="en-US" sz="1400" dirty="0">
                <a:latin typeface="AR P丸ゴシック体E" panose="020F0900000000000000" pitchFamily="50" charset="-128"/>
                <a:ea typeface="AR P丸ゴシック体E" panose="020F0900000000000000" pitchFamily="50" charset="-128"/>
              </a:rPr>
              <a:t>★学びを支える取組を土台とし</a:t>
            </a:r>
            <a:r>
              <a:rPr lang="ja-JP" altLang="en-US" sz="1400" dirty="0" smtClean="0">
                <a:latin typeface="AR P丸ゴシック体E" panose="020F0900000000000000" pitchFamily="50" charset="-128"/>
                <a:ea typeface="AR P丸ゴシック体E" panose="020F0900000000000000" pitchFamily="50" charset="-128"/>
              </a:rPr>
              <a:t>、</a:t>
            </a:r>
            <a:r>
              <a:rPr lang="en-US" altLang="ja-JP" sz="1400" baseline="0" dirty="0" smtClean="0">
                <a:latin typeface="AR P丸ゴシック体E" panose="020F0900000000000000" pitchFamily="50" charset="-128"/>
                <a:ea typeface="AR P丸ゴシック体E" panose="020F0900000000000000" pitchFamily="50" charset="-128"/>
              </a:rPr>
              <a:t>   </a:t>
            </a:r>
            <a:r>
              <a:rPr lang="ja-JP" altLang="en-US" sz="1400" baseline="0" dirty="0" smtClean="0">
                <a:latin typeface="AR P丸ゴシック体E" panose="020F0900000000000000" pitchFamily="50" charset="-128"/>
                <a:ea typeface="AR P丸ゴシック体E" panose="020F0900000000000000" pitchFamily="50" charset="-128"/>
              </a:rPr>
              <a:t>　</a:t>
            </a:r>
            <a:r>
              <a:rPr lang="ja-JP" altLang="en-US" sz="1400" dirty="0" smtClean="0">
                <a:latin typeface="AR P丸ゴシック体E" panose="020F0900000000000000" pitchFamily="50" charset="-128"/>
                <a:ea typeface="AR P丸ゴシック体E" panose="020F0900000000000000" pitchFamily="50" charset="-128"/>
              </a:rPr>
              <a:t>日々</a:t>
            </a:r>
            <a:r>
              <a:rPr lang="ja-JP" altLang="en-US" sz="1400" dirty="0">
                <a:latin typeface="AR P丸ゴシック体E" panose="020F0900000000000000" pitchFamily="50" charset="-128"/>
                <a:ea typeface="AR P丸ゴシック体E" panose="020F0900000000000000" pitchFamily="50" charset="-128"/>
              </a:rPr>
              <a:t>の授業に</a:t>
            </a:r>
            <a:r>
              <a:rPr lang="ja-JP" altLang="en-US" sz="1400" dirty="0" smtClean="0">
                <a:latin typeface="AR P丸ゴシック体E" panose="020F0900000000000000" pitchFamily="50" charset="-128"/>
                <a:ea typeface="AR P丸ゴシック体E" panose="020F0900000000000000" pitchFamily="50" charset="-128"/>
              </a:rPr>
              <a:t>おいて　　　まず、★</a:t>
            </a:r>
            <a:r>
              <a:rPr lang="ja-JP" altLang="en-US" sz="1400" dirty="0">
                <a:latin typeface="AR P丸ゴシック体E" panose="020F0900000000000000" pitchFamily="50" charset="-128"/>
                <a:ea typeface="AR P丸ゴシック体E" panose="020F0900000000000000" pitchFamily="50" charset="-128"/>
              </a:rPr>
              <a:t>課題設定を工夫して、★主体的な学びを</a:t>
            </a:r>
            <a:r>
              <a:rPr lang="ja-JP" altLang="en-US" sz="1400" dirty="0" smtClean="0">
                <a:latin typeface="AR P丸ゴシック体E" panose="020F0900000000000000" pitchFamily="50" charset="-128"/>
                <a:ea typeface="AR P丸ゴシック体E" panose="020F0900000000000000" pitchFamily="50" charset="-128"/>
              </a:rPr>
              <a:t>促します。</a:t>
            </a:r>
            <a:endParaRPr lang="ja-JP" altLang="en-US" sz="1400" dirty="0">
              <a:latin typeface="AR P丸ゴシック体E" panose="020F0900000000000000" pitchFamily="50" charset="-128"/>
              <a:ea typeface="AR P丸ゴシック体E" panose="020F0900000000000000" pitchFamily="50" charset="-128"/>
            </a:endParaRPr>
          </a:p>
          <a:p>
            <a:pPr>
              <a:lnSpc>
                <a:spcPct val="150000"/>
              </a:lnSpc>
            </a:pPr>
            <a:r>
              <a:rPr lang="ja-JP" altLang="en-US" sz="1400" dirty="0" smtClean="0">
                <a:latin typeface="AR P丸ゴシック体E" panose="020F0900000000000000" pitchFamily="50" charset="-128"/>
                <a:ea typeface="AR P丸ゴシック体E" panose="020F0900000000000000" pitchFamily="50" charset="-128"/>
              </a:rPr>
              <a:t>そして、★</a:t>
            </a:r>
            <a:r>
              <a:rPr lang="ja-JP" altLang="en-US" sz="1400" dirty="0">
                <a:latin typeface="AR P丸ゴシック体E" panose="020F0900000000000000" pitchFamily="50" charset="-128"/>
                <a:ea typeface="AR P丸ゴシック体E" panose="020F0900000000000000" pitchFamily="50" charset="-128"/>
              </a:rPr>
              <a:t>学び合いの充実を図ること</a:t>
            </a:r>
            <a:r>
              <a:rPr lang="ja-JP" altLang="en-US" sz="1400" dirty="0" smtClean="0">
                <a:latin typeface="AR P丸ゴシック体E" panose="020F0900000000000000" pitchFamily="50" charset="-128"/>
                <a:ea typeface="AR P丸ゴシック体E" panose="020F0900000000000000" pitchFamily="50" charset="-128"/>
              </a:rPr>
              <a:t>で　　★</a:t>
            </a:r>
            <a:r>
              <a:rPr lang="ja-JP" altLang="en-US" sz="1400" dirty="0">
                <a:latin typeface="AR P丸ゴシック体E" panose="020F0900000000000000" pitchFamily="50" charset="-128"/>
                <a:ea typeface="AR P丸ゴシック体E" panose="020F0900000000000000" pitchFamily="50" charset="-128"/>
              </a:rPr>
              <a:t>対話的な学びが</a:t>
            </a:r>
            <a:r>
              <a:rPr lang="ja-JP" altLang="en-US" sz="1400" dirty="0" smtClean="0">
                <a:latin typeface="AR P丸ゴシック体E" panose="020F0900000000000000" pitchFamily="50" charset="-128"/>
                <a:ea typeface="AR P丸ゴシック体E" panose="020F0900000000000000" pitchFamily="50" charset="-128"/>
              </a:rPr>
              <a:t>生まれ、</a:t>
            </a:r>
            <a:endParaRPr lang="en-US" altLang="ja-JP" sz="1400" dirty="0">
              <a:latin typeface="AR P丸ゴシック体E" panose="020F0900000000000000" pitchFamily="50" charset="-128"/>
              <a:ea typeface="AR P丸ゴシック体E" panose="020F0900000000000000" pitchFamily="50" charset="-128"/>
            </a:endParaRPr>
          </a:p>
          <a:p>
            <a:pPr>
              <a:lnSpc>
                <a:spcPct val="150000"/>
              </a:lnSpc>
            </a:pPr>
            <a:r>
              <a:rPr lang="ja-JP" altLang="en-US" sz="1400" dirty="0">
                <a:latin typeface="AR P丸ゴシック体E" panose="020F0900000000000000" pitchFamily="50" charset="-128"/>
                <a:ea typeface="AR P丸ゴシック体E" panose="020F0900000000000000" pitchFamily="50" charset="-128"/>
              </a:rPr>
              <a:t>それらが　★深い学びへとつながり</a:t>
            </a:r>
            <a:r>
              <a:rPr lang="ja-JP" altLang="en-US" sz="1400" dirty="0" smtClean="0">
                <a:latin typeface="AR P丸ゴシック体E" panose="020F0900000000000000" pitchFamily="50" charset="-128"/>
                <a:ea typeface="AR P丸ゴシック体E" panose="020F0900000000000000" pitchFamily="50" charset="-128"/>
              </a:rPr>
              <a:t>、　　　★</a:t>
            </a:r>
            <a:r>
              <a:rPr lang="ja-JP" altLang="en-US" sz="1400" dirty="0">
                <a:latin typeface="AR P丸ゴシック体E" panose="020F0900000000000000" pitchFamily="50" charset="-128"/>
                <a:ea typeface="AR P丸ゴシック体E" panose="020F0900000000000000" pitchFamily="50" charset="-128"/>
              </a:rPr>
              <a:t>児童一人一人の「思考力判断力表現力」が　</a:t>
            </a:r>
            <a:r>
              <a:rPr lang="ja-JP" altLang="en-US" sz="1400" dirty="0" smtClean="0">
                <a:latin typeface="AR P丸ゴシック体E" panose="020F0900000000000000" pitchFamily="50" charset="-128"/>
                <a:ea typeface="AR P丸ゴシック体E" panose="020F0900000000000000" pitchFamily="50" charset="-128"/>
              </a:rPr>
              <a:t>育つであろうと考え、</a:t>
            </a:r>
            <a:endParaRPr lang="en-US" altLang="ja-JP" sz="1400" dirty="0">
              <a:latin typeface="AR P丸ゴシック体E" panose="020F0900000000000000" pitchFamily="50" charset="-128"/>
              <a:ea typeface="AR P丸ゴシック体E" panose="020F0900000000000000" pitchFamily="50" charset="-128"/>
            </a:endParaRPr>
          </a:p>
          <a:p>
            <a:pPr>
              <a:lnSpc>
                <a:spcPct val="150000"/>
              </a:lnSpc>
            </a:pPr>
            <a:r>
              <a:rPr lang="ja-JP" altLang="en-US" sz="1400" dirty="0">
                <a:latin typeface="AR P丸ゴシック体E" panose="020F0900000000000000" pitchFamily="50" charset="-128"/>
                <a:ea typeface="AR P丸ゴシック体E" panose="020F0900000000000000" pitchFamily="50" charset="-128"/>
              </a:rPr>
              <a:t>★研究の仮説を設定</a:t>
            </a:r>
            <a:r>
              <a:rPr lang="ja-JP" altLang="en-US" sz="1400" dirty="0" smtClean="0">
                <a:latin typeface="AR P丸ゴシック体E" panose="020F0900000000000000" pitchFamily="50" charset="-128"/>
                <a:ea typeface="AR P丸ゴシック体E" panose="020F0900000000000000" pitchFamily="50" charset="-128"/>
              </a:rPr>
              <a:t>しました。</a:t>
            </a:r>
            <a:endParaRPr lang="en-US" altLang="ja-JP" sz="1400" dirty="0">
              <a:latin typeface="AR P丸ゴシック体E" panose="020F0900000000000000" pitchFamily="50" charset="-128"/>
              <a:ea typeface="AR P丸ゴシック体E" panose="020F0900000000000000" pitchFamily="50" charset="-128"/>
            </a:endParaRPr>
          </a:p>
          <a:p>
            <a:pPr>
              <a:lnSpc>
                <a:spcPct val="150000"/>
              </a:lnSpc>
            </a:pPr>
            <a:r>
              <a:rPr lang="ja-JP" altLang="en-US" sz="1400" dirty="0" smtClean="0">
                <a:latin typeface="AR P丸ゴシック体E" panose="020F0900000000000000" pitchFamily="50" charset="-128"/>
                <a:ea typeface="AR P丸ゴシック体E" panose="020F0900000000000000" pitchFamily="50" charset="-128"/>
              </a:rPr>
              <a:t>このような、「</a:t>
            </a:r>
            <a:r>
              <a:rPr lang="ja-JP" altLang="en-US" sz="1400" dirty="0">
                <a:latin typeface="AR P丸ゴシック体E" panose="020F0900000000000000" pitchFamily="50" charset="-128"/>
                <a:ea typeface="AR P丸ゴシック体E" panose="020F0900000000000000" pitchFamily="50" charset="-128"/>
              </a:rPr>
              <a:t>深い学びにつながる学び合いの授業づくり」を目指し、「課題設定の工夫」と「学び合いの充実」の２つを視点とし、</a:t>
            </a:r>
            <a:endParaRPr lang="en-US" altLang="ja-JP" sz="1400" dirty="0">
              <a:latin typeface="AR P丸ゴシック体E" panose="020F0900000000000000" pitchFamily="50" charset="-128"/>
              <a:ea typeface="AR P丸ゴシック体E" panose="020F0900000000000000" pitchFamily="50" charset="-128"/>
            </a:endParaRPr>
          </a:p>
          <a:p>
            <a:pPr>
              <a:lnSpc>
                <a:spcPct val="150000"/>
              </a:lnSpc>
            </a:pPr>
            <a:r>
              <a:rPr lang="ja-JP" altLang="en-US" sz="1400" dirty="0">
                <a:latin typeface="AR P丸ゴシック体E" panose="020F0900000000000000" pitchFamily="50" charset="-128"/>
                <a:ea typeface="AR P丸ゴシック体E" panose="020F0900000000000000" pitchFamily="50" charset="-128"/>
              </a:rPr>
              <a:t>今年度も、年間３０本以上の研究授業を実施</a:t>
            </a:r>
            <a:r>
              <a:rPr lang="ja-JP" altLang="en-US" sz="1400" dirty="0" smtClean="0">
                <a:latin typeface="AR P丸ゴシック体E" panose="020F0900000000000000" pitchFamily="50" charset="-128"/>
                <a:ea typeface="AR P丸ゴシック体E" panose="020F0900000000000000" pitchFamily="50" charset="-128"/>
              </a:rPr>
              <a:t>しました。</a:t>
            </a:r>
            <a:endParaRPr lang="en-US" altLang="ja-JP" sz="1400" dirty="0">
              <a:latin typeface="AR P丸ゴシック体E" panose="020F0900000000000000" pitchFamily="50" charset="-128"/>
              <a:ea typeface="AR P丸ゴシック体E" panose="020F0900000000000000" pitchFamily="50" charset="-128"/>
            </a:endParaRPr>
          </a:p>
          <a:p>
            <a:pPr>
              <a:lnSpc>
                <a:spcPct val="150000"/>
              </a:lnSpc>
            </a:pPr>
            <a:r>
              <a:rPr lang="ja-JP" altLang="en-US" sz="1400" dirty="0">
                <a:latin typeface="AR P丸ゴシック体E" panose="020F0900000000000000" pitchFamily="50" charset="-128"/>
                <a:ea typeface="AR P丸ゴシック体E" panose="020F0900000000000000" pitchFamily="50" charset="-128"/>
              </a:rPr>
              <a:t>それでは、２つの研究の視点について、少し詳しく説明します。</a:t>
            </a:r>
          </a:p>
          <a:p>
            <a:pPr marL="971250" indent="-971250" algn="just" fontAlgn="auto">
              <a:lnSpc>
                <a:spcPts val="1192"/>
              </a:lnSpc>
              <a:spcBef>
                <a:spcPts val="0"/>
              </a:spcBef>
              <a:spcAft>
                <a:spcPts val="0"/>
              </a:spcAft>
              <a:defRPr/>
            </a:pP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4</a:t>
            </a:fld>
            <a:endParaRPr lang="ja-JP" altLang="en-US"/>
          </a:p>
        </p:txBody>
      </p:sp>
    </p:spTree>
    <p:extLst>
      <p:ext uri="{BB962C8B-B14F-4D97-AF65-F5344CB8AC3E}">
        <p14:creationId xmlns:p14="http://schemas.microsoft.com/office/powerpoint/2010/main" val="2894395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5000" y="368300"/>
            <a:ext cx="3067050" cy="2122488"/>
          </a:xfrm>
        </p:spPr>
      </p:sp>
      <p:sp>
        <p:nvSpPr>
          <p:cNvPr id="3" name="ノート プレースホルダー 2"/>
          <p:cNvSpPr>
            <a:spLocks noGrp="1"/>
          </p:cNvSpPr>
          <p:nvPr>
            <p:ph type="body" idx="1"/>
          </p:nvPr>
        </p:nvSpPr>
        <p:spPr>
          <a:xfrm>
            <a:off x="276230" y="2600771"/>
            <a:ext cx="9213391" cy="3459679"/>
          </a:xfrm>
        </p:spPr>
        <p:txBody>
          <a:bodyPr/>
          <a:lstStyle/>
          <a:p>
            <a:pPr>
              <a:lnSpc>
                <a:spcPct val="150000"/>
              </a:lnSpc>
            </a:pPr>
            <a:r>
              <a:rPr lang="ja-JP" altLang="en-US" sz="1600" dirty="0">
                <a:latin typeface="AR P丸ゴシック体E" panose="020F0900000000000000" pitchFamily="50" charset="-128"/>
                <a:ea typeface="AR P丸ゴシック体E" panose="020F0900000000000000" pitchFamily="50" charset="-128"/>
              </a:rPr>
              <a:t>まず、視点１の課題設定の工夫についてです。</a:t>
            </a:r>
            <a:endParaRPr lang="en-US" altLang="ja-JP" sz="1600" dirty="0">
              <a:latin typeface="AR P丸ゴシック体E" panose="020F0900000000000000" pitchFamily="50" charset="-128"/>
              <a:ea typeface="AR P丸ゴシック体E" panose="020F0900000000000000" pitchFamily="50" charset="-128"/>
            </a:endParaRPr>
          </a:p>
          <a:p>
            <a:pPr>
              <a:lnSpc>
                <a:spcPct val="150000"/>
              </a:lnSpc>
            </a:pPr>
            <a:r>
              <a:rPr lang="ja-JP" altLang="en-US" sz="1600" dirty="0">
                <a:latin typeface="AR P丸ゴシック体E" panose="020F0900000000000000" pitchFamily="50" charset="-128"/>
                <a:ea typeface="AR P丸ゴシック体E" panose="020F0900000000000000" pitchFamily="50" charset="-128"/>
              </a:rPr>
              <a:t>★一つ目は、導入の工夫です。</a:t>
            </a:r>
            <a:endParaRPr lang="en-US" altLang="ja-JP" sz="1600" dirty="0">
              <a:latin typeface="AR P丸ゴシック体E" panose="020F0900000000000000" pitchFamily="50" charset="-128"/>
              <a:ea typeface="AR P丸ゴシック体E" panose="020F0900000000000000" pitchFamily="50" charset="-128"/>
            </a:endParaRPr>
          </a:p>
          <a:p>
            <a:pPr>
              <a:lnSpc>
                <a:spcPct val="150000"/>
              </a:lnSpc>
            </a:pPr>
            <a:r>
              <a:rPr lang="ja-JP" altLang="en-US" sz="1600" dirty="0">
                <a:latin typeface="AR P丸ゴシック体E" panose="020F0900000000000000" pitchFamily="50" charset="-128"/>
                <a:ea typeface="AR P丸ゴシック体E" panose="020F0900000000000000" pitchFamily="50" charset="-128"/>
              </a:rPr>
              <a:t>★「○○したのはなぜだろう。」、「昨日の学習の最後に、○○って言っていたけど、本当なのかな」など、★学びの主体である児童自らが問い持つことができるような問題提示を工夫し、</a:t>
            </a:r>
            <a:endParaRPr lang="en-US" altLang="ja-JP" sz="1600" dirty="0">
              <a:latin typeface="AR P丸ゴシック体E" panose="020F0900000000000000" pitchFamily="50" charset="-128"/>
              <a:ea typeface="AR P丸ゴシック体E" panose="020F0900000000000000" pitchFamily="50" charset="-128"/>
            </a:endParaRPr>
          </a:p>
          <a:p>
            <a:pPr>
              <a:lnSpc>
                <a:spcPct val="150000"/>
              </a:lnSpc>
            </a:pPr>
            <a:r>
              <a:rPr lang="ja-JP" altLang="en-US" sz="1600" dirty="0">
                <a:latin typeface="AR P丸ゴシック体E" panose="020F0900000000000000" pitchFamily="50" charset="-128"/>
                <a:ea typeface="AR P丸ゴシック体E" panose="020F0900000000000000" pitchFamily="50" charset="-128"/>
              </a:rPr>
              <a:t>★その問いを課題につなげることで、★児童に主体的な学びを促すことができると考えます。</a:t>
            </a:r>
            <a:endParaRPr lang="en-US" altLang="ja-JP" sz="1600" dirty="0">
              <a:latin typeface="AR P丸ゴシック体E" panose="020F0900000000000000" pitchFamily="50" charset="-128"/>
              <a:ea typeface="AR P丸ゴシック体E" panose="020F0900000000000000" pitchFamily="50" charset="-128"/>
            </a:endParaRPr>
          </a:p>
          <a:p>
            <a:pPr>
              <a:lnSpc>
                <a:spcPct val="150000"/>
              </a:lnSpc>
            </a:pPr>
            <a:r>
              <a:rPr lang="ja-JP" altLang="en-US" sz="1600" dirty="0" smtClean="0">
                <a:latin typeface="AR P丸ゴシック体E" panose="020F0900000000000000" pitchFamily="50" charset="-128"/>
                <a:ea typeface="AR P丸ゴシック体E" panose="020F0900000000000000" pitchFamily="50" charset="-128"/>
              </a:rPr>
              <a:t>導入の</a:t>
            </a:r>
            <a:r>
              <a:rPr lang="ja-JP" altLang="en-US" sz="1600" dirty="0">
                <a:latin typeface="AR P丸ゴシック体E" panose="020F0900000000000000" pitchFamily="50" charset="-128"/>
                <a:ea typeface="AR P丸ゴシック体E" panose="020F0900000000000000" pitchFamily="50" charset="-128"/>
              </a:rPr>
              <a:t>際には、</a:t>
            </a:r>
            <a:r>
              <a:rPr lang="en-US" altLang="ja-JP" sz="1600" dirty="0">
                <a:latin typeface="AR P丸ゴシック体E" panose="020F0900000000000000" pitchFamily="50" charset="-128"/>
                <a:ea typeface="AR P丸ゴシック体E" panose="020F0900000000000000" pitchFamily="50" charset="-128"/>
              </a:rPr>
              <a:t>ICT</a:t>
            </a:r>
            <a:r>
              <a:rPr lang="ja-JP" altLang="en-US" sz="1600" dirty="0">
                <a:latin typeface="AR P丸ゴシック体E" panose="020F0900000000000000" pitchFamily="50" charset="-128"/>
                <a:ea typeface="AR P丸ゴシック体E" panose="020F0900000000000000" pitchFamily="50" charset="-128"/>
              </a:rPr>
              <a:t>の活用はとても効果的で、今年度も積極的に活用を進めてきました。</a:t>
            </a:r>
            <a:endParaRPr lang="en-US" altLang="ja-JP" sz="1600" dirty="0">
              <a:latin typeface="AR P丸ゴシック体E" panose="020F0900000000000000" pitchFamily="50" charset="-128"/>
              <a:ea typeface="AR P丸ゴシック体E" panose="020F0900000000000000" pitchFamily="50" charset="-128"/>
            </a:endParaRPr>
          </a:p>
          <a:p>
            <a:pPr>
              <a:lnSpc>
                <a:spcPct val="150000"/>
              </a:lnSpc>
            </a:pPr>
            <a:r>
              <a:rPr lang="ja-JP" altLang="en-US" sz="1600" dirty="0">
                <a:latin typeface="AR P丸ゴシック体E" panose="020F0900000000000000" pitchFamily="50" charset="-128"/>
                <a:ea typeface="AR P丸ゴシック体E" panose="020F0900000000000000" pitchFamily="50" charset="-128"/>
              </a:rPr>
              <a:t>また、課題の言葉も★「なぜ○○なのだろう」、★「本当に○○なのだろうか。」など</a:t>
            </a:r>
            <a:r>
              <a:rPr lang="ja-JP" altLang="en-US" sz="1600" dirty="0" smtClean="0">
                <a:latin typeface="AR P丸ゴシック体E" panose="020F0900000000000000" pitchFamily="50" charset="-128"/>
                <a:ea typeface="AR P丸ゴシック体E" panose="020F0900000000000000" pitchFamily="50" charset="-128"/>
              </a:rPr>
              <a:t>、</a:t>
            </a:r>
            <a:endParaRPr lang="en-US" altLang="ja-JP" sz="1600" dirty="0" smtClean="0">
              <a:latin typeface="AR P丸ゴシック体E" panose="020F0900000000000000" pitchFamily="50" charset="-128"/>
              <a:ea typeface="AR P丸ゴシック体E" panose="020F0900000000000000" pitchFamily="50" charset="-128"/>
            </a:endParaRPr>
          </a:p>
          <a:p>
            <a:pPr>
              <a:lnSpc>
                <a:spcPct val="150000"/>
              </a:lnSpc>
            </a:pPr>
            <a:r>
              <a:rPr lang="ja-JP" altLang="en-US" sz="1600" dirty="0" smtClean="0">
                <a:latin typeface="AR P丸ゴシック体E" panose="020F0900000000000000" pitchFamily="50" charset="-128"/>
                <a:ea typeface="AR P丸ゴシック体E" panose="020F0900000000000000" pitchFamily="50" charset="-128"/>
              </a:rPr>
              <a:t>児童</a:t>
            </a:r>
            <a:r>
              <a:rPr lang="ja-JP" altLang="en-US" sz="1600" dirty="0">
                <a:latin typeface="AR P丸ゴシック体E" panose="020F0900000000000000" pitchFamily="50" charset="-128"/>
                <a:ea typeface="AR P丸ゴシック体E" panose="020F0900000000000000" pitchFamily="50" charset="-128"/>
              </a:rPr>
              <a:t>にとって明確で、探究心をくすぐる</a:t>
            </a:r>
            <a:r>
              <a:rPr lang="ja-JP" altLang="en-US" sz="1600" dirty="0" smtClean="0">
                <a:latin typeface="AR P丸ゴシック体E" panose="020F0900000000000000" pitchFamily="50" charset="-128"/>
                <a:ea typeface="AR P丸ゴシック体E" panose="020F0900000000000000" pitchFamily="50" charset="-128"/>
              </a:rPr>
              <a:t>ものになるように工夫しました</a:t>
            </a:r>
            <a:r>
              <a:rPr lang="ja-JP" altLang="en-US" sz="1600" dirty="0">
                <a:latin typeface="AR P丸ゴシック体E" panose="020F0900000000000000" pitchFamily="50" charset="-128"/>
                <a:ea typeface="AR P丸ゴシック体E" panose="020F0900000000000000" pitchFamily="50" charset="-128"/>
              </a:rPr>
              <a:t>。</a:t>
            </a:r>
            <a:endParaRPr lang="en-US" altLang="ja-JP" sz="1600" dirty="0">
              <a:latin typeface="AR P丸ゴシック体E" panose="020F0900000000000000" pitchFamily="50" charset="-128"/>
              <a:ea typeface="AR P丸ゴシック体E" panose="020F0900000000000000" pitchFamily="50" charset="-128"/>
            </a:endParaRPr>
          </a:p>
          <a:p>
            <a:endParaRPr lang="en-US" altLang="ja-JP" sz="1800" dirty="0"/>
          </a:p>
          <a:p>
            <a:endParaRPr lang="en-US" altLang="ja-JP" sz="1800" dirty="0"/>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5</a:t>
            </a:fld>
            <a:endParaRPr lang="ja-JP" altLang="en-US"/>
          </a:p>
        </p:txBody>
      </p:sp>
    </p:spTree>
    <p:extLst>
      <p:ext uri="{BB962C8B-B14F-4D97-AF65-F5344CB8AC3E}">
        <p14:creationId xmlns:p14="http://schemas.microsoft.com/office/powerpoint/2010/main" val="1236040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4638" y="153988"/>
            <a:ext cx="3062287" cy="2120900"/>
          </a:xfrm>
        </p:spPr>
      </p:sp>
      <p:sp>
        <p:nvSpPr>
          <p:cNvPr id="3" name="ノート プレースホルダー 2"/>
          <p:cNvSpPr>
            <a:spLocks noGrp="1"/>
          </p:cNvSpPr>
          <p:nvPr>
            <p:ph type="body" idx="1"/>
          </p:nvPr>
        </p:nvSpPr>
        <p:spPr>
          <a:xfrm>
            <a:off x="276231" y="2456823"/>
            <a:ext cx="9285340" cy="3459679"/>
          </a:xfrm>
        </p:spPr>
        <p:txBody>
          <a:bodyPr/>
          <a:lstStyle/>
          <a:p>
            <a:pPr>
              <a:lnSpc>
                <a:spcPct val="150000"/>
              </a:lnSpc>
            </a:pPr>
            <a:r>
              <a:rPr lang="ja-JP" altLang="en-US" sz="1600" dirty="0">
                <a:latin typeface="AR P丸ゴシック体E" panose="020F0900000000000000" pitchFamily="50" charset="-128"/>
                <a:ea typeface="AR P丸ゴシック体E" panose="020F0900000000000000" pitchFamily="50" charset="-128"/>
              </a:rPr>
              <a:t>視点１の二つ目は</a:t>
            </a:r>
            <a:r>
              <a:rPr lang="ja-JP" altLang="en-US" sz="1600" dirty="0" smtClean="0">
                <a:latin typeface="AR P丸ゴシック体E" panose="020F0900000000000000" pitchFamily="50" charset="-128"/>
                <a:ea typeface="AR P丸ゴシック体E" panose="020F0900000000000000" pitchFamily="50" charset="-128"/>
              </a:rPr>
              <a:t>、★学び</a:t>
            </a:r>
            <a:r>
              <a:rPr lang="ja-JP" altLang="en-US" sz="1600" dirty="0">
                <a:latin typeface="AR P丸ゴシック体E" panose="020F0900000000000000" pitchFamily="50" charset="-128"/>
                <a:ea typeface="AR P丸ゴシック体E" panose="020F0900000000000000" pitchFamily="50" charset="-128"/>
              </a:rPr>
              <a:t>を深めるために　挑戦させる</a:t>
            </a:r>
            <a:r>
              <a:rPr lang="ja-JP" altLang="en-US" sz="1600" dirty="0" smtClean="0">
                <a:latin typeface="AR P丸ゴシック体E" panose="020F0900000000000000" pitchFamily="50" charset="-128"/>
                <a:ea typeface="AR P丸ゴシック体E" panose="020F0900000000000000" pitchFamily="50" charset="-128"/>
              </a:rPr>
              <a:t>、</a:t>
            </a:r>
            <a:r>
              <a:rPr lang="en-US" altLang="ja-JP" sz="1600" dirty="0" smtClean="0">
                <a:latin typeface="AR P丸ゴシック体E" panose="020F0900000000000000" pitchFamily="50" charset="-128"/>
                <a:ea typeface="AR P丸ゴシック体E" panose="020F0900000000000000" pitchFamily="50" charset="-128"/>
              </a:rPr>
              <a:t>『</a:t>
            </a:r>
            <a:r>
              <a:rPr lang="ja-JP" altLang="en-US" sz="1600" dirty="0">
                <a:latin typeface="AR P丸ゴシック体E" panose="020F0900000000000000" pitchFamily="50" charset="-128"/>
                <a:ea typeface="AR P丸ゴシック体E" panose="020F0900000000000000" pitchFamily="50" charset="-128"/>
              </a:rPr>
              <a:t>ジャンプの問い</a:t>
            </a:r>
            <a:r>
              <a:rPr lang="en-US" altLang="ja-JP" sz="1600" dirty="0">
                <a:latin typeface="AR P丸ゴシック体E" panose="020F0900000000000000" pitchFamily="50" charset="-128"/>
                <a:ea typeface="AR P丸ゴシック体E" panose="020F0900000000000000" pitchFamily="50" charset="-128"/>
              </a:rPr>
              <a:t>』</a:t>
            </a:r>
            <a:r>
              <a:rPr lang="ja-JP" altLang="en-US" sz="1600" dirty="0">
                <a:latin typeface="AR P丸ゴシック体E" panose="020F0900000000000000" pitchFamily="50" charset="-128"/>
                <a:ea typeface="AR P丸ゴシック体E" panose="020F0900000000000000" pitchFamily="50" charset="-128"/>
              </a:rPr>
              <a:t>です！</a:t>
            </a:r>
            <a:endParaRPr lang="en-US" altLang="ja-JP" sz="1600" dirty="0">
              <a:latin typeface="AR P丸ゴシック体E" panose="020F0900000000000000" pitchFamily="50" charset="-128"/>
              <a:ea typeface="AR P丸ゴシック体E" panose="020F0900000000000000" pitchFamily="50" charset="-128"/>
            </a:endParaRPr>
          </a:p>
          <a:p>
            <a:pPr>
              <a:lnSpc>
                <a:spcPct val="150000"/>
              </a:lnSpc>
            </a:pPr>
            <a:r>
              <a:rPr lang="ja-JP" altLang="en-US" sz="1600" dirty="0">
                <a:latin typeface="AR P丸ゴシック体E" panose="020F0900000000000000" pitchFamily="50" charset="-128"/>
                <a:ea typeface="AR P丸ゴシック体E" panose="020F0900000000000000" pitchFamily="50" charset="-128"/>
              </a:rPr>
              <a:t>◆課題の解決過程において、</a:t>
            </a:r>
            <a:r>
              <a:rPr lang="en-US" altLang="ja-JP" sz="1600" dirty="0">
                <a:latin typeface="AR P丸ゴシック体E" panose="020F0900000000000000" pitchFamily="50" charset="-128"/>
                <a:ea typeface="AR P丸ゴシック体E" panose="020F0900000000000000" pitchFamily="50" charset="-128"/>
              </a:rPr>
              <a:t>1</a:t>
            </a:r>
            <a:r>
              <a:rPr lang="ja-JP" altLang="en-US" sz="1600" dirty="0">
                <a:latin typeface="AR P丸ゴシック体E" panose="020F0900000000000000" pitchFamily="50" charset="-128"/>
                <a:ea typeface="AR P丸ゴシック体E" panose="020F0900000000000000" pitchFamily="50" charset="-128"/>
              </a:rPr>
              <a:t>時間の授業の後半や、単元の</a:t>
            </a:r>
            <a:r>
              <a:rPr lang="ja-JP" altLang="en-US" sz="1600" dirty="0" smtClean="0">
                <a:latin typeface="AR P丸ゴシック体E" panose="020F0900000000000000" pitchFamily="50" charset="-128"/>
                <a:ea typeface="AR P丸ゴシック体E" panose="020F0900000000000000" pitchFamily="50" charset="-128"/>
              </a:rPr>
              <a:t>終末に</a:t>
            </a:r>
            <a:r>
              <a:rPr lang="ja-JP" altLang="en-US" sz="1600" dirty="0">
                <a:latin typeface="AR P丸ゴシック体E" panose="020F0900000000000000" pitchFamily="50" charset="-128"/>
                <a:ea typeface="AR P丸ゴシック体E" panose="020F0900000000000000" pitchFamily="50" charset="-128"/>
              </a:rPr>
              <a:t>おいて</a:t>
            </a:r>
            <a:r>
              <a:rPr lang="ja-JP" altLang="en-US" sz="1600" dirty="0" smtClean="0">
                <a:latin typeface="AR P丸ゴシック体E" panose="020F0900000000000000" pitchFamily="50" charset="-128"/>
                <a:ea typeface="AR P丸ゴシック体E" panose="020F0900000000000000" pitchFamily="50" charset="-128"/>
              </a:rPr>
              <a:t>、</a:t>
            </a:r>
            <a:endParaRPr lang="en-US" altLang="ja-JP" sz="1600" dirty="0" smtClean="0">
              <a:latin typeface="AR P丸ゴシック体E" panose="020F0900000000000000" pitchFamily="50" charset="-128"/>
              <a:ea typeface="AR P丸ゴシック体E" panose="020F0900000000000000" pitchFamily="50" charset="-128"/>
            </a:endParaRPr>
          </a:p>
          <a:p>
            <a:pPr>
              <a:lnSpc>
                <a:spcPct val="150000"/>
              </a:lnSpc>
            </a:pPr>
            <a:r>
              <a:rPr lang="ja-JP" altLang="en-US" sz="1600" dirty="0" smtClean="0">
                <a:latin typeface="AR P丸ゴシック体E" panose="020F0900000000000000" pitchFamily="50" charset="-128"/>
                <a:ea typeface="AR P丸ゴシック体E" panose="020F0900000000000000" pitchFamily="50" charset="-128"/>
              </a:rPr>
              <a:t>学習</a:t>
            </a:r>
            <a:r>
              <a:rPr lang="ja-JP" altLang="en-US" sz="1600" dirty="0">
                <a:latin typeface="AR P丸ゴシック体E" panose="020F0900000000000000" pitchFamily="50" charset="-128"/>
                <a:ea typeface="AR P丸ゴシック体E" panose="020F0900000000000000" pitchFamily="50" charset="-128"/>
              </a:rPr>
              <a:t>意欲を継続させながら、理解を深め、習得した知識・技能を活用できるように</a:t>
            </a:r>
            <a:r>
              <a:rPr lang="ja-JP" altLang="en-US" sz="1600" dirty="0" smtClean="0">
                <a:latin typeface="AR P丸ゴシック体E" panose="020F0900000000000000" pitchFamily="50" charset="-128"/>
                <a:ea typeface="AR P丸ゴシック体E" panose="020F0900000000000000" pitchFamily="50" charset="-128"/>
              </a:rPr>
              <a:t>する場を設定します。</a:t>
            </a:r>
            <a:endParaRPr lang="en-US" altLang="ja-JP" sz="1600" dirty="0" smtClean="0">
              <a:latin typeface="AR P丸ゴシック体E" panose="020F0900000000000000" pitchFamily="50" charset="-128"/>
              <a:ea typeface="AR P丸ゴシック体E" panose="020F0900000000000000" pitchFamily="50" charset="-128"/>
            </a:endParaRPr>
          </a:p>
          <a:p>
            <a:pPr>
              <a:lnSpc>
                <a:spcPct val="150000"/>
              </a:lnSpc>
            </a:pPr>
            <a:r>
              <a:rPr lang="ja-JP" altLang="en-US" sz="1600" dirty="0" smtClean="0">
                <a:latin typeface="AR P丸ゴシック体E" panose="020F0900000000000000" pitchFamily="50" charset="-128"/>
                <a:ea typeface="AR P丸ゴシック体E" panose="020F0900000000000000" pitchFamily="50" charset="-128"/>
              </a:rPr>
              <a:t>そこで、知的</a:t>
            </a:r>
            <a:r>
              <a:rPr lang="ja-JP" altLang="en-US" sz="1600" dirty="0">
                <a:latin typeface="AR P丸ゴシック体E" panose="020F0900000000000000" pitchFamily="50" charset="-128"/>
                <a:ea typeface="AR P丸ゴシック体E" panose="020F0900000000000000" pitchFamily="50" charset="-128"/>
              </a:rPr>
              <a:t>好奇心に働きかける問いや難易度を上げた問い等を位置づけ</a:t>
            </a:r>
            <a:r>
              <a:rPr lang="ja-JP" altLang="en-US" sz="1600" dirty="0" smtClean="0">
                <a:latin typeface="AR P丸ゴシック体E" panose="020F0900000000000000" pitchFamily="50" charset="-128"/>
                <a:ea typeface="AR P丸ゴシック体E" panose="020F0900000000000000" pitchFamily="50" charset="-128"/>
              </a:rPr>
              <a:t>、</a:t>
            </a:r>
            <a:endParaRPr lang="en-US" altLang="ja-JP" sz="1600" dirty="0" smtClean="0">
              <a:latin typeface="AR P丸ゴシック体E" panose="020F0900000000000000" pitchFamily="50" charset="-128"/>
              <a:ea typeface="AR P丸ゴシック体E" panose="020F0900000000000000" pitchFamily="50" charset="-128"/>
            </a:endParaRPr>
          </a:p>
          <a:p>
            <a:pPr>
              <a:lnSpc>
                <a:spcPct val="150000"/>
              </a:lnSpc>
            </a:pPr>
            <a:r>
              <a:rPr lang="ja-JP" altLang="en-US" sz="1600" dirty="0" smtClean="0">
                <a:latin typeface="AR P丸ゴシック体E" panose="020F0900000000000000" pitchFamily="50" charset="-128"/>
                <a:ea typeface="AR P丸ゴシック体E" panose="020F0900000000000000" pitchFamily="50" charset="-128"/>
              </a:rPr>
              <a:t>★</a:t>
            </a:r>
            <a:r>
              <a:rPr lang="ja-JP" altLang="en-US" sz="1600" dirty="0">
                <a:latin typeface="AR P丸ゴシック体E" panose="020F0900000000000000" pitchFamily="50" charset="-128"/>
                <a:ea typeface="AR P丸ゴシック体E" panose="020F0900000000000000" pitchFamily="50" charset="-128"/>
              </a:rPr>
              <a:t>課題についてもう一歩踏み込んで深く考える機会を設けます</a:t>
            </a:r>
            <a:r>
              <a:rPr lang="ja-JP" altLang="en-US" sz="1600" dirty="0" smtClean="0">
                <a:latin typeface="AR P丸ゴシック体E" panose="020F0900000000000000" pitchFamily="50" charset="-128"/>
                <a:ea typeface="AR P丸ゴシック体E" panose="020F0900000000000000" pitchFamily="50" charset="-128"/>
              </a:rPr>
              <a:t>。</a:t>
            </a:r>
            <a:endParaRPr lang="en-US" altLang="ja-JP" sz="1600" dirty="0" smtClean="0">
              <a:latin typeface="AR P丸ゴシック体E" panose="020F0900000000000000" pitchFamily="50" charset="-128"/>
              <a:ea typeface="AR P丸ゴシック体E" panose="020F0900000000000000" pitchFamily="50" charset="-128"/>
            </a:endParaRPr>
          </a:p>
          <a:p>
            <a:pPr>
              <a:lnSpc>
                <a:spcPct val="150000"/>
              </a:lnSpc>
            </a:pPr>
            <a:r>
              <a:rPr lang="ja-JP" altLang="en-US" sz="1600" dirty="0" smtClean="0">
                <a:latin typeface="AR P丸ゴシック体E" panose="020F0900000000000000" pitchFamily="50" charset="-128"/>
                <a:ea typeface="AR P丸ゴシック体E" panose="020F0900000000000000" pitchFamily="50" charset="-128"/>
              </a:rPr>
              <a:t>その</a:t>
            </a:r>
            <a:r>
              <a:rPr lang="ja-JP" altLang="en-US" sz="1600" dirty="0">
                <a:latin typeface="AR P丸ゴシック体E" panose="020F0900000000000000" pitchFamily="50" charset="-128"/>
                <a:ea typeface="AR P丸ゴシック体E" panose="020F0900000000000000" pitchFamily="50" charset="-128"/>
              </a:rPr>
              <a:t>ことにより、児童一人一人が新たな考えを形成したり</a:t>
            </a:r>
            <a:r>
              <a:rPr lang="ja-JP" altLang="en-US" sz="1600" dirty="0" smtClean="0">
                <a:latin typeface="AR P丸ゴシック体E" panose="020F0900000000000000" pitchFamily="50" charset="-128"/>
                <a:ea typeface="AR P丸ゴシック体E" panose="020F0900000000000000" pitchFamily="50" charset="-128"/>
              </a:rPr>
              <a:t>、</a:t>
            </a:r>
            <a:endParaRPr lang="en-US" altLang="ja-JP" sz="1600" dirty="0" smtClean="0">
              <a:latin typeface="AR P丸ゴシック体E" panose="020F0900000000000000" pitchFamily="50" charset="-128"/>
              <a:ea typeface="AR P丸ゴシック体E" panose="020F0900000000000000" pitchFamily="50" charset="-128"/>
            </a:endParaRPr>
          </a:p>
          <a:p>
            <a:pPr>
              <a:lnSpc>
                <a:spcPct val="150000"/>
              </a:lnSpc>
            </a:pPr>
            <a:r>
              <a:rPr lang="ja-JP" altLang="en-US" sz="1600" dirty="0" smtClean="0">
                <a:latin typeface="AR P丸ゴシック体E" panose="020F0900000000000000" pitchFamily="50" charset="-128"/>
                <a:ea typeface="AR P丸ゴシック体E" panose="020F0900000000000000" pitchFamily="50" charset="-128"/>
              </a:rPr>
              <a:t>思考力</a:t>
            </a:r>
            <a:r>
              <a:rPr lang="ja-JP" altLang="en-US" sz="1600" dirty="0">
                <a:latin typeface="AR P丸ゴシック体E" panose="020F0900000000000000" pitchFamily="50" charset="-128"/>
                <a:ea typeface="AR P丸ゴシック体E" panose="020F0900000000000000" pitchFamily="50" charset="-128"/>
              </a:rPr>
              <a:t>・判断力・表現力を伸ばしたりできると考え、実践を重ねてきました。</a:t>
            </a:r>
            <a:endParaRPr lang="en-US" altLang="ja-JP" sz="1600" dirty="0">
              <a:latin typeface="AR P丸ゴシック体E" panose="020F0900000000000000" pitchFamily="50" charset="-128"/>
              <a:ea typeface="AR P丸ゴシック体E" panose="020F09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6</a:t>
            </a:fld>
            <a:endParaRPr lang="ja-JP" altLang="en-US"/>
          </a:p>
        </p:txBody>
      </p:sp>
    </p:spTree>
    <p:extLst>
      <p:ext uri="{BB962C8B-B14F-4D97-AF65-F5344CB8AC3E}">
        <p14:creationId xmlns:p14="http://schemas.microsoft.com/office/powerpoint/2010/main" val="2395637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4638" y="153988"/>
            <a:ext cx="3062287" cy="2120900"/>
          </a:xfrm>
        </p:spPr>
      </p:sp>
      <p:sp>
        <p:nvSpPr>
          <p:cNvPr id="3" name="ノート プレースホルダー 2"/>
          <p:cNvSpPr>
            <a:spLocks noGrp="1"/>
          </p:cNvSpPr>
          <p:nvPr>
            <p:ph type="body" idx="1"/>
          </p:nvPr>
        </p:nvSpPr>
        <p:spPr>
          <a:xfrm>
            <a:off x="276231" y="2456823"/>
            <a:ext cx="9285340" cy="3459679"/>
          </a:xfrm>
        </p:spPr>
        <p:txBody>
          <a:bodyPr/>
          <a:lstStyle/>
          <a:p>
            <a:pPr>
              <a:lnSpc>
                <a:spcPts val="2600"/>
              </a:lnSpc>
            </a:pPr>
            <a:r>
              <a:rPr lang="ja-JP" altLang="en-US" sz="1600" dirty="0">
                <a:latin typeface="AR P丸ゴシック体E" panose="020F0900000000000000" pitchFamily="50" charset="-128"/>
                <a:ea typeface="AR P丸ゴシック体E" panose="020F0900000000000000" pitchFamily="50" charset="-128"/>
              </a:rPr>
              <a:t>視点１の３つ目は、単元デザインの工夫です。</a:t>
            </a:r>
            <a:endParaRPr lang="en-US" altLang="ja-JP" sz="1600" dirty="0">
              <a:latin typeface="AR P丸ゴシック体E" panose="020F0900000000000000" pitchFamily="50" charset="-128"/>
              <a:ea typeface="AR P丸ゴシック体E" panose="020F0900000000000000" pitchFamily="50" charset="-128"/>
            </a:endParaRPr>
          </a:p>
          <a:p>
            <a:pPr algn="just">
              <a:lnSpc>
                <a:spcPts val="2600"/>
              </a:lnSpc>
            </a:pPr>
            <a:r>
              <a:rPr lang="ja-JP" altLang="en-US" sz="1600" dirty="0">
                <a:latin typeface="AR P丸ゴシック体E" panose="020F0900000000000000" pitchFamily="50" charset="-128"/>
                <a:ea typeface="AR P丸ゴシック体E" panose="020F0900000000000000" pitchFamily="50" charset="-128"/>
              </a:rPr>
              <a:t>★取り扱う単元において、「身に付けさせる力は何なのか」、「どんな見方・考え方を働かせるのか」</a:t>
            </a:r>
            <a:r>
              <a:rPr lang="ja-JP" altLang="en-US" sz="1600" dirty="0" smtClean="0">
                <a:latin typeface="AR P丸ゴシック体E" panose="020F0900000000000000" pitchFamily="50" charset="-128"/>
                <a:ea typeface="AR P丸ゴシック体E" panose="020F0900000000000000" pitchFamily="50" charset="-128"/>
              </a:rPr>
              <a:t>、</a:t>
            </a:r>
            <a:endParaRPr lang="en-US" altLang="ja-JP" sz="1600" dirty="0" smtClean="0">
              <a:latin typeface="AR P丸ゴシック体E" panose="020F0900000000000000" pitchFamily="50" charset="-128"/>
              <a:ea typeface="AR P丸ゴシック体E" panose="020F0900000000000000" pitchFamily="50" charset="-128"/>
            </a:endParaRPr>
          </a:p>
          <a:p>
            <a:pPr algn="just">
              <a:lnSpc>
                <a:spcPts val="2600"/>
              </a:lnSpc>
            </a:pPr>
            <a:r>
              <a:rPr lang="ja-JP" altLang="en-US" sz="1600" dirty="0" smtClean="0">
                <a:latin typeface="AR P丸ゴシック体E" panose="020F0900000000000000" pitchFamily="50" charset="-128"/>
                <a:ea typeface="AR P丸ゴシック体E" panose="020F0900000000000000" pitchFamily="50" charset="-128"/>
              </a:rPr>
              <a:t>「</a:t>
            </a:r>
            <a:r>
              <a:rPr lang="ja-JP" altLang="en-US" sz="1600" dirty="0">
                <a:latin typeface="AR P丸ゴシック体E" panose="020F0900000000000000" pitchFamily="50" charset="-128"/>
                <a:ea typeface="AR P丸ゴシック体E" panose="020F0900000000000000" pitchFamily="50" charset="-128"/>
              </a:rPr>
              <a:t>単元の課題をどのように設定するのか」等、授業者がしっかり意識し、授業に臨む</a:t>
            </a:r>
            <a:r>
              <a:rPr lang="ja-JP" altLang="en-US" sz="1600" dirty="0" smtClean="0">
                <a:latin typeface="AR P丸ゴシック体E" panose="020F0900000000000000" pitchFamily="50" charset="-128"/>
                <a:ea typeface="AR P丸ゴシック体E" panose="020F0900000000000000" pitchFamily="50" charset="-128"/>
              </a:rPr>
              <a:t>ことが大切だと考えます。</a:t>
            </a:r>
            <a:endParaRPr lang="en-US" altLang="ja-JP" sz="1600" dirty="0">
              <a:latin typeface="AR P丸ゴシック体E" panose="020F0900000000000000" pitchFamily="50" charset="-128"/>
              <a:ea typeface="AR P丸ゴシック体E" panose="020F0900000000000000" pitchFamily="50" charset="-128"/>
            </a:endParaRPr>
          </a:p>
          <a:p>
            <a:pPr algn="just">
              <a:lnSpc>
                <a:spcPts val="2600"/>
              </a:lnSpc>
            </a:pPr>
            <a:r>
              <a:rPr lang="ja-JP" altLang="en-US" sz="1600" kern="100" dirty="0">
                <a:latin typeface="AR P丸ゴシック体E" panose="020F0900000000000000" pitchFamily="50" charset="-128"/>
                <a:ea typeface="AR P丸ゴシック体E" panose="020F0900000000000000" pitchFamily="50" charset="-128"/>
                <a:cs typeface="Times New Roman"/>
              </a:rPr>
              <a:t>特に、★単元を通した課題の設定は</a:t>
            </a:r>
            <a:r>
              <a:rPr lang="ja-JP" altLang="en-US" sz="1600" kern="100" dirty="0" smtClean="0">
                <a:latin typeface="AR P丸ゴシック体E" panose="020F0900000000000000" pitchFamily="50" charset="-128"/>
                <a:ea typeface="AR P丸ゴシック体E" panose="020F0900000000000000" pitchFamily="50" charset="-128"/>
                <a:cs typeface="Times New Roman"/>
              </a:rPr>
              <a:t>、</a:t>
            </a:r>
            <a:r>
              <a:rPr lang="ja-JP" altLang="en-US" sz="1600" b="0" kern="100" dirty="0" smtClean="0">
                <a:latin typeface="AR P丸ゴシック体E" panose="020F0900000000000000" pitchFamily="50" charset="-128"/>
                <a:ea typeface="AR P丸ゴシック体E" panose="020F0900000000000000" pitchFamily="50" charset="-128"/>
                <a:cs typeface="Times New Roman"/>
              </a:rPr>
              <a:t>★学習</a:t>
            </a:r>
            <a:r>
              <a:rPr lang="ja-JP" altLang="en-US" sz="1600" b="0" kern="100" dirty="0">
                <a:latin typeface="AR P丸ゴシック体E" panose="020F0900000000000000" pitchFamily="50" charset="-128"/>
                <a:ea typeface="AR P丸ゴシック体E" panose="020F0900000000000000" pitchFamily="50" charset="-128"/>
                <a:cs typeface="Times New Roman"/>
              </a:rPr>
              <a:t>内容の習得に適したものであることや、児童の興味・関心・意欲を喚起するものである</a:t>
            </a:r>
            <a:r>
              <a:rPr lang="ja-JP" altLang="en-US" sz="1600" b="0" kern="100" dirty="0" smtClean="0">
                <a:latin typeface="AR P丸ゴシック体E" panose="020F0900000000000000" pitchFamily="50" charset="-128"/>
                <a:ea typeface="AR P丸ゴシック体E" panose="020F0900000000000000" pitchFamily="50" charset="-128"/>
                <a:cs typeface="Times New Roman"/>
              </a:rPr>
              <a:t>こと、を</a:t>
            </a:r>
            <a:r>
              <a:rPr lang="ja-JP" altLang="en-US" sz="1600" b="0" kern="100" dirty="0">
                <a:latin typeface="AR P丸ゴシック体E" panose="020F0900000000000000" pitchFamily="50" charset="-128"/>
                <a:ea typeface="AR P丸ゴシック体E" panose="020F0900000000000000" pitchFamily="50" charset="-128"/>
                <a:cs typeface="Times New Roman"/>
              </a:rPr>
              <a:t>意識し</a:t>
            </a:r>
            <a:r>
              <a:rPr lang="ja-JP" altLang="en-US" sz="1600" b="1" kern="100" dirty="0" smtClean="0">
                <a:latin typeface="AR P丸ゴシック体E" panose="020F0900000000000000" pitchFamily="50" charset="-128"/>
                <a:ea typeface="AR P丸ゴシック体E" panose="020F0900000000000000" pitchFamily="50" charset="-128"/>
                <a:cs typeface="Times New Roman"/>
              </a:rPr>
              <a:t>、</a:t>
            </a:r>
            <a:r>
              <a:rPr lang="ja-JP" altLang="en-US" sz="1600" kern="100" dirty="0" smtClean="0">
                <a:latin typeface="AR P丸ゴシック体E" panose="020F0900000000000000" pitchFamily="50" charset="-128"/>
                <a:ea typeface="AR P丸ゴシック体E" panose="020F0900000000000000" pitchFamily="50" charset="-128"/>
                <a:cs typeface="Times New Roman"/>
              </a:rPr>
              <a:t>単元</a:t>
            </a:r>
            <a:r>
              <a:rPr lang="ja-JP" altLang="en-US" sz="1600" kern="100" dirty="0">
                <a:latin typeface="AR P丸ゴシック体E" panose="020F0900000000000000" pitchFamily="50" charset="-128"/>
                <a:ea typeface="AR P丸ゴシック体E" panose="020F0900000000000000" pitchFamily="50" charset="-128"/>
                <a:cs typeface="Times New Roman"/>
              </a:rPr>
              <a:t>デザインの一部と</a:t>
            </a:r>
            <a:r>
              <a:rPr lang="ja-JP" altLang="en-US" sz="1600" kern="100" dirty="0" smtClean="0">
                <a:latin typeface="AR P丸ゴシック体E" panose="020F0900000000000000" pitchFamily="50" charset="-128"/>
                <a:ea typeface="AR P丸ゴシック体E" panose="020F0900000000000000" pitchFamily="50" charset="-128"/>
                <a:cs typeface="Times New Roman"/>
              </a:rPr>
              <a:t>捉えました。</a:t>
            </a:r>
            <a:endParaRPr lang="en-US" altLang="ja-JP" sz="1600" kern="100" dirty="0" smtClean="0">
              <a:latin typeface="AR P丸ゴシック体E" panose="020F0900000000000000" pitchFamily="50" charset="-128"/>
              <a:ea typeface="AR P丸ゴシック体E" panose="020F0900000000000000" pitchFamily="50" charset="-128"/>
              <a:cs typeface="Times New Roman"/>
            </a:endParaRPr>
          </a:p>
          <a:p>
            <a:pPr defTabSz="908182">
              <a:lnSpc>
                <a:spcPts val="2600"/>
              </a:lnSpc>
              <a:defRPr/>
            </a:pPr>
            <a:r>
              <a:rPr lang="ja-JP" altLang="en-US" sz="1600" kern="100" dirty="0" smtClean="0">
                <a:latin typeface="AR P丸ゴシック体E" panose="020F0900000000000000" pitchFamily="50" charset="-128"/>
                <a:ea typeface="AR P丸ゴシック体E" panose="020F0900000000000000" pitchFamily="50" charset="-128"/>
                <a:cs typeface="Times New Roman"/>
              </a:rPr>
              <a:t>そして、学習</a:t>
            </a:r>
            <a:r>
              <a:rPr lang="ja-JP" altLang="en-US" sz="1600" kern="100" dirty="0">
                <a:latin typeface="AR P丸ゴシック体E" panose="020F0900000000000000" pitchFamily="50" charset="-128"/>
                <a:ea typeface="AR P丸ゴシック体E" panose="020F0900000000000000" pitchFamily="50" charset="-128"/>
                <a:cs typeface="Times New Roman"/>
              </a:rPr>
              <a:t>内容を習得するために，★どのタイミングで、どんな活動をするとよいのか</a:t>
            </a:r>
            <a:r>
              <a:rPr lang="ja-JP" altLang="en-US" sz="1600" kern="100" dirty="0" smtClean="0">
                <a:latin typeface="AR P丸ゴシック体E" panose="020F0900000000000000" pitchFamily="50" charset="-128"/>
                <a:ea typeface="AR P丸ゴシック体E" panose="020F0900000000000000" pitchFamily="50" charset="-128"/>
                <a:cs typeface="Times New Roman"/>
              </a:rPr>
              <a:t>、毎時間</a:t>
            </a:r>
            <a:r>
              <a:rPr lang="ja-JP" altLang="en-US" sz="1600" kern="100" dirty="0">
                <a:latin typeface="AR P丸ゴシック体E" panose="020F0900000000000000" pitchFamily="50" charset="-128"/>
                <a:ea typeface="AR P丸ゴシック体E" panose="020F0900000000000000" pitchFamily="50" charset="-128"/>
                <a:cs typeface="Times New Roman"/>
              </a:rPr>
              <a:t>の授業のつながりを明確にしながら，単元を通して、つながりのある学習活動になるよう、単元全体をデザインしていくようにしました。</a:t>
            </a:r>
          </a:p>
          <a:p>
            <a:endParaRPr lang="en-US" altLang="ja-JP" sz="2000" dirty="0">
              <a:latin typeface="+mj-ea"/>
              <a:ea typeface="+mj-ea"/>
            </a:endParaRPr>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7</a:t>
            </a:fld>
            <a:endParaRPr lang="ja-JP" altLang="en-US"/>
          </a:p>
        </p:txBody>
      </p:sp>
    </p:spTree>
    <p:extLst>
      <p:ext uri="{BB962C8B-B14F-4D97-AF65-F5344CB8AC3E}">
        <p14:creationId xmlns:p14="http://schemas.microsoft.com/office/powerpoint/2010/main" val="301295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8182">
              <a:defRPr/>
            </a:pPr>
            <a:r>
              <a:rPr lang="ja-JP" altLang="en-US" sz="2400" dirty="0">
                <a:latin typeface="AR P丸ゴシック体E" panose="020F0900000000000000" pitchFamily="50" charset="-128"/>
                <a:ea typeface="AR P丸ゴシック体E" panose="020F0900000000000000" pitchFamily="50" charset="-128"/>
              </a:rPr>
              <a:t>次に、視点２の学び合いの充実についてです。★</a:t>
            </a:r>
            <a:endParaRPr lang="en-US" altLang="ja-JP" sz="2400" dirty="0">
              <a:latin typeface="AR P丸ゴシック体E" panose="020F0900000000000000" pitchFamily="50" charset="-128"/>
              <a:ea typeface="AR P丸ゴシック体E" panose="020F0900000000000000" pitchFamily="50" charset="-128"/>
            </a:endParaRPr>
          </a:p>
          <a:p>
            <a:endParaRPr kumimoji="1" lang="ja-JP" altLang="en-US" sz="1600" dirty="0">
              <a:latin typeface="AR P丸ゴシック体E" panose="020F0900000000000000" pitchFamily="50" charset="-128"/>
              <a:ea typeface="AR P丸ゴシック体E" panose="020F09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32EBA83F-C8BE-4965-AB02-DB29EDA8D099}" type="slidenum">
              <a:rPr lang="ja-JP" altLang="en-US" smtClean="0"/>
              <a:pPr>
                <a:defRPr/>
              </a:pPr>
              <a:t>8</a:t>
            </a:fld>
            <a:endParaRPr lang="ja-JP" altLang="en-US"/>
          </a:p>
        </p:txBody>
      </p:sp>
    </p:spTree>
    <p:extLst>
      <p:ext uri="{BB962C8B-B14F-4D97-AF65-F5344CB8AC3E}">
        <p14:creationId xmlns:p14="http://schemas.microsoft.com/office/powerpoint/2010/main" val="3817139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124530"/>
            <a:ext cx="7429500" cy="2387600"/>
          </a:xfrm>
        </p:spPr>
        <p:txBody>
          <a:bodyPr anchor="b">
            <a:normAutofit/>
          </a:bodyPr>
          <a:lstStyle>
            <a:lvl1pPr algn="ctr">
              <a:defRPr sz="4875"/>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normAutofit/>
          </a:bodyPr>
          <a:lstStyle>
            <a:lvl1pPr marL="0" indent="0" algn="ctr">
              <a:buNone/>
              <a:defRPr sz="1950">
                <a:solidFill>
                  <a:schemeClr val="tx1">
                    <a:lumMod val="75000"/>
                    <a:lumOff val="25000"/>
                  </a:schemeClr>
                </a:solidFill>
              </a:defRPr>
            </a:lvl1pPr>
            <a:lvl2pPr marL="371475" indent="0" algn="ctr">
              <a:buNone/>
              <a:defRPr sz="2275"/>
            </a:lvl2pPr>
            <a:lvl3pPr marL="742950" indent="0" algn="ctr">
              <a:buNone/>
              <a:defRPr sz="1950"/>
            </a:lvl3pPr>
            <a:lvl4pPr marL="1114425" indent="0" algn="ctr">
              <a:buNone/>
              <a:defRPr sz="1625"/>
            </a:lvl4pPr>
            <a:lvl5pPr marL="1485900" indent="0" algn="ctr">
              <a:buNone/>
              <a:defRPr sz="1625"/>
            </a:lvl5pPr>
            <a:lvl6pPr marL="1857375" indent="0" algn="ctr">
              <a:buNone/>
              <a:defRPr sz="1625"/>
            </a:lvl6pPr>
            <a:lvl7pPr marL="2228850" indent="0" algn="ctr">
              <a:buNone/>
              <a:defRPr sz="1625"/>
            </a:lvl7pPr>
            <a:lvl8pPr marL="2600325" indent="0" algn="ctr">
              <a:buNone/>
              <a:defRPr sz="1625"/>
            </a:lvl8pPr>
            <a:lvl9pPr marL="2971800" indent="0" algn="ctr">
              <a:buNone/>
              <a:defRPr sz="1625"/>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pPr>
              <a:defRPr/>
            </a:pPr>
            <a:fld id="{3911A53F-BFA0-4C26-9D61-D7B45232F041}" type="datetime1">
              <a:rPr lang="ja-JP" altLang="en-US" smtClean="0"/>
              <a:pPr>
                <a:defRPr/>
              </a:pPr>
              <a:t>2022/2/5</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9A0C0EED-FF36-46F3-A271-B780B406CDD4}" type="slidenum">
              <a:rPr lang="ja-JP" altLang="en-US" smtClean="0"/>
              <a:pPr>
                <a:defRPr/>
              </a:pPr>
              <a:t>‹#›</a:t>
            </a:fld>
            <a:endParaRPr lang="ja-JP" altLang="en-US"/>
          </a:p>
        </p:txBody>
      </p:sp>
    </p:spTree>
    <p:extLst>
      <p:ext uri="{BB962C8B-B14F-4D97-AF65-F5344CB8AC3E}">
        <p14:creationId xmlns:p14="http://schemas.microsoft.com/office/powerpoint/2010/main" val="2628643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pPr>
              <a:defRPr/>
            </a:pPr>
            <a:fld id="{A0C89E69-8556-4DCF-AFD5-8B88DA13B89D}" type="datetime1">
              <a:rPr lang="ja-JP" altLang="en-US" smtClean="0"/>
              <a:pPr>
                <a:defRPr/>
              </a:pPr>
              <a:t>2022/2/5</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144120E0-FB3B-4F82-A6EA-1A672AE4351D}" type="slidenum">
              <a:rPr lang="ja-JP" altLang="en-US" smtClean="0"/>
              <a:pPr>
                <a:defRPr/>
              </a:pPr>
              <a:t>‹#›</a:t>
            </a:fld>
            <a:endParaRPr lang="ja-JP" altLang="en-US"/>
          </a:p>
        </p:txBody>
      </p:sp>
    </p:spTree>
    <p:extLst>
      <p:ext uri="{BB962C8B-B14F-4D97-AF65-F5344CB8AC3E}">
        <p14:creationId xmlns:p14="http://schemas.microsoft.com/office/powerpoint/2010/main" val="2539606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1" y="360362"/>
            <a:ext cx="2135981" cy="5811838"/>
          </a:xfrm>
        </p:spPr>
        <p:txBody>
          <a:bodyPr vert="eaVert"/>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a:xfrm>
            <a:off x="681037" y="360363"/>
            <a:ext cx="6284119" cy="581183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pPr>
              <a:defRPr/>
            </a:pPr>
            <a:fld id="{33255628-25B5-4762-B511-CD98524B7E06}" type="datetime1">
              <a:rPr lang="ja-JP" altLang="en-US" smtClean="0"/>
              <a:pPr>
                <a:defRPr/>
              </a:pPr>
              <a:t>2022/2/5</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8B5B0F9C-72AB-47A5-BCF6-B5E267F7DC71}" type="slidenum">
              <a:rPr lang="ja-JP" altLang="en-US" smtClean="0"/>
              <a:pPr>
                <a:defRPr/>
              </a:pPr>
              <a:t>‹#›</a:t>
            </a:fld>
            <a:endParaRPr lang="ja-JP" altLang="en-US"/>
          </a:p>
        </p:txBody>
      </p:sp>
    </p:spTree>
    <p:extLst>
      <p:ext uri="{BB962C8B-B14F-4D97-AF65-F5344CB8AC3E}">
        <p14:creationId xmlns:p14="http://schemas.microsoft.com/office/powerpoint/2010/main" val="456165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pPr>
              <a:defRPr/>
            </a:pPr>
            <a:fld id="{5033175E-8510-4893-9B81-26DCD26DEFE7}" type="datetime1">
              <a:rPr lang="ja-JP" altLang="en-US" smtClean="0"/>
              <a:pPr>
                <a:defRPr/>
              </a:pPr>
              <a:t>2022/2/5</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3E8F106B-A8BB-438C-9FF9-9FE532915768}" type="slidenum">
              <a:rPr lang="ja-JP" altLang="en-US" smtClean="0"/>
              <a:pPr>
                <a:defRPr/>
              </a:pPr>
              <a:t>‹#›</a:t>
            </a:fld>
            <a:endParaRPr lang="ja-JP" altLang="en-US"/>
          </a:p>
        </p:txBody>
      </p:sp>
    </p:spTree>
    <p:extLst>
      <p:ext uri="{BB962C8B-B14F-4D97-AF65-F5344CB8AC3E}">
        <p14:creationId xmlns:p14="http://schemas.microsoft.com/office/powerpoint/2010/main" val="320411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8" y="1712423"/>
            <a:ext cx="8543925" cy="2851208"/>
          </a:xfrm>
        </p:spPr>
        <p:txBody>
          <a:bodyPr anchor="b">
            <a:normAutofit/>
          </a:bodyPr>
          <a:lstStyle>
            <a:lvl1pPr>
              <a:defRPr sz="4875" b="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5878" y="4552634"/>
            <a:ext cx="8543925" cy="1500187"/>
          </a:xfrm>
        </p:spPr>
        <p:txBody>
          <a:bodyPr anchor="t">
            <a:normAutofit/>
          </a:bodyPr>
          <a:lstStyle>
            <a:lvl1pPr marL="0" indent="0">
              <a:buNone/>
              <a:defRPr sz="1950">
                <a:solidFill>
                  <a:schemeClr val="tx1">
                    <a:lumMod val="75000"/>
                    <a:lumOff val="25000"/>
                  </a:schemeClr>
                </a:solidFill>
              </a:defRPr>
            </a:lvl1pPr>
            <a:lvl2pPr marL="371475" indent="0">
              <a:buNone/>
              <a:defRPr sz="1463">
                <a:solidFill>
                  <a:schemeClr val="tx1">
                    <a:tint val="75000"/>
                  </a:schemeClr>
                </a:solidFill>
              </a:defRPr>
            </a:lvl2pPr>
            <a:lvl3pPr marL="742950" indent="0">
              <a:buNone/>
              <a:defRPr sz="1300">
                <a:solidFill>
                  <a:schemeClr val="tx1">
                    <a:tint val="75000"/>
                  </a:schemeClr>
                </a:solidFill>
              </a:defRPr>
            </a:lvl3pPr>
            <a:lvl4pPr marL="1114425" indent="0">
              <a:buNone/>
              <a:defRPr sz="1138">
                <a:solidFill>
                  <a:schemeClr val="tx1">
                    <a:tint val="75000"/>
                  </a:schemeClr>
                </a:solidFill>
              </a:defRPr>
            </a:lvl4pPr>
            <a:lvl5pPr marL="1485900" indent="0">
              <a:buNone/>
              <a:defRPr sz="1138">
                <a:solidFill>
                  <a:schemeClr val="tx1">
                    <a:tint val="75000"/>
                  </a:schemeClr>
                </a:solidFill>
              </a:defRPr>
            </a:lvl5pPr>
            <a:lvl6pPr marL="1857375" indent="0">
              <a:buNone/>
              <a:defRPr sz="1138">
                <a:solidFill>
                  <a:schemeClr val="tx1">
                    <a:tint val="75000"/>
                  </a:schemeClr>
                </a:solidFill>
              </a:defRPr>
            </a:lvl6pPr>
            <a:lvl7pPr marL="2228850" indent="0">
              <a:buNone/>
              <a:defRPr sz="1138">
                <a:solidFill>
                  <a:schemeClr val="tx1">
                    <a:tint val="75000"/>
                  </a:schemeClr>
                </a:solidFill>
              </a:defRPr>
            </a:lvl7pPr>
            <a:lvl8pPr marL="2600325" indent="0">
              <a:buNone/>
              <a:defRPr sz="1138">
                <a:solidFill>
                  <a:schemeClr val="tx1">
                    <a:tint val="75000"/>
                  </a:schemeClr>
                </a:solidFill>
              </a:defRPr>
            </a:lvl8pPr>
            <a:lvl9pPr marL="2971800" indent="0">
              <a:buNone/>
              <a:defRPr sz="1138">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pPr>
              <a:defRPr/>
            </a:pPr>
            <a:fld id="{41DFB96D-C70A-4247-902B-111F088D66FC}" type="datetime1">
              <a:rPr lang="ja-JP" altLang="en-US" smtClean="0"/>
              <a:pPr>
                <a:defRPr/>
              </a:pPr>
              <a:t>2022/2/5</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8D270D57-DE33-4FF0-A16B-6807421368B7}" type="slidenum">
              <a:rPr lang="ja-JP" altLang="en-US" smtClean="0"/>
              <a:pPr>
                <a:defRPr/>
              </a:pPr>
              <a:t>‹#›</a:t>
            </a:fld>
            <a:endParaRPr lang="ja-JP" altLang="en-US"/>
          </a:p>
        </p:txBody>
      </p:sp>
    </p:spTree>
    <p:extLst>
      <p:ext uri="{BB962C8B-B14F-4D97-AF65-F5344CB8AC3E}">
        <p14:creationId xmlns:p14="http://schemas.microsoft.com/office/powerpoint/2010/main" val="3615637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86666" y="1828801"/>
            <a:ext cx="4210050" cy="435133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014913" y="1828801"/>
            <a:ext cx="4210050" cy="435133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pPr>
              <a:defRPr/>
            </a:pPr>
            <a:fld id="{A1B5B728-B939-4348-A462-F601517CDF74}" type="datetime1">
              <a:rPr lang="ja-JP" altLang="en-US" smtClean="0"/>
              <a:pPr>
                <a:defRPr/>
              </a:pPr>
              <a:t>2022/2/5</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E37F48BB-46F3-4986-8108-B6ADF5EBD6CF}" type="slidenum">
              <a:rPr lang="ja-JP" altLang="en-US" smtClean="0"/>
              <a:pPr>
                <a:defRPr/>
              </a:pPr>
              <a:t>‹#›</a:t>
            </a:fld>
            <a:endParaRPr lang="ja-JP" altLang="en-US"/>
          </a:p>
        </p:txBody>
      </p:sp>
    </p:spTree>
    <p:extLst>
      <p:ext uri="{BB962C8B-B14F-4D97-AF65-F5344CB8AC3E}">
        <p14:creationId xmlns:p14="http://schemas.microsoft.com/office/powerpoint/2010/main" val="1717700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6665" y="1681851"/>
            <a:ext cx="4189413" cy="825699"/>
          </a:xfrm>
        </p:spPr>
        <p:txBody>
          <a:bodyPr anchor="b">
            <a:normAutofit/>
          </a:bodyPr>
          <a:lstStyle>
            <a:lvl1pPr marL="0" indent="0">
              <a:spcBef>
                <a:spcPts val="0"/>
              </a:spcBef>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ja-JP" altLang="en-US" smtClean="0"/>
              <a:t>マスター テキストの書式設定</a:t>
            </a:r>
          </a:p>
        </p:txBody>
      </p:sp>
      <p:sp>
        <p:nvSpPr>
          <p:cNvPr id="4" name="Content Placeholder 3"/>
          <p:cNvSpPr>
            <a:spLocks noGrp="1"/>
          </p:cNvSpPr>
          <p:nvPr>
            <p:ph sz="half" idx="2"/>
          </p:nvPr>
        </p:nvSpPr>
        <p:spPr>
          <a:xfrm>
            <a:off x="686665" y="2507551"/>
            <a:ext cx="4189413" cy="36805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014913" y="1681851"/>
            <a:ext cx="4210051" cy="825698"/>
          </a:xfrm>
        </p:spPr>
        <p:txBody>
          <a:bodyPr anchor="b"/>
          <a:lstStyle>
            <a:lvl1pPr marL="0" indent="0">
              <a:spcBef>
                <a:spcPts val="0"/>
              </a:spcBef>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014913" y="2507551"/>
            <a:ext cx="4210051" cy="36805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Date Placeholder 6"/>
          <p:cNvSpPr>
            <a:spLocks noGrp="1"/>
          </p:cNvSpPr>
          <p:nvPr>
            <p:ph type="dt" sz="half" idx="10"/>
          </p:nvPr>
        </p:nvSpPr>
        <p:spPr/>
        <p:txBody>
          <a:bodyPr/>
          <a:lstStyle/>
          <a:p>
            <a:pPr>
              <a:defRPr/>
            </a:pPr>
            <a:fld id="{58B2C85E-CEBD-42E6-A98D-93B30B73C428}" type="datetime1">
              <a:rPr lang="ja-JP" altLang="en-US" smtClean="0"/>
              <a:pPr>
                <a:defRPr/>
              </a:pPr>
              <a:t>2022/2/5</a:t>
            </a:fld>
            <a:endParaRPr lang="ja-JP" altLang="en-US"/>
          </a:p>
        </p:txBody>
      </p:sp>
      <p:sp>
        <p:nvSpPr>
          <p:cNvPr id="8" name="Footer Placeholder 7"/>
          <p:cNvSpPr>
            <a:spLocks noGrp="1"/>
          </p:cNvSpPr>
          <p:nvPr>
            <p:ph type="ftr" sz="quarter" idx="11"/>
          </p:nvPr>
        </p:nvSpPr>
        <p:spPr/>
        <p:txBody>
          <a:bodyPr/>
          <a:lstStyle/>
          <a:p>
            <a:pPr>
              <a:defRPr/>
            </a:pPr>
            <a:endParaRPr lang="ja-JP" altLang="en-US"/>
          </a:p>
        </p:txBody>
      </p:sp>
      <p:sp>
        <p:nvSpPr>
          <p:cNvPr id="9" name="Slide Number Placeholder 8"/>
          <p:cNvSpPr>
            <a:spLocks noGrp="1"/>
          </p:cNvSpPr>
          <p:nvPr>
            <p:ph type="sldNum" sz="quarter" idx="12"/>
          </p:nvPr>
        </p:nvSpPr>
        <p:spPr/>
        <p:txBody>
          <a:bodyPr/>
          <a:lstStyle/>
          <a:p>
            <a:pPr>
              <a:defRPr/>
            </a:pPr>
            <a:fld id="{7B2D78CA-965A-4E7B-9960-47C4BC5A373E}" type="slidenum">
              <a:rPr lang="ja-JP" altLang="en-US" smtClean="0"/>
              <a:pPr>
                <a:defRPr/>
              </a:pPr>
              <a:t>‹#›</a:t>
            </a:fld>
            <a:endParaRPr lang="ja-JP" altLang="en-US"/>
          </a:p>
        </p:txBody>
      </p:sp>
      <p:sp>
        <p:nvSpPr>
          <p:cNvPr id="10" name="Title 9"/>
          <p:cNvSpPr>
            <a:spLocks noGrp="1"/>
          </p:cNvSpPr>
          <p:nvPr>
            <p:ph type="title"/>
          </p:nvPr>
        </p:nvSpPr>
        <p:spPr/>
        <p:txBody>
          <a:bodyPr/>
          <a:lstStyle/>
          <a:p>
            <a:r>
              <a:rPr lang="ja-JP" altLang="en-US" smtClean="0"/>
              <a:t>マスター タイトルの書式設定</a:t>
            </a:r>
            <a:endParaRPr lang="en-US" dirty="0"/>
          </a:p>
        </p:txBody>
      </p:sp>
    </p:spTree>
    <p:extLst>
      <p:ext uri="{BB962C8B-B14F-4D97-AF65-F5344CB8AC3E}">
        <p14:creationId xmlns:p14="http://schemas.microsoft.com/office/powerpoint/2010/main" val="2274554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7B655EC-E7B4-43FD-AF1B-0CA22258D4FE}" type="datetime1">
              <a:rPr lang="ja-JP" altLang="en-US" smtClean="0"/>
              <a:pPr>
                <a:defRPr/>
              </a:pPr>
              <a:t>2022/2/5</a:t>
            </a:fld>
            <a:endParaRPr lang="ja-JP" altLang="en-US"/>
          </a:p>
        </p:txBody>
      </p:sp>
      <p:sp>
        <p:nvSpPr>
          <p:cNvPr id="4" name="Footer Placeholder 3"/>
          <p:cNvSpPr>
            <a:spLocks noGrp="1"/>
          </p:cNvSpPr>
          <p:nvPr>
            <p:ph type="ftr" sz="quarter" idx="11"/>
          </p:nvPr>
        </p:nvSpPr>
        <p:spPr/>
        <p:txBody>
          <a:bodyPr/>
          <a:lstStyle/>
          <a:p>
            <a:pPr>
              <a:defRPr/>
            </a:pPr>
            <a:endParaRPr lang="ja-JP" altLang="en-US"/>
          </a:p>
        </p:txBody>
      </p:sp>
      <p:sp>
        <p:nvSpPr>
          <p:cNvPr id="5" name="Slide Number Placeholder 4"/>
          <p:cNvSpPr>
            <a:spLocks noGrp="1"/>
          </p:cNvSpPr>
          <p:nvPr>
            <p:ph type="sldNum" sz="quarter" idx="12"/>
          </p:nvPr>
        </p:nvSpPr>
        <p:spPr/>
        <p:txBody>
          <a:bodyPr/>
          <a:lstStyle/>
          <a:p>
            <a:pPr>
              <a:defRPr/>
            </a:pPr>
            <a:fld id="{4C6EA964-E04D-4FF4-8191-7257DE767BE3}" type="slidenum">
              <a:rPr lang="ja-JP" altLang="en-US" smtClean="0"/>
              <a:pPr>
                <a:defRPr/>
              </a:pPr>
              <a:t>‹#›</a:t>
            </a:fld>
            <a:endParaRPr lang="ja-JP" altLang="en-US"/>
          </a:p>
        </p:txBody>
      </p:sp>
      <p:sp>
        <p:nvSpPr>
          <p:cNvPr id="6" name="Title 5"/>
          <p:cNvSpPr>
            <a:spLocks noGrp="1"/>
          </p:cNvSpPr>
          <p:nvPr>
            <p:ph type="title"/>
          </p:nvPr>
        </p:nvSpPr>
        <p:spPr/>
        <p:txBody>
          <a:bodyPr/>
          <a:lstStyle/>
          <a:p>
            <a:r>
              <a:rPr lang="ja-JP" altLang="en-US" smtClean="0"/>
              <a:t>マスター タイトルの書式設定</a:t>
            </a:r>
            <a:endParaRPr lang="en-US"/>
          </a:p>
        </p:txBody>
      </p:sp>
    </p:spTree>
    <p:extLst>
      <p:ext uri="{BB962C8B-B14F-4D97-AF65-F5344CB8AC3E}">
        <p14:creationId xmlns:p14="http://schemas.microsoft.com/office/powerpoint/2010/main" val="2493461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55215F7-F803-426F-83EC-BFDCECA38E2B}" type="datetime1">
              <a:rPr lang="ja-JP" altLang="en-US" smtClean="0"/>
              <a:pPr>
                <a:defRPr/>
              </a:pPr>
              <a:t>2022/2/5</a:t>
            </a:fld>
            <a:endParaRPr lang="ja-JP" altLang="en-US"/>
          </a:p>
        </p:txBody>
      </p:sp>
      <p:sp>
        <p:nvSpPr>
          <p:cNvPr id="3" name="Footer Placeholder 2"/>
          <p:cNvSpPr>
            <a:spLocks noGrp="1"/>
          </p:cNvSpPr>
          <p:nvPr>
            <p:ph type="ftr" sz="quarter" idx="11"/>
          </p:nvPr>
        </p:nvSpPr>
        <p:spPr/>
        <p:txBody>
          <a:bodyPr/>
          <a:lstStyle/>
          <a:p>
            <a:pPr>
              <a:defRPr/>
            </a:pPr>
            <a:endParaRPr lang="ja-JP" altLang="en-US"/>
          </a:p>
        </p:txBody>
      </p:sp>
      <p:sp>
        <p:nvSpPr>
          <p:cNvPr id="4" name="Slide Number Placeholder 3"/>
          <p:cNvSpPr>
            <a:spLocks noGrp="1"/>
          </p:cNvSpPr>
          <p:nvPr>
            <p:ph type="sldNum" sz="quarter" idx="12"/>
          </p:nvPr>
        </p:nvSpPr>
        <p:spPr/>
        <p:txBody>
          <a:bodyPr/>
          <a:lstStyle/>
          <a:p>
            <a:pPr>
              <a:defRPr/>
            </a:pPr>
            <a:fld id="{4E162679-A507-4DB2-B2DC-DE241C738A3C}" type="slidenum">
              <a:rPr lang="ja-JP" altLang="en-US" smtClean="0"/>
              <a:pPr>
                <a:defRPr/>
              </a:pPr>
              <a:t>‹#›</a:t>
            </a:fld>
            <a:endParaRPr lang="ja-JP" altLang="en-US"/>
          </a:p>
        </p:txBody>
      </p:sp>
    </p:spTree>
    <p:extLst>
      <p:ext uri="{BB962C8B-B14F-4D97-AF65-F5344CB8AC3E}">
        <p14:creationId xmlns:p14="http://schemas.microsoft.com/office/powerpoint/2010/main" val="703912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3514" y="457201"/>
            <a:ext cx="3194685" cy="1600197"/>
          </a:xfrm>
        </p:spPr>
        <p:txBody>
          <a:bodyPr anchor="b">
            <a:normAutofit/>
          </a:bodyPr>
          <a:lstStyle>
            <a:lvl1pPr>
              <a:defRPr sz="26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210050" y="990600"/>
            <a:ext cx="5014913" cy="4876800"/>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83514" y="2057399"/>
            <a:ext cx="3194685" cy="3810001"/>
          </a:xfrm>
        </p:spPr>
        <p:txBody>
          <a:bodyPr>
            <a:normAutofit/>
          </a:bodyPr>
          <a:lstStyle>
            <a:lvl1pPr marL="0" indent="0">
              <a:lnSpc>
                <a:spcPct val="90000"/>
              </a:lnSpc>
              <a:buNone/>
              <a:defRPr sz="1300"/>
            </a:lvl1pPr>
            <a:lvl2pPr marL="371475" indent="0">
              <a:buNone/>
              <a:defRPr sz="975"/>
            </a:lvl2pPr>
            <a:lvl3pPr marL="742950" indent="0">
              <a:buNone/>
              <a:defRPr sz="813"/>
            </a:lvl3pPr>
            <a:lvl4pPr marL="1114425" indent="0">
              <a:buNone/>
              <a:defRPr sz="731"/>
            </a:lvl4pPr>
            <a:lvl5pPr marL="1485900" indent="0">
              <a:buNone/>
              <a:defRPr sz="731"/>
            </a:lvl5pPr>
            <a:lvl6pPr marL="1857375" indent="0">
              <a:buNone/>
              <a:defRPr sz="731"/>
            </a:lvl6pPr>
            <a:lvl7pPr marL="2228850" indent="0">
              <a:buNone/>
              <a:defRPr sz="731"/>
            </a:lvl7pPr>
            <a:lvl8pPr marL="2600325" indent="0">
              <a:buNone/>
              <a:defRPr sz="731"/>
            </a:lvl8pPr>
            <a:lvl9pPr marL="2971800" indent="0">
              <a:buNone/>
              <a:defRPr sz="731"/>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pPr>
              <a:defRPr/>
            </a:pPr>
            <a:fld id="{72DE3577-EA1A-462D-A3DE-60653E6537D3}" type="datetime1">
              <a:rPr lang="ja-JP" altLang="en-US" smtClean="0"/>
              <a:pPr>
                <a:defRPr/>
              </a:pPr>
              <a:t>2022/2/5</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34A705C9-0419-4F1C-8DD0-76518B68649E}" type="slidenum">
              <a:rPr lang="ja-JP" altLang="en-US" smtClean="0"/>
              <a:pPr>
                <a:defRPr/>
              </a:pPr>
              <a:t>‹#›</a:t>
            </a:fld>
            <a:endParaRPr lang="ja-JP" altLang="en-US"/>
          </a:p>
        </p:txBody>
      </p:sp>
    </p:spTree>
    <p:extLst>
      <p:ext uri="{BB962C8B-B14F-4D97-AF65-F5344CB8AC3E}">
        <p14:creationId xmlns:p14="http://schemas.microsoft.com/office/powerpoint/2010/main" val="2330469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3514" y="457200"/>
            <a:ext cx="3194685" cy="1600200"/>
          </a:xfrm>
        </p:spPr>
        <p:txBody>
          <a:bodyPr anchor="b">
            <a:normAutofit/>
          </a:bodyPr>
          <a:lstStyle>
            <a:lvl1pPr>
              <a:defRPr sz="2600" b="0"/>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4210050" y="990600"/>
            <a:ext cx="5014913" cy="4876800"/>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r>
              <a:rPr lang="ja-JP" altLang="en-US" smtClean="0"/>
              <a:t>図を追加</a:t>
            </a:r>
            <a:endParaRPr lang="en-US" dirty="0"/>
          </a:p>
        </p:txBody>
      </p:sp>
      <p:sp>
        <p:nvSpPr>
          <p:cNvPr id="4" name="Text Placeholder 3"/>
          <p:cNvSpPr>
            <a:spLocks noGrp="1"/>
          </p:cNvSpPr>
          <p:nvPr>
            <p:ph type="body" sz="half" idx="2"/>
          </p:nvPr>
        </p:nvSpPr>
        <p:spPr>
          <a:xfrm>
            <a:off x="683514" y="2057400"/>
            <a:ext cx="3194685" cy="3810000"/>
          </a:xfrm>
        </p:spPr>
        <p:txBody>
          <a:bodyPr>
            <a:normAutofit/>
          </a:bodyPr>
          <a:lstStyle>
            <a:lvl1pPr marL="0" indent="0">
              <a:lnSpc>
                <a:spcPct val="90000"/>
              </a:lnSpc>
              <a:buNone/>
              <a:defRPr sz="1300"/>
            </a:lvl1pPr>
            <a:lvl2pPr marL="371475" indent="0">
              <a:buNone/>
              <a:defRPr sz="975"/>
            </a:lvl2pPr>
            <a:lvl3pPr marL="742950" indent="0">
              <a:buNone/>
              <a:defRPr sz="813"/>
            </a:lvl3pPr>
            <a:lvl4pPr marL="1114425" indent="0">
              <a:buNone/>
              <a:defRPr sz="731"/>
            </a:lvl4pPr>
            <a:lvl5pPr marL="1485900" indent="0">
              <a:buNone/>
              <a:defRPr sz="731"/>
            </a:lvl5pPr>
            <a:lvl6pPr marL="1857375" indent="0">
              <a:buNone/>
              <a:defRPr sz="731"/>
            </a:lvl6pPr>
            <a:lvl7pPr marL="2228850" indent="0">
              <a:buNone/>
              <a:defRPr sz="731"/>
            </a:lvl7pPr>
            <a:lvl8pPr marL="2600325" indent="0">
              <a:buNone/>
              <a:defRPr sz="731"/>
            </a:lvl8pPr>
            <a:lvl9pPr marL="2971800" indent="0">
              <a:buNone/>
              <a:defRPr sz="731"/>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pPr>
              <a:defRPr/>
            </a:pPr>
            <a:fld id="{9310D7DA-F15F-4352-B9BE-1957085E9BBD}" type="datetime1">
              <a:rPr lang="ja-JP" altLang="en-US" smtClean="0"/>
              <a:pPr>
                <a:defRPr/>
              </a:pPr>
              <a:t>2022/2/5</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3C2C4E21-3B0E-4E13-ACDA-33218024B747}" type="slidenum">
              <a:rPr lang="ja-JP" altLang="en-US" smtClean="0"/>
              <a:pPr>
                <a:defRPr/>
              </a:pPr>
              <a:t>‹#›</a:t>
            </a:fld>
            <a:endParaRPr lang="ja-JP" altLang="en-US"/>
          </a:p>
        </p:txBody>
      </p:sp>
    </p:spTree>
    <p:extLst>
      <p:ext uri="{BB962C8B-B14F-4D97-AF65-F5344CB8AC3E}">
        <p14:creationId xmlns:p14="http://schemas.microsoft.com/office/powerpoint/2010/main" val="1805446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666" y="365760"/>
            <a:ext cx="8543925" cy="1325562"/>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6666" y="1828801"/>
            <a:ext cx="8543925" cy="4351337"/>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894">
                <a:solidFill>
                  <a:schemeClr val="tx1">
                    <a:lumMod val="65000"/>
                    <a:lumOff val="35000"/>
                  </a:schemeClr>
                </a:solidFill>
              </a:defRPr>
            </a:lvl1pPr>
          </a:lstStyle>
          <a:p>
            <a:pPr>
              <a:defRPr/>
            </a:pPr>
            <a:fld id="{0D7F4076-E1F8-47CA-BD71-92E3E51B400F}" type="datetime1">
              <a:rPr lang="ja-JP" altLang="en-US" smtClean="0"/>
              <a:pPr>
                <a:defRPr/>
              </a:pPr>
              <a:t>2022/2/5</a:t>
            </a:fld>
            <a:endParaRPr lang="ja-JP" altLang="en-US"/>
          </a:p>
        </p:txBody>
      </p:sp>
      <p:sp>
        <p:nvSpPr>
          <p:cNvPr id="5" name="Footer Placeholder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894">
                <a:solidFill>
                  <a:schemeClr val="tx1">
                    <a:lumMod val="65000"/>
                    <a:lumOff val="35000"/>
                  </a:schemeClr>
                </a:solidFill>
              </a:defRPr>
            </a:lvl1pPr>
          </a:lstStyle>
          <a:p>
            <a:pPr>
              <a:defRPr/>
            </a:pPr>
            <a:endParaRPr lang="ja-JP" altLang="en-US"/>
          </a:p>
        </p:txBody>
      </p:sp>
      <p:sp>
        <p:nvSpPr>
          <p:cNvPr id="6" name="Slide Number Placeholder 5"/>
          <p:cNvSpPr>
            <a:spLocks noGrp="1"/>
          </p:cNvSpPr>
          <p:nvPr>
            <p:ph type="sldNum" sz="quarter" idx="4"/>
          </p:nvPr>
        </p:nvSpPr>
        <p:spPr>
          <a:xfrm>
            <a:off x="7001741" y="6356351"/>
            <a:ext cx="2228850" cy="365125"/>
          </a:xfrm>
          <a:prstGeom prst="rect">
            <a:avLst/>
          </a:prstGeom>
        </p:spPr>
        <p:txBody>
          <a:bodyPr vert="horz" lIns="91440" tIns="45720" rIns="91440" bIns="45720" rtlCol="0" anchor="ctr"/>
          <a:lstStyle>
            <a:lvl1pPr algn="r">
              <a:defRPr sz="894">
                <a:solidFill>
                  <a:schemeClr val="tx1">
                    <a:tint val="75000"/>
                  </a:schemeClr>
                </a:solidFill>
              </a:defRPr>
            </a:lvl1pPr>
          </a:lstStyle>
          <a:p>
            <a:pPr>
              <a:defRPr/>
            </a:pPr>
            <a:fld id="{B1C9DF59-33B6-4B8A-A361-8DCDAFD64265}" type="slidenum">
              <a:rPr lang="ja-JP" altLang="en-US" smtClean="0"/>
              <a:pPr>
                <a:defRPr/>
              </a:pPr>
              <a:t>‹#›</a:t>
            </a:fld>
            <a:endParaRPr lang="ja-JP" altLang="en-US"/>
          </a:p>
        </p:txBody>
      </p:sp>
    </p:spTree>
    <p:extLst>
      <p:ext uri="{BB962C8B-B14F-4D97-AF65-F5344CB8AC3E}">
        <p14:creationId xmlns:p14="http://schemas.microsoft.com/office/powerpoint/2010/main" val="190053048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p:txStyles>
    <p:title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Wingdings 2" pitchFamily="18" charset="2"/>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Wingdings 2" pitchFamily="18" charset="2"/>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Wingdings 2" pitchFamily="18" charset="2"/>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Wingdings 2" pitchFamily="18" charset="2"/>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Wingdings 2" pitchFamily="18" charset="2"/>
        <a:buChar char=""/>
        <a:defRPr kumimoji="1" sz="1463" kern="1200">
          <a:solidFill>
            <a:schemeClr val="tx1"/>
          </a:solidFill>
          <a:latin typeface="+mn-lt"/>
          <a:ea typeface="+mn-ea"/>
          <a:cs typeface="+mn-cs"/>
        </a:defRPr>
      </a:lvl5pPr>
      <a:lvl6pPr marL="2043113" indent="-185738" algn="l" defTabSz="742950" rtl="0" eaLnBrk="1" latinLnBrk="0" hangingPunct="1">
        <a:spcBef>
          <a:spcPct val="20000"/>
        </a:spcBef>
        <a:buFont typeface="Wingdings 2" pitchFamily="18" charset="2"/>
        <a:buChar char=""/>
        <a:defRPr kumimoji="1" sz="1463" kern="1200">
          <a:solidFill>
            <a:schemeClr val="tx1"/>
          </a:solidFill>
          <a:latin typeface="+mn-lt"/>
          <a:ea typeface="+mn-ea"/>
          <a:cs typeface="+mn-cs"/>
        </a:defRPr>
      </a:lvl6pPr>
      <a:lvl7pPr marL="2414588" indent="-185738" algn="l" defTabSz="742950" rtl="0" eaLnBrk="1" latinLnBrk="0" hangingPunct="1">
        <a:spcBef>
          <a:spcPct val="20000"/>
        </a:spcBef>
        <a:buFont typeface="Wingdings 2" pitchFamily="18" charset="2"/>
        <a:buChar char=""/>
        <a:defRPr kumimoji="1" sz="1463" kern="1200">
          <a:solidFill>
            <a:schemeClr val="tx1"/>
          </a:solidFill>
          <a:latin typeface="+mn-lt"/>
          <a:ea typeface="+mn-ea"/>
          <a:cs typeface="+mn-cs"/>
        </a:defRPr>
      </a:lvl7pPr>
      <a:lvl8pPr marL="2786063" indent="-185738" algn="l" defTabSz="742950" rtl="0" eaLnBrk="1" latinLnBrk="0" hangingPunct="1">
        <a:spcBef>
          <a:spcPct val="20000"/>
        </a:spcBef>
        <a:buFont typeface="Wingdings 2" pitchFamily="18" charset="2"/>
        <a:buChar char=""/>
        <a:defRPr kumimoji="1" sz="1463" kern="1200">
          <a:solidFill>
            <a:schemeClr val="tx1"/>
          </a:solidFill>
          <a:latin typeface="+mn-lt"/>
          <a:ea typeface="+mn-ea"/>
          <a:cs typeface="+mn-cs"/>
        </a:defRPr>
      </a:lvl8pPr>
      <a:lvl9pPr marL="3157538" indent="-185738" algn="l" defTabSz="742950" rtl="0" eaLnBrk="1" latinLnBrk="0" hangingPunct="1">
        <a:spcBef>
          <a:spcPct val="20000"/>
        </a:spcBef>
        <a:buFont typeface="Wingdings 2" pitchFamily="18" charset="2"/>
        <a:buChar char=""/>
        <a:defRPr kumimoji="1" sz="1463" kern="1200">
          <a:solidFill>
            <a:schemeClr val="tx1"/>
          </a:solidFill>
          <a:latin typeface="+mn-lt"/>
          <a:ea typeface="+mn-ea"/>
          <a:cs typeface="+mn-cs"/>
        </a:defRPr>
      </a:lvl9pPr>
    </p:bodyStyle>
    <p:otherStyle>
      <a:defPPr>
        <a:defRPr lang="en-US"/>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png"/><Relationship Id="rId1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7.png"/><Relationship Id="rId17" Type="http://schemas.microsoft.com/office/2007/relationships/hdphoto" Target="../media/hdphoto3.wdp"/><Relationship Id="rId2" Type="http://schemas.openxmlformats.org/officeDocument/2006/relationships/audio" Target="../media/media1.m4a"/><Relationship Id="rId16" Type="http://schemas.openxmlformats.org/officeDocument/2006/relationships/image" Target="../media/image10.png"/><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png"/><Relationship Id="rId15" Type="http://schemas.microsoft.com/office/2007/relationships/hdphoto" Target="../media/hdphoto2.wdp"/><Relationship Id="rId10"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4.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10.m4a"/><Relationship Id="rId7" Type="http://schemas.openxmlformats.org/officeDocument/2006/relationships/image" Target="../media/image29.jpe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28.png"/><Relationship Id="rId11" Type="http://schemas.openxmlformats.org/officeDocument/2006/relationships/image" Target="../media/image11.png"/><Relationship Id="rId5" Type="http://schemas.openxmlformats.org/officeDocument/2006/relationships/notesSlide" Target="../notesSlides/notesSlide10.xml"/><Relationship Id="rId10" Type="http://schemas.microsoft.com/office/2007/relationships/hdphoto" Target="../media/hdphoto5.wdp"/><Relationship Id="rId4" Type="http://schemas.openxmlformats.org/officeDocument/2006/relationships/slideLayout" Target="../slideLayouts/slideLayout1.xml"/><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1.png"/><Relationship Id="rId3" Type="http://schemas.openxmlformats.org/officeDocument/2006/relationships/audio" Target="../media/media11.m4a"/><Relationship Id="rId7" Type="http://schemas.openxmlformats.org/officeDocument/2006/relationships/image" Target="../media/image33.jpeg"/><Relationship Id="rId12" Type="http://schemas.openxmlformats.org/officeDocument/2006/relationships/image" Target="../media/image38.jpe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notesSlide" Target="../notesSlides/notesSlide11.xml"/><Relationship Id="rId10" Type="http://schemas.openxmlformats.org/officeDocument/2006/relationships/image" Target="../media/image36.jpeg"/><Relationship Id="rId4" Type="http://schemas.openxmlformats.org/officeDocument/2006/relationships/slideLayout" Target="../slideLayouts/slideLayout1.xml"/><Relationship Id="rId9" Type="http://schemas.openxmlformats.org/officeDocument/2006/relationships/image" Target="../media/image35.jpe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3.png"/><Relationship Id="rId3" Type="http://schemas.openxmlformats.org/officeDocument/2006/relationships/audio" Target="../media/media12.m4a"/><Relationship Id="rId7" Type="http://schemas.openxmlformats.org/officeDocument/2006/relationships/image" Target="../media/image20.png"/><Relationship Id="rId12" Type="http://schemas.openxmlformats.org/officeDocument/2006/relationships/image" Target="../media/image42.pn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19.png"/><Relationship Id="rId11" Type="http://schemas.openxmlformats.org/officeDocument/2006/relationships/image" Target="../media/image41.png"/><Relationship Id="rId5" Type="http://schemas.openxmlformats.org/officeDocument/2006/relationships/notesSlide" Target="../notesSlides/notesSlide12.xml"/><Relationship Id="rId1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slideLayout" Target="../slideLayouts/slideLayout1.xml"/><Relationship Id="rId9" Type="http://schemas.openxmlformats.org/officeDocument/2006/relationships/image" Target="../media/image39.png"/><Relationship Id="rId1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4.m4a"/><Relationship Id="rId7" Type="http://schemas.openxmlformats.org/officeDocument/2006/relationships/image" Target="../media/image46.png"/><Relationship Id="rId2" Type="http://schemas.microsoft.com/office/2007/relationships/media" Target="../media/media14.m4a"/><Relationship Id="rId1" Type="http://schemas.openxmlformats.org/officeDocument/2006/relationships/tags" Target="../tags/tag9.xml"/><Relationship Id="rId6" Type="http://schemas.openxmlformats.org/officeDocument/2006/relationships/image" Target="../media/image45.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5.m4a"/><Relationship Id="rId7" Type="http://schemas.openxmlformats.org/officeDocument/2006/relationships/image" Target="../media/image48.png"/><Relationship Id="rId2" Type="http://schemas.microsoft.com/office/2007/relationships/media" Target="../media/media15.m4a"/><Relationship Id="rId1" Type="http://schemas.openxmlformats.org/officeDocument/2006/relationships/tags" Target="../tags/tag10.xml"/><Relationship Id="rId6" Type="http://schemas.openxmlformats.org/officeDocument/2006/relationships/image" Target="../media/image47.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7.m4a"/><Relationship Id="rId7" Type="http://schemas.openxmlformats.org/officeDocument/2006/relationships/image" Target="../media/image51.emf"/><Relationship Id="rId2" Type="http://schemas.microsoft.com/office/2007/relationships/media" Target="../media/media17.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audio" Target="../media/media18.m4a"/><Relationship Id="rId7" Type="http://schemas.microsoft.com/office/2007/relationships/hdphoto" Target="../media/hdphoto6.wdp"/><Relationship Id="rId2" Type="http://schemas.microsoft.com/office/2007/relationships/media" Target="../media/media18.m4a"/><Relationship Id="rId1" Type="http://schemas.openxmlformats.org/officeDocument/2006/relationships/tags" Target="../tags/tag11.xml"/><Relationship Id="rId6" Type="http://schemas.openxmlformats.org/officeDocument/2006/relationships/image" Target="../media/image52.png"/><Relationship Id="rId5" Type="http://schemas.openxmlformats.org/officeDocument/2006/relationships/notesSlide" Target="../notesSlides/notesSlide18.xml"/><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9.m4a"/><Relationship Id="rId7" Type="http://schemas.openxmlformats.org/officeDocument/2006/relationships/image" Target="../media/image55.png"/><Relationship Id="rId2" Type="http://schemas.microsoft.com/office/2007/relationships/media" Target="../media/media19.m4a"/><Relationship Id="rId1" Type="http://schemas.openxmlformats.org/officeDocument/2006/relationships/tags" Target="../tags/tag12.xml"/><Relationship Id="rId6" Type="http://schemas.openxmlformats.org/officeDocument/2006/relationships/image" Target="../media/image54.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audio" Target="../media/media21.m4a"/><Relationship Id="rId7" Type="http://schemas.openxmlformats.org/officeDocument/2006/relationships/image" Target="../media/image57.jpeg"/><Relationship Id="rId2" Type="http://schemas.microsoft.com/office/2007/relationships/media" Target="../media/media21.m4a"/><Relationship Id="rId1" Type="http://schemas.openxmlformats.org/officeDocument/2006/relationships/tags" Target="../tags/tag13.xml"/><Relationship Id="rId6" Type="http://schemas.openxmlformats.org/officeDocument/2006/relationships/image" Target="../media/image56.png"/><Relationship Id="rId5" Type="http://schemas.openxmlformats.org/officeDocument/2006/relationships/notesSlide" Target="../notesSlides/notesSlide21.xml"/><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11.png"/><Relationship Id="rId3" Type="http://schemas.microsoft.com/office/2007/relationships/media" Target="../media/media22.m4a"/><Relationship Id="rId7" Type="http://schemas.openxmlformats.org/officeDocument/2006/relationships/oleObject" Target="../embeddings/oleObject2.bin"/><Relationship Id="rId12" Type="http://schemas.openxmlformats.org/officeDocument/2006/relationships/image" Target="../media/image61.emf"/><Relationship Id="rId2" Type="http://schemas.openxmlformats.org/officeDocument/2006/relationships/tags" Target="../tags/tag14.xml"/><Relationship Id="rId1" Type="http://schemas.openxmlformats.org/officeDocument/2006/relationships/vmlDrawing" Target="../drawings/vmlDrawing2.vml"/><Relationship Id="rId6" Type="http://schemas.openxmlformats.org/officeDocument/2006/relationships/notesSlide" Target="../notesSlides/notesSlide22.xml"/><Relationship Id="rId11" Type="http://schemas.openxmlformats.org/officeDocument/2006/relationships/oleObject" Target="../embeddings/oleObject4.bin"/><Relationship Id="rId5" Type="http://schemas.openxmlformats.org/officeDocument/2006/relationships/slideLayout" Target="../slideLayouts/slideLayout2.xml"/><Relationship Id="rId10" Type="http://schemas.openxmlformats.org/officeDocument/2006/relationships/image" Target="../media/image60.emf"/><Relationship Id="rId4" Type="http://schemas.openxmlformats.org/officeDocument/2006/relationships/audio" Target="../media/media22.m4a"/><Relationship Id="rId9"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audio" Target="../media/media23.m4a"/><Relationship Id="rId7" Type="http://schemas.openxmlformats.org/officeDocument/2006/relationships/image" Target="../media/image62.emf"/><Relationship Id="rId2" Type="http://schemas.microsoft.com/office/2007/relationships/media" Target="../media/media23.m4a"/><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notesSlide" Target="../notesSlides/notesSlide23.xml"/><Relationship Id="rId10" Type="http://schemas.openxmlformats.org/officeDocument/2006/relationships/image" Target="../media/image11.png"/><Relationship Id="rId4" Type="http://schemas.openxmlformats.org/officeDocument/2006/relationships/slideLayout" Target="../slideLayouts/slideLayout2.xml"/><Relationship Id="rId9" Type="http://schemas.openxmlformats.org/officeDocument/2006/relationships/image" Target="../media/image63.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11.png"/><Relationship Id="rId2" Type="http://schemas.microsoft.com/office/2007/relationships/media" Target="../media/media25.m4a"/><Relationship Id="rId1" Type="http://schemas.openxmlformats.org/officeDocument/2006/relationships/tags" Target="../tags/tag15.xml"/><Relationship Id="rId6" Type="http://schemas.openxmlformats.org/officeDocument/2006/relationships/image" Target="../media/image64.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26.m4a"/><Relationship Id="rId7" Type="http://schemas.openxmlformats.org/officeDocument/2006/relationships/image" Target="../media/image66.jpeg"/><Relationship Id="rId2" Type="http://schemas.microsoft.com/office/2007/relationships/media" Target="../media/media26.m4a"/><Relationship Id="rId1" Type="http://schemas.openxmlformats.org/officeDocument/2006/relationships/tags" Target="../tags/tag16.xml"/><Relationship Id="rId6" Type="http://schemas.openxmlformats.org/officeDocument/2006/relationships/image" Target="../media/image65.jpe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27.m4a"/><Relationship Id="rId7" Type="http://schemas.openxmlformats.org/officeDocument/2006/relationships/image" Target="../media/image68.jpeg"/><Relationship Id="rId2" Type="http://schemas.microsoft.com/office/2007/relationships/media" Target="../media/media27.m4a"/><Relationship Id="rId1" Type="http://schemas.openxmlformats.org/officeDocument/2006/relationships/tags" Target="../tags/tag17.xml"/><Relationship Id="rId6" Type="http://schemas.openxmlformats.org/officeDocument/2006/relationships/image" Target="../media/image67.jpe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28.m4a"/><Relationship Id="rId7" Type="http://schemas.openxmlformats.org/officeDocument/2006/relationships/image" Target="../media/image70.jpeg"/><Relationship Id="rId2" Type="http://schemas.microsoft.com/office/2007/relationships/media" Target="../media/media28.m4a"/><Relationship Id="rId1" Type="http://schemas.openxmlformats.org/officeDocument/2006/relationships/tags" Target="../tags/tag18.xml"/><Relationship Id="rId6" Type="http://schemas.openxmlformats.org/officeDocument/2006/relationships/image" Target="../media/image69.jpe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19.xml"/><Relationship Id="rId6" Type="http://schemas.openxmlformats.org/officeDocument/2006/relationships/image" Target="../media/image11.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1.png"/><Relationship Id="rId5" Type="http://schemas.openxmlformats.org/officeDocument/2006/relationships/image" Target="../media/image71.jpe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4.m4a"/><Relationship Id="rId7" Type="http://schemas.microsoft.com/office/2007/relationships/hdphoto" Target="../media/hdphoto4.wdp"/><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audio" Target="../media/media5.m4a"/><Relationship Id="rId7" Type="http://schemas.openxmlformats.org/officeDocument/2006/relationships/image" Target="../media/image14.jpeg"/><Relationship Id="rId12" Type="http://schemas.openxmlformats.org/officeDocument/2006/relationships/image" Target="../media/image11.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notesSlide" Target="../notesSlides/notesSlide5.xml"/><Relationship Id="rId10" Type="http://schemas.openxmlformats.org/officeDocument/2006/relationships/image" Target="../media/image17.png"/><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6.m4a"/><Relationship Id="rId7" Type="http://schemas.openxmlformats.org/officeDocument/2006/relationships/image" Target="../media/image20.png"/><Relationship Id="rId12" Type="http://schemas.openxmlformats.org/officeDocument/2006/relationships/image" Target="../media/image11.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notesSlide" Target="../notesSlides/notesSlide6.xml"/><Relationship Id="rId10" Type="http://schemas.openxmlformats.org/officeDocument/2006/relationships/image" Target="../media/image23.png"/><Relationship Id="rId4" Type="http://schemas.openxmlformats.org/officeDocument/2006/relationships/slideLayout" Target="../slideLayouts/slideLayout1.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11.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25.pn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1.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26.jp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図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821" y="2297166"/>
            <a:ext cx="2731232" cy="2048422"/>
          </a:xfrm>
          <a:prstGeom prst="rect">
            <a:avLst/>
          </a:prstGeom>
          <a:ln>
            <a:noFill/>
          </a:ln>
          <a:effectLst>
            <a:softEdge rad="112500"/>
          </a:effectLst>
        </p:spPr>
      </p:pic>
      <p:pic>
        <p:nvPicPr>
          <p:cNvPr id="61" name="図 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2709" y="2381819"/>
            <a:ext cx="2594827" cy="1948380"/>
          </a:xfrm>
          <a:prstGeom prst="rect">
            <a:avLst/>
          </a:prstGeom>
          <a:ln>
            <a:noFill/>
          </a:ln>
          <a:effectLst>
            <a:softEdge rad="112500"/>
          </a:effectLst>
        </p:spPr>
      </p:pic>
      <p:sp>
        <p:nvSpPr>
          <p:cNvPr id="3" name="サブタイトル 2"/>
          <p:cNvSpPr>
            <a:spLocks noGrp="1"/>
          </p:cNvSpPr>
          <p:nvPr>
            <p:ph type="subTitle" idx="1"/>
          </p:nvPr>
        </p:nvSpPr>
        <p:spPr>
          <a:xfrm>
            <a:off x="3039343" y="6211905"/>
            <a:ext cx="3800889" cy="515401"/>
          </a:xfrm>
        </p:spPr>
        <p:txBody>
          <a:bodyPr lIns="0" tIns="0" rIns="0" bIns="0" rtlCol="0" anchor="ctr">
            <a:noAutofit/>
          </a:bodyPr>
          <a:lstStyle/>
          <a:p>
            <a:pPr eaLnBrk="1" fontAlgn="auto" hangingPunct="1">
              <a:spcAft>
                <a:spcPts val="0"/>
              </a:spcAft>
              <a:buFont typeface="Arial" pitchFamily="34" charset="0"/>
              <a:buNone/>
              <a:defRPr/>
            </a:pPr>
            <a:r>
              <a:rPr lang="ja-JP" altLang="en-US" sz="2000" b="1" dirty="0" smtClean="0">
                <a:solidFill>
                  <a:schemeClr val="tx1"/>
                </a:solidFill>
                <a:latin typeface="HG丸ｺﾞｼｯｸM-PRO" panose="020F0600000000000000" pitchFamily="50" charset="-128"/>
                <a:ea typeface="HG丸ｺﾞｼｯｸM-PRO" panose="020F0600000000000000" pitchFamily="50" charset="-128"/>
              </a:rPr>
              <a:t>令和４年２月３日</a:t>
            </a:r>
            <a:r>
              <a:rPr lang="en-US" altLang="ja-JP" sz="2000" b="1"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2000" b="1" dirty="0" smtClean="0">
                <a:solidFill>
                  <a:schemeClr val="tx1"/>
                </a:solidFill>
                <a:latin typeface="HG丸ｺﾞｼｯｸM-PRO" panose="020F0600000000000000" pitchFamily="50" charset="-128"/>
                <a:ea typeface="HG丸ｺﾞｼｯｸM-PRO" panose="020F0600000000000000" pitchFamily="50" charset="-128"/>
              </a:rPr>
              <a:t>木</a:t>
            </a:r>
            <a:r>
              <a:rPr lang="en-US" altLang="ja-JP" sz="2000" b="1" dirty="0" smtClean="0">
                <a:solidFill>
                  <a:schemeClr val="tx1"/>
                </a:solidFill>
                <a:latin typeface="HG丸ｺﾞｼｯｸM-PRO" panose="020F0600000000000000" pitchFamily="50" charset="-128"/>
                <a:ea typeface="HG丸ｺﾞｼｯｸM-PRO" panose="020F0600000000000000" pitchFamily="50" charset="-128"/>
              </a:rPr>
              <a:t>)</a:t>
            </a:r>
            <a:endParaRPr lang="ja-JP" altLang="en-US" sz="2000" b="1"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5" name="サブタイトル 2"/>
          <p:cNvSpPr txBox="1">
            <a:spLocks/>
          </p:cNvSpPr>
          <p:nvPr/>
        </p:nvSpPr>
        <p:spPr bwMode="auto">
          <a:xfrm>
            <a:off x="793630" y="548680"/>
            <a:ext cx="8292316" cy="96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charset="0"/>
              <a:buNone/>
              <a:defRPr kumimoji="1"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kumimoji="1"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kumimoji="1"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l" eaLnBrk="1" fontAlgn="auto" hangingPunct="1">
              <a:spcAft>
                <a:spcPts val="0"/>
              </a:spcAft>
              <a:buFont typeface="Arial" pitchFamily="34" charset="0"/>
              <a:buNone/>
              <a:defRPr/>
            </a:pPr>
            <a:r>
              <a:rPr lang="ja-JP" altLang="en-US" sz="5400" b="1" spc="300" dirty="0" smtClean="0">
                <a:solidFill>
                  <a:schemeClr val="tx1"/>
                </a:solidFill>
                <a:latin typeface="+mj-ea"/>
                <a:ea typeface="+mj-ea"/>
              </a:rPr>
              <a:t>本渡北小学校研究発表会</a:t>
            </a:r>
          </a:p>
        </p:txBody>
      </p:sp>
      <p:sp>
        <p:nvSpPr>
          <p:cNvPr id="17" name="サブタイトル 2"/>
          <p:cNvSpPr txBox="1">
            <a:spLocks/>
          </p:cNvSpPr>
          <p:nvPr/>
        </p:nvSpPr>
        <p:spPr bwMode="auto">
          <a:xfrm>
            <a:off x="128464" y="116632"/>
            <a:ext cx="9622649" cy="56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charset="0"/>
              <a:buNone/>
              <a:defRPr kumimoji="1"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kumimoji="1"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kumimoji="1"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l" eaLnBrk="1" fontAlgn="auto" hangingPunct="1">
              <a:spcAft>
                <a:spcPts val="0"/>
              </a:spcAft>
              <a:buFont typeface="Arial" pitchFamily="34" charset="0"/>
              <a:buNone/>
              <a:defRPr/>
            </a:pPr>
            <a:r>
              <a:rPr lang="ja-JP" altLang="en-US" sz="2800" b="1" dirty="0" smtClean="0">
                <a:solidFill>
                  <a:schemeClr val="tx1"/>
                </a:solidFill>
                <a:latin typeface="HG創英角ｺﾞｼｯｸUB" panose="020B0909000000000000" pitchFamily="49" charset="-128"/>
                <a:ea typeface="HG創英角ｺﾞｼｯｸUB" panose="020B0909000000000000" pitchFamily="49" charset="-128"/>
              </a:rPr>
              <a:t>令和３年度天草市教育委員会指定「学力充実」研究推進校</a:t>
            </a:r>
          </a:p>
        </p:txBody>
      </p:sp>
      <p:grpSp>
        <p:nvGrpSpPr>
          <p:cNvPr id="18" name="グループ化 17"/>
          <p:cNvGrpSpPr/>
          <p:nvPr/>
        </p:nvGrpSpPr>
        <p:grpSpPr>
          <a:xfrm>
            <a:off x="2875748" y="1967422"/>
            <a:ext cx="4093476" cy="3823055"/>
            <a:chOff x="3434106" y="1152289"/>
            <a:chExt cx="3235254" cy="3080631"/>
          </a:xfrm>
        </p:grpSpPr>
        <p:grpSp>
          <p:nvGrpSpPr>
            <p:cNvPr id="20" name="グループ化 19"/>
            <p:cNvGrpSpPr/>
            <p:nvPr/>
          </p:nvGrpSpPr>
          <p:grpSpPr>
            <a:xfrm>
              <a:off x="3573202" y="1152289"/>
              <a:ext cx="3024149" cy="3080631"/>
              <a:chOff x="2032575" y="448643"/>
              <a:chExt cx="4603425" cy="4648373"/>
            </a:xfrm>
          </p:grpSpPr>
          <p:sp>
            <p:nvSpPr>
              <p:cNvPr id="29" name="正方形/長方形 28"/>
              <p:cNvSpPr/>
              <p:nvPr/>
            </p:nvSpPr>
            <p:spPr bwMode="auto">
              <a:xfrm>
                <a:off x="3547501" y="1856657"/>
                <a:ext cx="1778383" cy="1652223"/>
              </a:xfrm>
              <a:prstGeom prst="rect">
                <a:avLst/>
              </a:prstGeom>
              <a:noFill/>
            </p:spPr>
            <p:txBody>
              <a:bodyPr spcFirstLastPara="1" wrap="none">
                <a:prstTxWarp prst="textCircle">
                  <a:avLst/>
                </a:prstTxWarp>
                <a:spAutoFit/>
              </a:bodyPr>
              <a:lstStyle/>
              <a:p>
                <a:pPr algn="ctr" fontAlgn="auto">
                  <a:spcBef>
                    <a:spcPts val="0"/>
                  </a:spcBef>
                  <a:spcAft>
                    <a:spcPts val="0"/>
                  </a:spcAft>
                  <a:defRPr/>
                </a:pPr>
                <a:r>
                  <a:rPr lang="ja-JP" altLang="en-US" sz="8000" b="1" spc="50" dirty="0">
                    <a:ln w="13500">
                      <a:solidFill>
                        <a:schemeClr val="accent1">
                          <a:shade val="2500"/>
                          <a:alpha val="6500"/>
                        </a:schemeClr>
                      </a:solidFill>
                      <a:prstDash val="solid"/>
                    </a:ln>
                    <a:solidFill>
                      <a:schemeClr val="accent3">
                        <a:lumMod val="60000"/>
                        <a:lumOff val="40000"/>
                        <a:alpha val="95000"/>
                      </a:schemeClr>
                    </a:solidFill>
                    <a:effectLst>
                      <a:innerShdw blurRad="50900" dist="38500" dir="13500000">
                        <a:srgbClr val="000000">
                          <a:alpha val="60000"/>
                        </a:srgbClr>
                      </a:innerShdw>
                    </a:effectLst>
                    <a:latin typeface="ARハイカラＰＯＰ体H" panose="020B0609010101010101" pitchFamily="49" charset="-128"/>
                    <a:ea typeface="ARハイカラＰＯＰ体H" panose="020B0609010101010101" pitchFamily="49" charset="-128"/>
                  </a:rPr>
                  <a:t>深い学びにつながる学び合いの授業づくり★</a:t>
                </a:r>
              </a:p>
            </p:txBody>
          </p:sp>
          <p:grpSp>
            <p:nvGrpSpPr>
              <p:cNvPr id="30" name="グループ化 29"/>
              <p:cNvGrpSpPr/>
              <p:nvPr/>
            </p:nvGrpSpPr>
            <p:grpSpPr>
              <a:xfrm>
                <a:off x="2032575" y="448643"/>
                <a:ext cx="4603425" cy="4648373"/>
                <a:chOff x="2032575" y="448643"/>
                <a:chExt cx="4603425" cy="4648373"/>
              </a:xfrm>
            </p:grpSpPr>
            <p:grpSp>
              <p:nvGrpSpPr>
                <p:cNvPr id="31" name="グループ化 30"/>
                <p:cNvGrpSpPr/>
                <p:nvPr/>
              </p:nvGrpSpPr>
              <p:grpSpPr>
                <a:xfrm>
                  <a:off x="2132856" y="448643"/>
                  <a:ext cx="4503144" cy="4402932"/>
                  <a:chOff x="811312" y="905668"/>
                  <a:chExt cx="4503144" cy="4402932"/>
                </a:xfrm>
                <a:noFill/>
              </p:grpSpPr>
              <p:sp>
                <p:nvSpPr>
                  <p:cNvPr id="52" name="円/楕円 51"/>
                  <p:cNvSpPr/>
                  <p:nvPr/>
                </p:nvSpPr>
                <p:spPr>
                  <a:xfrm>
                    <a:off x="811312" y="905668"/>
                    <a:ext cx="4503144" cy="4402932"/>
                  </a:xfrm>
                  <a:prstGeom prst="ellipse">
                    <a:avLst/>
                  </a:prstGeom>
                  <a:grpFill/>
                  <a:ln>
                    <a:solidFill>
                      <a:srgbClr val="FF5A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3" name="円/楕円 52"/>
                  <p:cNvSpPr/>
                  <p:nvPr/>
                </p:nvSpPr>
                <p:spPr>
                  <a:xfrm>
                    <a:off x="1058044" y="1132539"/>
                    <a:ext cx="4032940" cy="3909361"/>
                  </a:xfrm>
                  <a:prstGeom prst="ellipse">
                    <a:avLst/>
                  </a:prstGeom>
                  <a:grpFill/>
                  <a:ln>
                    <a:solidFill>
                      <a:srgbClr val="FF860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4" name="円/楕円 53"/>
                  <p:cNvSpPr/>
                  <p:nvPr/>
                </p:nvSpPr>
                <p:spPr>
                  <a:xfrm>
                    <a:off x="1328824" y="1409525"/>
                    <a:ext cx="3468328" cy="3415243"/>
                  </a:xfrm>
                  <a:prstGeom prst="ellipse">
                    <a:avLst/>
                  </a:prstGeom>
                  <a:grpFill/>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5" name="円/楕円 54"/>
                  <p:cNvSpPr/>
                  <p:nvPr/>
                </p:nvSpPr>
                <p:spPr>
                  <a:xfrm>
                    <a:off x="1591358" y="1676225"/>
                    <a:ext cx="2979898" cy="2916735"/>
                  </a:xfrm>
                  <a:prstGeom prst="ellipse">
                    <a:avLst/>
                  </a:prstGeom>
                  <a:grpFill/>
                  <a:ln>
                    <a:solidFill>
                      <a:srgbClr val="FF9E6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6" name="円/楕円 55"/>
                  <p:cNvSpPr/>
                  <p:nvPr/>
                </p:nvSpPr>
                <p:spPr>
                  <a:xfrm>
                    <a:off x="1855733" y="1942924"/>
                    <a:ext cx="2461523" cy="2382165"/>
                  </a:xfrm>
                  <a:prstGeom prst="ellipse">
                    <a:avLst/>
                  </a:prstGeom>
                  <a:grpFill/>
                  <a:ln>
                    <a:solidFill>
                      <a:srgbClr val="FFAB8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32" name="グループ化 31"/>
                <p:cNvGrpSpPr/>
                <p:nvPr/>
              </p:nvGrpSpPr>
              <p:grpSpPr>
                <a:xfrm>
                  <a:off x="2032575" y="2504728"/>
                  <a:ext cx="1252409" cy="1326323"/>
                  <a:chOff x="2198996" y="2561415"/>
                  <a:chExt cx="1252409" cy="1326323"/>
                </a:xfrm>
              </p:grpSpPr>
              <p:sp>
                <p:nvSpPr>
                  <p:cNvPr id="47" name="正方形/長方形 46"/>
                  <p:cNvSpPr/>
                  <p:nvPr/>
                </p:nvSpPr>
                <p:spPr>
                  <a:xfrm>
                    <a:off x="2679700" y="2576737"/>
                    <a:ext cx="69960" cy="687266"/>
                  </a:xfrm>
                  <a:prstGeom prst="rect">
                    <a:avLst/>
                  </a:prstGeom>
                  <a:gradFill flip="none" rotWithShape="1">
                    <a:gsLst>
                      <a:gs pos="0">
                        <a:srgbClr val="F60052"/>
                      </a:gs>
                      <a:gs pos="38000">
                        <a:srgbClr val="FF8BAF"/>
                      </a:gs>
                      <a:gs pos="100000">
                        <a:srgbClr val="FFB9C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3325803" y="2765037"/>
                    <a:ext cx="72667" cy="758714"/>
                  </a:xfrm>
                  <a:prstGeom prst="rect">
                    <a:avLst/>
                  </a:prstGeom>
                  <a:gradFill flip="none" rotWithShape="1">
                    <a:gsLst>
                      <a:gs pos="0">
                        <a:srgbClr val="F60052"/>
                      </a:gs>
                      <a:gs pos="38000">
                        <a:srgbClr val="FF8BAF"/>
                      </a:gs>
                      <a:gs pos="100000">
                        <a:srgbClr val="FFB9C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2198996" y="2978129"/>
                    <a:ext cx="576064" cy="576063"/>
                  </a:xfrm>
                  <a:prstGeom prst="ellipse">
                    <a:avLst/>
                  </a:prstGeom>
                  <a:gradFill flip="none" rotWithShape="1">
                    <a:gsLst>
                      <a:gs pos="0">
                        <a:srgbClr val="F60052"/>
                      </a:gs>
                      <a:gs pos="65000">
                        <a:srgbClr val="FF8BAF">
                          <a:alpha val="73000"/>
                        </a:srgbClr>
                      </a:gs>
                      <a:gs pos="100000">
                        <a:srgbClr val="FFB9C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2000" dirty="0" smtClean="0">
                        <a:solidFill>
                          <a:srgbClr val="FFFF00"/>
                        </a:solidFill>
                        <a:latin typeface="AR PハイカラＰＯＰ体H" panose="020B0600010101010101" pitchFamily="50" charset="-128"/>
                        <a:ea typeface="AR PハイカラＰＯＰ体H" panose="020B0600010101010101" pitchFamily="50" charset="-128"/>
                      </a:rPr>
                      <a:t>本</a:t>
                    </a:r>
                    <a:endParaRPr kumimoji="1" lang="ja-JP" altLang="en-US" sz="2000" dirty="0">
                      <a:solidFill>
                        <a:srgbClr val="FFFF00"/>
                      </a:solidFill>
                      <a:latin typeface="AR PハイカラＰＯＰ体H" panose="020B0600010101010101" pitchFamily="50" charset="-128"/>
                      <a:ea typeface="AR PハイカラＰＯＰ体H" panose="020B0600010101010101" pitchFamily="50" charset="-128"/>
                    </a:endParaRPr>
                  </a:p>
                </p:txBody>
              </p:sp>
              <p:sp>
                <p:nvSpPr>
                  <p:cNvPr id="50" name="円/楕円 49"/>
                  <p:cNvSpPr/>
                  <p:nvPr/>
                </p:nvSpPr>
                <p:spPr>
                  <a:xfrm>
                    <a:off x="2838694" y="3311675"/>
                    <a:ext cx="576064" cy="576063"/>
                  </a:xfrm>
                  <a:prstGeom prst="ellipse">
                    <a:avLst/>
                  </a:prstGeom>
                  <a:gradFill flip="none" rotWithShape="1">
                    <a:gsLst>
                      <a:gs pos="0">
                        <a:srgbClr val="F60052"/>
                      </a:gs>
                      <a:gs pos="65000">
                        <a:srgbClr val="FF8BAF">
                          <a:alpha val="73000"/>
                        </a:srgbClr>
                      </a:gs>
                      <a:gs pos="100000">
                        <a:srgbClr val="FFB9C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2000" dirty="0">
                        <a:solidFill>
                          <a:srgbClr val="FFFF00"/>
                        </a:solidFill>
                        <a:latin typeface="AR PハイカラＰＯＰ体H" panose="020B0600010101010101" pitchFamily="50" charset="-128"/>
                        <a:ea typeface="AR PハイカラＰＯＰ体H" panose="020B0600010101010101" pitchFamily="50" charset="-128"/>
                      </a:rPr>
                      <a:t>渡</a:t>
                    </a:r>
                    <a:endParaRPr kumimoji="1" lang="ja-JP" altLang="en-US" sz="2000" dirty="0">
                      <a:solidFill>
                        <a:srgbClr val="FFFF00"/>
                      </a:solidFill>
                      <a:latin typeface="AR PハイカラＰＯＰ体H" panose="020B0600010101010101" pitchFamily="50" charset="-128"/>
                      <a:ea typeface="AR PハイカラＰＯＰ体H" panose="020B0600010101010101" pitchFamily="50" charset="-128"/>
                    </a:endParaRPr>
                  </a:p>
                </p:txBody>
              </p:sp>
              <p:sp>
                <p:nvSpPr>
                  <p:cNvPr id="51" name="平行四辺形 50"/>
                  <p:cNvSpPr/>
                  <p:nvPr/>
                </p:nvSpPr>
                <p:spPr>
                  <a:xfrm rot="1240481" flipH="1">
                    <a:off x="2630381" y="2561415"/>
                    <a:ext cx="821024" cy="163687"/>
                  </a:xfrm>
                  <a:prstGeom prst="parallelogram">
                    <a:avLst>
                      <a:gd name="adj" fmla="val 33560"/>
                    </a:avLst>
                  </a:prstGeom>
                  <a:gradFill flip="none" rotWithShape="1">
                    <a:gsLst>
                      <a:gs pos="0">
                        <a:srgbClr val="F60052">
                          <a:shade val="30000"/>
                          <a:satMod val="115000"/>
                        </a:srgbClr>
                      </a:gs>
                      <a:gs pos="46000">
                        <a:srgbClr val="F60052">
                          <a:shade val="67500"/>
                          <a:satMod val="115000"/>
                        </a:srgbClr>
                      </a:gs>
                      <a:gs pos="94000">
                        <a:srgbClr val="FF377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 name="グループ化 32"/>
                <p:cNvGrpSpPr/>
                <p:nvPr/>
              </p:nvGrpSpPr>
              <p:grpSpPr>
                <a:xfrm>
                  <a:off x="3140968" y="3578361"/>
                  <a:ext cx="660181" cy="1158615"/>
                  <a:chOff x="3284984" y="3434345"/>
                  <a:chExt cx="660181" cy="1158615"/>
                </a:xfrm>
              </p:grpSpPr>
              <p:sp>
                <p:nvSpPr>
                  <p:cNvPr id="45" name="正方形/長方形 44"/>
                  <p:cNvSpPr/>
                  <p:nvPr/>
                </p:nvSpPr>
                <p:spPr>
                  <a:xfrm rot="840000">
                    <a:off x="3868228" y="3434345"/>
                    <a:ext cx="76937" cy="869036"/>
                  </a:xfrm>
                  <a:prstGeom prst="rect">
                    <a:avLst/>
                  </a:prstGeom>
                  <a:gradFill flip="none" rotWithShape="1">
                    <a:gsLst>
                      <a:gs pos="0">
                        <a:srgbClr val="FFB571"/>
                      </a:gs>
                      <a:gs pos="64000">
                        <a:srgbClr val="FFA347">
                          <a:tint val="44500"/>
                          <a:satMod val="160000"/>
                        </a:srgbClr>
                      </a:gs>
                      <a:gs pos="100000">
                        <a:srgbClr val="FFD8B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p:nvSpPr>
                <p:spPr>
                  <a:xfrm>
                    <a:off x="3284984" y="4016897"/>
                    <a:ext cx="576064" cy="576063"/>
                  </a:xfrm>
                  <a:prstGeom prst="ellipse">
                    <a:avLst/>
                  </a:prstGeom>
                  <a:gradFill flip="none" rotWithShape="1">
                    <a:gsLst>
                      <a:gs pos="0">
                        <a:srgbClr val="FF8415">
                          <a:alpha val="84706"/>
                        </a:srgbClr>
                      </a:gs>
                      <a:gs pos="37000">
                        <a:srgbClr val="FFA861"/>
                      </a:gs>
                      <a:gs pos="69595">
                        <a:srgbClr val="FFD4B4"/>
                      </a:gs>
                      <a:gs pos="78000">
                        <a:srgbClr val="FFDFC9"/>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2000" b="1" dirty="0">
                        <a:solidFill>
                          <a:srgbClr val="FFFF00"/>
                        </a:solidFill>
                        <a:latin typeface="AR PハイカラＰＯＰ体H" panose="020B0600010101010101" pitchFamily="50" charset="-128"/>
                        <a:ea typeface="AR PハイカラＰＯＰ体H" panose="020B0600010101010101" pitchFamily="50" charset="-128"/>
                      </a:rPr>
                      <a:t>北</a:t>
                    </a:r>
                    <a:endParaRPr kumimoji="1" lang="ja-JP" altLang="en-US" sz="2000" b="1" dirty="0">
                      <a:solidFill>
                        <a:srgbClr val="FFFF00"/>
                      </a:solidFill>
                      <a:latin typeface="AR PハイカラＰＯＰ体H" panose="020B0600010101010101" pitchFamily="50" charset="-128"/>
                      <a:ea typeface="AR PハイカラＰＯＰ体H" panose="020B0600010101010101" pitchFamily="50" charset="-128"/>
                    </a:endParaRPr>
                  </a:p>
                </p:txBody>
              </p:sp>
            </p:grpSp>
            <p:grpSp>
              <p:nvGrpSpPr>
                <p:cNvPr id="34" name="グループ化 33"/>
                <p:cNvGrpSpPr/>
                <p:nvPr/>
              </p:nvGrpSpPr>
              <p:grpSpPr>
                <a:xfrm>
                  <a:off x="4221088" y="3977923"/>
                  <a:ext cx="576064" cy="1119093"/>
                  <a:chOff x="4293096" y="3743934"/>
                  <a:chExt cx="576064" cy="1119093"/>
                </a:xfrm>
              </p:grpSpPr>
              <p:sp>
                <p:nvSpPr>
                  <p:cNvPr id="43" name="円/楕円 42"/>
                  <p:cNvSpPr/>
                  <p:nvPr/>
                </p:nvSpPr>
                <p:spPr>
                  <a:xfrm rot="-180000">
                    <a:off x="4293096" y="3743934"/>
                    <a:ext cx="576064" cy="576063"/>
                  </a:xfrm>
                  <a:prstGeom prst="ellipse">
                    <a:avLst/>
                  </a:prstGeom>
                  <a:gradFill flip="none" rotWithShape="1">
                    <a:gsLst>
                      <a:gs pos="0">
                        <a:srgbClr val="EBE600">
                          <a:alpha val="89804"/>
                        </a:srgbClr>
                      </a:gs>
                      <a:gs pos="50000">
                        <a:srgbClr val="FFFF53"/>
                      </a:gs>
                      <a:gs pos="86000">
                        <a:srgbClr val="FFFF97">
                          <a:alpha val="4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2000" b="1" dirty="0">
                        <a:solidFill>
                          <a:schemeClr val="accent6">
                            <a:lumMod val="75000"/>
                          </a:schemeClr>
                        </a:solidFill>
                        <a:latin typeface="AR PハイカラＰＯＰ体H" panose="020B0600010101010101" pitchFamily="50" charset="-128"/>
                        <a:ea typeface="AR PハイカラＰＯＰ体H" panose="020B0600010101010101" pitchFamily="50" charset="-128"/>
                      </a:rPr>
                      <a:t>小</a:t>
                    </a:r>
                    <a:endParaRPr kumimoji="1" lang="ja-JP" altLang="en-US" sz="2000" b="1" dirty="0">
                      <a:solidFill>
                        <a:schemeClr val="accent6">
                          <a:lumMod val="75000"/>
                        </a:schemeClr>
                      </a:solidFill>
                      <a:latin typeface="AR PハイカラＰＯＰ体H" panose="020B0600010101010101" pitchFamily="50" charset="-128"/>
                      <a:ea typeface="AR PハイカラＰＯＰ体H" panose="020B0600010101010101" pitchFamily="50" charset="-128"/>
                    </a:endParaRPr>
                  </a:p>
                </p:txBody>
              </p:sp>
              <p:sp>
                <p:nvSpPr>
                  <p:cNvPr id="44" name="正方形/長方形 43"/>
                  <p:cNvSpPr/>
                  <p:nvPr/>
                </p:nvSpPr>
                <p:spPr>
                  <a:xfrm rot="-360000">
                    <a:off x="4354783" y="4038379"/>
                    <a:ext cx="59496" cy="824648"/>
                  </a:xfrm>
                  <a:prstGeom prst="rect">
                    <a:avLst/>
                  </a:prstGeom>
                  <a:gradFill flip="none" rotWithShape="1">
                    <a:gsLst>
                      <a:gs pos="0">
                        <a:srgbClr val="EBE600">
                          <a:alpha val="89804"/>
                        </a:srgbClr>
                      </a:gs>
                      <a:gs pos="50000">
                        <a:srgbClr val="FFFF53"/>
                      </a:gs>
                      <a:gs pos="96000">
                        <a:srgbClr val="FFFF97">
                          <a:alpha val="4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2400" b="1" dirty="0">
                      <a:solidFill>
                        <a:schemeClr val="bg2">
                          <a:lumMod val="50000"/>
                        </a:schemeClr>
                      </a:solidFill>
                      <a:latin typeface="AR PハイカラＰＯＰ体H" panose="020B0600010101010101" pitchFamily="50" charset="-128"/>
                      <a:ea typeface="AR PハイカラＰＯＰ体H" panose="020B0600010101010101" pitchFamily="50" charset="-128"/>
                    </a:endParaRPr>
                  </a:p>
                </p:txBody>
              </p:sp>
            </p:grpSp>
            <p:grpSp>
              <p:nvGrpSpPr>
                <p:cNvPr id="35" name="グループ化 34"/>
                <p:cNvGrpSpPr/>
                <p:nvPr/>
              </p:nvGrpSpPr>
              <p:grpSpPr>
                <a:xfrm>
                  <a:off x="5200717" y="2792760"/>
                  <a:ext cx="1252619" cy="1310310"/>
                  <a:chOff x="5085184" y="2789564"/>
                  <a:chExt cx="1252619" cy="1310310"/>
                </a:xfrm>
              </p:grpSpPr>
              <p:sp>
                <p:nvSpPr>
                  <p:cNvPr id="38" name="正方形/長方形 37"/>
                  <p:cNvSpPr/>
                  <p:nvPr/>
                </p:nvSpPr>
                <p:spPr>
                  <a:xfrm>
                    <a:off x="5565888" y="3013679"/>
                    <a:ext cx="69960" cy="687266"/>
                  </a:xfrm>
                  <a:prstGeom prst="rect">
                    <a:avLst/>
                  </a:prstGeom>
                  <a:gradFill flip="none" rotWithShape="1">
                    <a:gsLst>
                      <a:gs pos="0">
                        <a:srgbClr val="C563C5"/>
                      </a:gs>
                      <a:gs pos="50000">
                        <a:srgbClr val="D8A0D8"/>
                      </a:gs>
                      <a:gs pos="100000">
                        <a:srgbClr val="E6C8E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6211991" y="2803731"/>
                    <a:ext cx="72667" cy="758714"/>
                  </a:xfrm>
                  <a:prstGeom prst="rect">
                    <a:avLst/>
                  </a:prstGeom>
                  <a:gradFill flip="none" rotWithShape="1">
                    <a:gsLst>
                      <a:gs pos="0">
                        <a:srgbClr val="C563C5"/>
                      </a:gs>
                      <a:gs pos="50000">
                        <a:srgbClr val="D8A0D8"/>
                      </a:gs>
                      <a:gs pos="100000">
                        <a:srgbClr val="E6C8E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p:nvSpPr>
                <p:spPr>
                  <a:xfrm>
                    <a:off x="5085184" y="3523811"/>
                    <a:ext cx="576064" cy="576063"/>
                  </a:xfrm>
                  <a:prstGeom prst="ellipse">
                    <a:avLst/>
                  </a:prstGeom>
                  <a:gradFill flip="none" rotWithShape="1">
                    <a:gsLst>
                      <a:gs pos="0">
                        <a:srgbClr val="953395">
                          <a:alpha val="78000"/>
                        </a:srgbClr>
                      </a:gs>
                      <a:gs pos="54000">
                        <a:srgbClr val="D284D2"/>
                      </a:gs>
                      <a:gs pos="84000">
                        <a:srgbClr val="E3B7E3">
                          <a:alpha val="9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2000" dirty="0">
                        <a:solidFill>
                          <a:srgbClr val="FFFF00"/>
                        </a:solidFill>
                        <a:latin typeface="AR PハイカラＰＯＰ体H" panose="020B0600010101010101" pitchFamily="50" charset="-128"/>
                        <a:ea typeface="AR PハイカラＰＯＰ体H" panose="020B0600010101010101" pitchFamily="50" charset="-128"/>
                      </a:rPr>
                      <a:t>学</a:t>
                    </a:r>
                    <a:endParaRPr kumimoji="1" lang="ja-JP" altLang="en-US" sz="2000" dirty="0">
                      <a:solidFill>
                        <a:srgbClr val="FFFF00"/>
                      </a:solidFill>
                      <a:latin typeface="AR PハイカラＰＯＰ体H" panose="020B0600010101010101" pitchFamily="50" charset="-128"/>
                      <a:ea typeface="AR PハイカラＰＯＰ体H" panose="020B0600010101010101" pitchFamily="50" charset="-128"/>
                    </a:endParaRPr>
                  </a:p>
                </p:txBody>
              </p:sp>
              <p:sp>
                <p:nvSpPr>
                  <p:cNvPr id="41" name="円/楕円 40"/>
                  <p:cNvSpPr/>
                  <p:nvPr/>
                </p:nvSpPr>
                <p:spPr>
                  <a:xfrm>
                    <a:off x="5724882" y="3307787"/>
                    <a:ext cx="576064" cy="576063"/>
                  </a:xfrm>
                  <a:prstGeom prst="ellipse">
                    <a:avLst/>
                  </a:prstGeom>
                  <a:gradFill flip="none" rotWithShape="1">
                    <a:gsLst>
                      <a:gs pos="0">
                        <a:srgbClr val="953395">
                          <a:alpha val="78000"/>
                        </a:srgbClr>
                      </a:gs>
                      <a:gs pos="54000">
                        <a:srgbClr val="D284D2"/>
                      </a:gs>
                      <a:gs pos="84000">
                        <a:srgbClr val="E3B7E3">
                          <a:alpha val="9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2000" dirty="0">
                        <a:solidFill>
                          <a:srgbClr val="FFFF00"/>
                        </a:solidFill>
                        <a:latin typeface="AR PハイカラＰＯＰ体H" panose="020B0600010101010101" pitchFamily="50" charset="-128"/>
                        <a:ea typeface="AR PハイカラＰＯＰ体H" panose="020B0600010101010101" pitchFamily="50" charset="-128"/>
                      </a:rPr>
                      <a:t>校</a:t>
                    </a:r>
                    <a:endParaRPr kumimoji="1" lang="ja-JP" altLang="en-US" sz="2000" dirty="0">
                      <a:solidFill>
                        <a:srgbClr val="FFFF00"/>
                      </a:solidFill>
                      <a:latin typeface="AR PハイカラＰＯＰ体H" panose="020B0600010101010101" pitchFamily="50" charset="-128"/>
                      <a:ea typeface="AR PハイカラＰＯＰ体H" panose="020B0600010101010101" pitchFamily="50" charset="-128"/>
                    </a:endParaRPr>
                  </a:p>
                </p:txBody>
              </p:sp>
              <p:sp>
                <p:nvSpPr>
                  <p:cNvPr id="42" name="平行四辺形 41"/>
                  <p:cNvSpPr/>
                  <p:nvPr/>
                </p:nvSpPr>
                <p:spPr>
                  <a:xfrm rot="20359519">
                    <a:off x="5510244" y="2789564"/>
                    <a:ext cx="827559" cy="163687"/>
                  </a:xfrm>
                  <a:prstGeom prst="parallelogram">
                    <a:avLst>
                      <a:gd name="adj" fmla="val 33560"/>
                    </a:avLst>
                  </a:prstGeom>
                  <a:gradFill flip="none" rotWithShape="1">
                    <a:gsLst>
                      <a:gs pos="0">
                        <a:srgbClr val="AE4CAE"/>
                      </a:gs>
                      <a:gs pos="72000">
                        <a:srgbClr val="D4A4D4"/>
                      </a:gs>
                      <a:gs pos="100000">
                        <a:srgbClr val="D4ACD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6" name="図 3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823" b="89905" l="9732" r="98025">
                              <a14:foregroundMark x1="73625" y1="21282" x2="73625" y2="21282"/>
                              <a14:foregroundMark x1="27080" y1="13779" x2="27080" y2="13779"/>
                              <a14:foregroundMark x1="95628" y1="55935" x2="95628" y2="55935"/>
                              <a14:foregroundMark x1="98025" y1="52933" x2="98025" y2="52933"/>
                              <a14:backgroundMark x1="48801" y1="14870" x2="48801" y2="14870"/>
                              <a14:backgroundMark x1="55712" y1="19236" x2="55712" y2="19236"/>
                              <a14:backgroundMark x1="58392" y1="15962" x2="58392" y2="15962"/>
                              <a14:backgroundMark x1="62906" y1="20464" x2="62906" y2="20464"/>
                              <a14:backgroundMark x1="70945" y1="30286" x2="70945" y2="30286"/>
                              <a14:backgroundMark x1="76446" y1="30559" x2="76446" y2="30559"/>
                              <a14:backgroundMark x1="29196" y1="25375" x2="29196" y2="25375"/>
                              <a14:backgroundMark x1="19887" y1="39291" x2="19887" y2="39291"/>
                              <a14:backgroundMark x1="35543" y1="26194" x2="35543" y2="26194"/>
                              <a14:backgroundMark x1="24118" y1="18145" x2="24118" y2="18145"/>
                              <a14:backgroundMark x1="79690" y1="45703" x2="79690" y2="45703"/>
                              <a14:backgroundMark x1="80254" y1="53615" x2="80254" y2="53615"/>
                              <a14:backgroundMark x1="84767" y1="50614" x2="84767" y2="50614"/>
                              <a14:backgroundMark x1="84485" y1="54161" x2="84485" y2="54161"/>
                              <a14:backgroundMark x1="83921" y1="60027" x2="83921" y2="60027"/>
                              <a14:backgroundMark x1="79972" y1="48977" x2="79972" y2="48977"/>
                              <a14:backgroundMark x1="85049" y1="41064" x2="85049" y2="41064"/>
                              <a14:backgroundMark x1="84767" y1="39563" x2="84767" y2="39563"/>
                              <a14:backgroundMark x1="82370" y1="42565" x2="82370" y2="42565"/>
                              <a14:backgroundMark x1="73625" y1="44202" x2="73625" y2="44202"/>
                              <a14:backgroundMark x1="73766" y1="21555" x2="73766" y2="21555"/>
                              <a14:backgroundMark x1="49365" y1="22374" x2="49365" y2="22374"/>
                              <a14:backgroundMark x1="63752" y1="25102" x2="63752" y2="25102"/>
                              <a14:backgroundMark x1="45980" y1="22510" x2="45980" y2="22510"/>
                              <a14:backgroundMark x1="58956" y1="84720" x2="58956" y2="84720"/>
                              <a14:backgroundMark x1="63188" y1="75034" x2="63188" y2="75034"/>
                              <a14:backgroundMark x1="70945" y1="73397" x2="70945" y2="73397"/>
                              <a14:backgroundMark x1="75176" y1="75034" x2="75176" y2="75034"/>
                              <a14:backgroundMark x1="79690" y1="68895" x2="79690" y2="68895"/>
                              <a14:backgroundMark x1="30597" y1="12409" x2="30597" y2="12409"/>
                              <a14:backgroundMark x1="31716" y1="16241" x2="31716" y2="16241"/>
                              <a14:backgroundMark x1="17724" y1="21533" x2="17724" y2="21533"/>
                              <a14:backgroundMark x1="20896" y1="23358" x2="20896" y2="23358"/>
                              <a14:backgroundMark x1="25746" y1="23358" x2="25746" y2="23358"/>
                              <a14:backgroundMark x1="31157" y1="19708" x2="31157" y2="19708"/>
                              <a14:backgroundMark x1="30224" y1="20255" x2="30224" y2="20255"/>
                              <a14:backgroundMark x1="26679" y1="22445" x2="26679" y2="22445"/>
                              <a14:backgroundMark x1="29291" y1="12956" x2="29291" y2="12956"/>
                              <a14:backgroundMark x1="28731" y1="21350" x2="28731" y2="21350"/>
                            </a14:backgroundRemoval>
                          </a14:imgEffect>
                        </a14:imgLayer>
                      </a14:imgProps>
                    </a:ext>
                    <a:ext uri="{28A0092B-C50C-407E-A947-70E740481C1C}">
                      <a14:useLocalDpi xmlns:a14="http://schemas.microsoft.com/office/drawing/2010/main" val="0"/>
                    </a:ext>
                  </a:extLst>
                </a:blip>
                <a:srcRect l="17249" t="9318" r="68219" b="76207"/>
                <a:stretch/>
              </p:blipFill>
              <p:spPr>
                <a:xfrm>
                  <a:off x="3131191" y="1483331"/>
                  <a:ext cx="353840" cy="364374"/>
                </a:xfrm>
                <a:prstGeom prst="rect">
                  <a:avLst/>
                </a:prstGeom>
              </p:spPr>
            </p:pic>
            <p:pic>
              <p:nvPicPr>
                <p:cNvPr id="37" name="図 36"/>
                <p:cNvPicPr>
                  <a:picLocks noChangeAspect="1"/>
                </p:cNvPicPr>
                <p:nvPr/>
              </p:nvPicPr>
              <p:blipFill rotWithShape="1">
                <a:blip r:embed="rId7" cstate="print">
                  <a:extLst>
                    <a:ext uri="{28A0092B-C50C-407E-A947-70E740481C1C}">
                      <a14:useLocalDpi xmlns:a14="http://schemas.microsoft.com/office/drawing/2010/main" val="0"/>
                    </a:ext>
                  </a:extLst>
                </a:blip>
                <a:srcRect l="17249" t="9318" r="68219" b="76207"/>
                <a:stretch/>
              </p:blipFill>
              <p:spPr>
                <a:xfrm>
                  <a:off x="5716400" y="1730515"/>
                  <a:ext cx="353840" cy="364374"/>
                </a:xfrm>
                <a:prstGeom prst="rect">
                  <a:avLst/>
                </a:prstGeom>
              </p:spPr>
            </p:pic>
          </p:grpSp>
        </p:grpSp>
        <p:pic>
          <p:nvPicPr>
            <p:cNvPr id="21" name="図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54567" y="1447826"/>
              <a:ext cx="249514" cy="233242"/>
            </a:xfrm>
            <a:prstGeom prst="rect">
              <a:avLst/>
            </a:prstGeom>
          </p:spPr>
        </p:pic>
        <p:pic>
          <p:nvPicPr>
            <p:cNvPr id="22" name="図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34106" y="2212025"/>
              <a:ext cx="316100" cy="305429"/>
            </a:xfrm>
            <a:prstGeom prst="rect">
              <a:avLst/>
            </a:prstGeom>
          </p:spPr>
        </p:pic>
        <p:pic>
          <p:nvPicPr>
            <p:cNvPr id="23" name="図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41626" y="2255271"/>
              <a:ext cx="227734" cy="256618"/>
            </a:xfrm>
            <a:prstGeom prst="rect">
              <a:avLst/>
            </a:prstGeom>
          </p:spPr>
        </p:pic>
        <p:pic>
          <p:nvPicPr>
            <p:cNvPr id="24" name="図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05067" y="1610504"/>
              <a:ext cx="204917" cy="204917"/>
            </a:xfrm>
            <a:prstGeom prst="rect">
              <a:avLst/>
            </a:prstGeom>
          </p:spPr>
        </p:pic>
        <p:pic>
          <p:nvPicPr>
            <p:cNvPr id="25" name="図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90416" y="1422002"/>
              <a:ext cx="268117" cy="259066"/>
            </a:xfrm>
            <a:prstGeom prst="rect">
              <a:avLst/>
            </a:prstGeom>
          </p:spPr>
        </p:pic>
        <p:pic>
          <p:nvPicPr>
            <p:cNvPr id="26" name="図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05989" y="1532297"/>
              <a:ext cx="227734" cy="256618"/>
            </a:xfrm>
            <a:prstGeom prst="rect">
              <a:avLst/>
            </a:prstGeom>
          </p:spPr>
        </p:pic>
        <p:pic>
          <p:nvPicPr>
            <p:cNvPr id="27" name="図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70373" y="3799956"/>
              <a:ext cx="249514" cy="233242"/>
            </a:xfrm>
            <a:prstGeom prst="rect">
              <a:avLst/>
            </a:prstGeom>
          </p:spPr>
        </p:pic>
        <p:pic>
          <p:nvPicPr>
            <p:cNvPr id="28" name="図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90983" y="3552255"/>
              <a:ext cx="204917" cy="204917"/>
            </a:xfrm>
            <a:prstGeom prst="rect">
              <a:avLst/>
            </a:prstGeom>
          </p:spPr>
        </p:pic>
      </p:grpSp>
      <p:sp>
        <p:nvSpPr>
          <p:cNvPr id="57" name="正方形/長方形 56"/>
          <p:cNvSpPr/>
          <p:nvPr/>
        </p:nvSpPr>
        <p:spPr bwMode="auto">
          <a:xfrm rot="21395952">
            <a:off x="75420" y="1543786"/>
            <a:ext cx="2957235" cy="677342"/>
          </a:xfrm>
          <a:prstGeom prst="rect">
            <a:avLst/>
          </a:prstGeom>
          <a:noFill/>
          <a:effectLst>
            <a:outerShdw blurRad="50800" dist="50800" dir="600000" algn="ctr" rotWithShape="0">
              <a:srgbClr val="000000">
                <a:alpha val="43137"/>
              </a:srgbClr>
            </a:outerShdw>
          </a:effectLst>
        </p:spPr>
        <p:txBody>
          <a:bodyPr spcFirstLastPara="1" wrap="none" numCol="1">
            <a:prstTxWarp prst="textSlantUp">
              <a:avLst/>
            </a:prstTxWarp>
            <a:spAutoFit/>
          </a:bodyPr>
          <a:lstStyle>
            <a:defPPr>
              <a:defRPr lang="ja-JP"/>
            </a:defPPr>
            <a:lvl1pPr algn="l" rtl="0" fontAlgn="base">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fontAlgn="auto">
              <a:spcBef>
                <a:spcPts val="0"/>
              </a:spcBef>
              <a:spcAft>
                <a:spcPts val="0"/>
              </a:spcAft>
              <a:defRPr/>
            </a:pPr>
            <a:r>
              <a:rPr lang="ja-JP" altLang="en-US" sz="1400" b="1" spc="50" dirty="0" smtClean="0">
                <a:ln w="13500" cmpd="sng">
                  <a:solidFill>
                    <a:schemeClr val="tx1">
                      <a:lumMod val="65000"/>
                      <a:lumOff val="35000"/>
                      <a:alpha val="6000"/>
                    </a:schemeClr>
                  </a:solidFill>
                  <a:prstDash val="solid"/>
                  <a:round/>
                </a:ln>
                <a:solidFill>
                  <a:srgbClr val="FF0000"/>
                </a:solidFill>
                <a:latin typeface="AR P丸ゴシック体E" panose="020F0900000000000000" pitchFamily="50" charset="-128"/>
                <a:ea typeface="AR P丸ゴシック体E" panose="020F0900000000000000" pitchFamily="50" charset="-128"/>
              </a:rPr>
              <a:t>☆学び合いの授業づくり☆</a:t>
            </a:r>
            <a:endParaRPr lang="ja-JP" altLang="en-US" sz="1400" b="1" spc="50" dirty="0">
              <a:ln w="13500" cmpd="sng">
                <a:solidFill>
                  <a:schemeClr val="tx1">
                    <a:lumMod val="65000"/>
                    <a:lumOff val="35000"/>
                    <a:alpha val="6000"/>
                  </a:schemeClr>
                </a:solidFill>
                <a:prstDash val="solid"/>
                <a:round/>
              </a:ln>
              <a:solidFill>
                <a:srgbClr val="FF0000"/>
              </a:solidFill>
              <a:latin typeface="AR P丸ゴシック体E" panose="020F0900000000000000" pitchFamily="50" charset="-128"/>
              <a:ea typeface="AR P丸ゴシック体E" panose="020F0900000000000000" pitchFamily="50" charset="-128"/>
            </a:endParaRPr>
          </a:p>
        </p:txBody>
      </p:sp>
      <p:sp>
        <p:nvSpPr>
          <p:cNvPr id="58" name="正方形/長方形 57"/>
          <p:cNvSpPr/>
          <p:nvPr/>
        </p:nvSpPr>
        <p:spPr bwMode="auto">
          <a:xfrm rot="888611">
            <a:off x="6483325" y="1515740"/>
            <a:ext cx="3226064" cy="788858"/>
          </a:xfrm>
          <a:prstGeom prst="rect">
            <a:avLst/>
          </a:prstGeom>
          <a:noFill/>
          <a:effectLst>
            <a:outerShdw blurRad="50800" dist="50800" dir="600000" algn="ctr" rotWithShape="0">
              <a:srgbClr val="000000">
                <a:alpha val="43137"/>
              </a:srgbClr>
            </a:outerShdw>
          </a:effectLst>
        </p:spPr>
        <p:txBody>
          <a:bodyPr spcFirstLastPara="1" wrap="none" numCol="1">
            <a:prstTxWarp prst="textSlantUp">
              <a:avLst/>
            </a:prstTxWarp>
            <a:spAutoFit/>
          </a:bodyPr>
          <a:lstStyle>
            <a:defPPr>
              <a:defRPr lang="ja-JP"/>
            </a:defPPr>
            <a:lvl1pPr algn="l" rtl="0" fontAlgn="base">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fontAlgn="auto">
              <a:spcBef>
                <a:spcPts val="0"/>
              </a:spcBef>
              <a:spcAft>
                <a:spcPts val="0"/>
              </a:spcAft>
              <a:defRPr/>
            </a:pPr>
            <a:r>
              <a:rPr lang="ja-JP" altLang="en-US" sz="1400" b="1" spc="50" dirty="0" smtClean="0">
                <a:ln w="3175" cmpd="sng">
                  <a:solidFill>
                    <a:schemeClr val="tx1">
                      <a:lumMod val="65000"/>
                      <a:lumOff val="35000"/>
                    </a:schemeClr>
                  </a:solidFill>
                  <a:prstDash val="solid"/>
                  <a:round/>
                </a:ln>
                <a:solidFill>
                  <a:srgbClr val="FFFF00"/>
                </a:solidFill>
                <a:latin typeface="AR P丸ゴシック体E" panose="020F0900000000000000" pitchFamily="50" charset="-128"/>
                <a:ea typeface="AR P丸ゴシック体E" panose="020F0900000000000000" pitchFamily="50" charset="-128"/>
              </a:rPr>
              <a:t>☆誰一人取り残さない学びの保障☆</a:t>
            </a:r>
            <a:endParaRPr lang="ja-JP" altLang="en-US" sz="1400" b="1" spc="50" dirty="0">
              <a:ln w="3175" cmpd="sng">
                <a:solidFill>
                  <a:schemeClr val="tx1">
                    <a:lumMod val="65000"/>
                    <a:lumOff val="35000"/>
                  </a:schemeClr>
                </a:solidFill>
                <a:prstDash val="solid"/>
                <a:round/>
              </a:ln>
              <a:solidFill>
                <a:srgbClr val="FFFF00"/>
              </a:solidFill>
              <a:latin typeface="AR P丸ゴシック体E" panose="020F0900000000000000" pitchFamily="50" charset="-128"/>
              <a:ea typeface="AR P丸ゴシック体E" panose="020F0900000000000000" pitchFamily="50" charset="-128"/>
            </a:endParaRPr>
          </a:p>
        </p:txBody>
      </p:sp>
      <p:sp>
        <p:nvSpPr>
          <p:cNvPr id="59" name="正方形/長方形 58"/>
          <p:cNvSpPr/>
          <p:nvPr/>
        </p:nvSpPr>
        <p:spPr bwMode="auto">
          <a:xfrm rot="20778110">
            <a:off x="6775993" y="6097905"/>
            <a:ext cx="2969818" cy="575162"/>
          </a:xfrm>
          <a:prstGeom prst="rect">
            <a:avLst/>
          </a:prstGeom>
          <a:noFill/>
          <a:effectLst>
            <a:outerShdw blurRad="50800" dist="50800" dir="600000" algn="ctr" rotWithShape="0">
              <a:srgbClr val="000000">
                <a:alpha val="43137"/>
              </a:srgbClr>
            </a:outerShdw>
          </a:effectLst>
        </p:spPr>
        <p:txBody>
          <a:bodyPr spcFirstLastPara="1" wrap="none" numCol="1">
            <a:prstTxWarp prst="textSlantDown">
              <a:avLst/>
            </a:prstTxWarp>
            <a:spAutoFit/>
          </a:bodyPr>
          <a:lstStyle>
            <a:defPPr>
              <a:defRPr lang="ja-JP"/>
            </a:defPPr>
            <a:lvl1pPr algn="l" rtl="0" fontAlgn="base">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fontAlgn="auto">
              <a:spcBef>
                <a:spcPts val="0"/>
              </a:spcBef>
              <a:spcAft>
                <a:spcPts val="0"/>
              </a:spcAft>
              <a:defRPr/>
            </a:pPr>
            <a:r>
              <a:rPr lang="ja-JP" altLang="en-US" sz="1400" dirty="0" smtClean="0">
                <a:ln w="0">
                  <a:solidFill>
                    <a:schemeClr val="tx1">
                      <a:lumMod val="65000"/>
                      <a:lumOff val="35000"/>
                    </a:schemeClr>
                  </a:solidFill>
                </a:ln>
                <a:solidFill>
                  <a:srgbClr val="00B050"/>
                </a:solidFill>
                <a:latin typeface="AR P丸ゴシック体E" panose="020F0900000000000000" pitchFamily="50" charset="-128"/>
                <a:ea typeface="AR P丸ゴシック体E" panose="020F0900000000000000" pitchFamily="50" charset="-128"/>
              </a:rPr>
              <a:t>☆教科担任制に向けて☆</a:t>
            </a:r>
            <a:endParaRPr lang="ja-JP" altLang="en-US" sz="1400" dirty="0">
              <a:ln w="0">
                <a:solidFill>
                  <a:schemeClr val="tx1">
                    <a:lumMod val="65000"/>
                    <a:lumOff val="35000"/>
                  </a:schemeClr>
                </a:solidFill>
              </a:ln>
              <a:solidFill>
                <a:srgbClr val="00B050"/>
              </a:solidFill>
              <a:latin typeface="AR P丸ゴシック体E" panose="020F0900000000000000" pitchFamily="50" charset="-128"/>
              <a:ea typeface="AR P丸ゴシック体E" panose="020F0900000000000000" pitchFamily="50" charset="-128"/>
            </a:endParaRPr>
          </a:p>
        </p:txBody>
      </p:sp>
      <p:sp>
        <p:nvSpPr>
          <p:cNvPr id="60" name="正方形/長方形 59"/>
          <p:cNvSpPr/>
          <p:nvPr/>
        </p:nvSpPr>
        <p:spPr bwMode="auto">
          <a:xfrm>
            <a:off x="57933" y="6040529"/>
            <a:ext cx="2676949" cy="686777"/>
          </a:xfrm>
          <a:prstGeom prst="rect">
            <a:avLst/>
          </a:prstGeom>
          <a:noFill/>
          <a:effectLst>
            <a:outerShdw blurRad="38100" dist="50800" dir="600000" algn="ctr" rotWithShape="0">
              <a:srgbClr val="000000">
                <a:alpha val="35000"/>
              </a:srgbClr>
            </a:outerShdw>
          </a:effectLst>
        </p:spPr>
        <p:txBody>
          <a:bodyPr spcFirstLastPara="1" wrap="none" numCol="1">
            <a:prstTxWarp prst="textSlantDown">
              <a:avLst/>
            </a:prstTxWarp>
            <a:spAutoFit/>
          </a:bodyPr>
          <a:lstStyle>
            <a:defPPr>
              <a:defRPr lang="ja-JP"/>
            </a:defPPr>
            <a:lvl1pPr algn="l" rtl="0" fontAlgn="base">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fontAlgn="auto">
              <a:spcBef>
                <a:spcPts val="0"/>
              </a:spcBef>
              <a:spcAft>
                <a:spcPts val="0"/>
              </a:spcAft>
              <a:defRPr/>
            </a:pPr>
            <a:r>
              <a:rPr lang="ja-JP" altLang="en-US" sz="1400" b="1" spc="50" dirty="0" smtClean="0">
                <a:ln w="6350" cmpd="sng">
                  <a:solidFill>
                    <a:schemeClr val="tx1">
                      <a:lumMod val="65000"/>
                      <a:lumOff val="35000"/>
                    </a:schemeClr>
                  </a:solidFill>
                  <a:prstDash val="solid"/>
                  <a:round/>
                </a:ln>
                <a:solidFill>
                  <a:srgbClr val="0070C0"/>
                </a:solidFill>
                <a:latin typeface="AR P丸ゴシック体E" panose="020F0900000000000000" pitchFamily="50" charset="-128"/>
                <a:ea typeface="AR P丸ゴシック体E" panose="020F0900000000000000" pitchFamily="50" charset="-128"/>
              </a:rPr>
              <a:t>☆教員一人一人の授業力向上☆</a:t>
            </a:r>
            <a:endParaRPr lang="ja-JP" altLang="en-US" sz="1400" b="1" spc="50" dirty="0">
              <a:ln w="6350" cmpd="sng">
                <a:solidFill>
                  <a:schemeClr val="tx1">
                    <a:lumMod val="65000"/>
                    <a:lumOff val="35000"/>
                  </a:schemeClr>
                </a:solidFill>
                <a:prstDash val="solid"/>
                <a:round/>
              </a:ln>
              <a:solidFill>
                <a:srgbClr val="0070C0"/>
              </a:solidFill>
              <a:latin typeface="AR P丸ゴシック体E" panose="020F0900000000000000" pitchFamily="50" charset="-128"/>
              <a:ea typeface="AR P丸ゴシック体E" panose="020F0900000000000000" pitchFamily="50" charset="-128"/>
            </a:endParaRPr>
          </a:p>
        </p:txBody>
      </p:sp>
      <p:pic>
        <p:nvPicPr>
          <p:cNvPr id="63" name="図 62"/>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979536" y="4236293"/>
            <a:ext cx="2500382" cy="1877464"/>
          </a:xfrm>
          <a:prstGeom prst="rect">
            <a:avLst/>
          </a:prstGeom>
          <a:ln>
            <a:noFill/>
          </a:ln>
          <a:effectLst>
            <a:softEdge rad="112500"/>
          </a:effectLst>
        </p:spPr>
      </p:pic>
      <p:pic>
        <p:nvPicPr>
          <p:cNvPr id="64" name="図 63"/>
          <p:cNvPicPr>
            <a:picLocks noChangeAspect="1"/>
          </p:cNvPicPr>
          <p:nvPr/>
        </p:nvPicPr>
        <p:blipFill rotWithShape="1">
          <a:blip r:embed="rId16">
            <a:extLst>
              <a:ext uri="{BEBA8EAE-BF5A-486C-A8C5-ECC9F3942E4B}">
                <a14:imgProps xmlns:a14="http://schemas.microsoft.com/office/drawing/2010/main">
                  <a14:imgLayer r:embed="rId17">
                    <a14:imgEffect>
                      <a14:brightnessContrast bright="20000" contrast="-40000"/>
                    </a14:imgEffect>
                  </a14:imgLayer>
                </a14:imgProps>
              </a:ext>
            </a:extLst>
          </a:blip>
          <a:srcRect l="16185" t="6139" r="17677" b="13679"/>
          <a:stretch/>
        </p:blipFill>
        <p:spPr>
          <a:xfrm>
            <a:off x="575311" y="4341998"/>
            <a:ext cx="2585652" cy="1732573"/>
          </a:xfrm>
          <a:prstGeom prst="rect">
            <a:avLst/>
          </a:prstGeom>
          <a:ln>
            <a:noFill/>
          </a:ln>
          <a:effectLst>
            <a:softEdge rad="112500"/>
          </a:effectLst>
        </p:spPr>
      </p:pic>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385300" y="63373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691"/>
    </mc:Choice>
    <mc:Fallback xmlns="">
      <p:transition spd="slow" advTm="15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17"/>
          <p:cNvSpPr txBox="1">
            <a:spLocks noChangeArrowheads="1"/>
          </p:cNvSpPr>
          <p:nvPr/>
        </p:nvSpPr>
        <p:spPr bwMode="auto">
          <a:xfrm>
            <a:off x="1810028" y="234645"/>
            <a:ext cx="3287481" cy="584775"/>
          </a:xfrm>
          <a:prstGeom prst="rect">
            <a:avLst/>
          </a:prstGeom>
          <a:solidFill>
            <a:schemeClr val="bg1"/>
          </a:solidFill>
          <a:ln>
            <a:noFill/>
          </a:ln>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dirty="0" smtClean="0">
                <a:latin typeface="AR丸ゴシック体E" pitchFamily="49" charset="-128"/>
                <a:ea typeface="AR丸ゴシック体E" pitchFamily="49" charset="-128"/>
              </a:rPr>
              <a:t>学び合いの充実</a:t>
            </a:r>
            <a:endParaRPr lang="ja-JP" altLang="en-US" dirty="0">
              <a:latin typeface="AR丸ゴシック体E" pitchFamily="49" charset="-128"/>
              <a:ea typeface="AR丸ゴシック体E" pitchFamily="49" charset="-128"/>
            </a:endParaRPr>
          </a:p>
        </p:txBody>
      </p:sp>
      <p:sp>
        <p:nvSpPr>
          <p:cNvPr id="37" name="角丸四角形 36"/>
          <p:cNvSpPr/>
          <p:nvPr/>
        </p:nvSpPr>
        <p:spPr>
          <a:xfrm>
            <a:off x="295369" y="176615"/>
            <a:ext cx="1475568" cy="625119"/>
          </a:xfrm>
          <a:prstGeom prst="roundRect">
            <a:avLst/>
          </a:prstGeom>
          <a:solidFill>
            <a:srgbClr val="FFCCFF"/>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2800" dirty="0" smtClean="0">
                <a:latin typeface="AR丸ゴシック体E" pitchFamily="49" charset="-128"/>
                <a:ea typeface="AR丸ゴシック体E" pitchFamily="49" charset="-128"/>
              </a:rPr>
              <a:t>視点２</a:t>
            </a:r>
            <a:endParaRPr kumimoji="1" lang="ja-JP" altLang="en-US" sz="2800" dirty="0"/>
          </a:p>
        </p:txBody>
      </p:sp>
      <p:grpSp>
        <p:nvGrpSpPr>
          <p:cNvPr id="4" name="グループ化 3"/>
          <p:cNvGrpSpPr/>
          <p:nvPr/>
        </p:nvGrpSpPr>
        <p:grpSpPr>
          <a:xfrm>
            <a:off x="884541" y="764705"/>
            <a:ext cx="8421041" cy="3136115"/>
            <a:chOff x="884541" y="764705"/>
            <a:chExt cx="8421041" cy="3136115"/>
          </a:xfrm>
        </p:grpSpPr>
        <p:pic>
          <p:nvPicPr>
            <p:cNvPr id="117" name="図 116"/>
            <p:cNvPicPr>
              <a:picLocks noChangeAspect="1"/>
            </p:cNvPicPr>
            <p:nvPr/>
          </p:nvPicPr>
          <p:blipFill rotWithShape="1">
            <a:blip r:embed="rId6"/>
            <a:srcRect l="1995" t="20542" r="70900" b="41110"/>
            <a:stretch/>
          </p:blipFill>
          <p:spPr>
            <a:xfrm>
              <a:off x="884541" y="877221"/>
              <a:ext cx="3801313" cy="3023599"/>
            </a:xfrm>
            <a:prstGeom prst="rect">
              <a:avLst/>
            </a:prstGeom>
          </p:spPr>
        </p:pic>
        <p:pic>
          <p:nvPicPr>
            <p:cNvPr id="2" name="図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1983" y="764705"/>
              <a:ext cx="3943599" cy="2957699"/>
            </a:xfrm>
            <a:prstGeom prst="rect">
              <a:avLst/>
            </a:prstGeom>
            <a:ln>
              <a:noFill/>
            </a:ln>
            <a:effectLst>
              <a:softEdge rad="112500"/>
            </a:effectLst>
          </p:spPr>
        </p:pic>
      </p:grpSp>
      <p:grpSp>
        <p:nvGrpSpPr>
          <p:cNvPr id="5" name="グループ化 4"/>
          <p:cNvGrpSpPr/>
          <p:nvPr/>
        </p:nvGrpSpPr>
        <p:grpSpPr>
          <a:xfrm>
            <a:off x="848544" y="3789446"/>
            <a:ext cx="8527388" cy="3013399"/>
            <a:chOff x="848544" y="3789446"/>
            <a:chExt cx="8527388" cy="3013399"/>
          </a:xfrm>
        </p:grpSpPr>
        <p:pic>
          <p:nvPicPr>
            <p:cNvPr id="108" name="図 107"/>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434201" y="3789446"/>
              <a:ext cx="3941731" cy="3013399"/>
            </a:xfrm>
            <a:prstGeom prst="rect">
              <a:avLst/>
            </a:prstGeom>
          </p:spPr>
        </p:pic>
        <p:pic>
          <p:nvPicPr>
            <p:cNvPr id="3" name="図 2"/>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48544" y="3883134"/>
              <a:ext cx="3888432" cy="2919711"/>
            </a:xfrm>
            <a:prstGeom prst="rect">
              <a:avLst/>
            </a:prstGeom>
            <a:ln>
              <a:noFill/>
            </a:ln>
            <a:effectLst>
              <a:softEdge rad="112500"/>
            </a:effectLst>
          </p:spPr>
        </p:pic>
      </p:grpSp>
      <p:sp>
        <p:nvSpPr>
          <p:cNvPr id="116" name="テキスト ボックス 115"/>
          <p:cNvSpPr txBox="1"/>
          <p:nvPr/>
        </p:nvSpPr>
        <p:spPr>
          <a:xfrm rot="2228146">
            <a:off x="4389247" y="3057968"/>
            <a:ext cx="1668037" cy="765264"/>
          </a:xfrm>
          <a:prstGeom prst="curvedDownArrow">
            <a:avLst>
              <a:gd name="adj1" fmla="val 52874"/>
              <a:gd name="adj2" fmla="val 93248"/>
              <a:gd name="adj3" fmla="val 25000"/>
            </a:avLst>
          </a:prstGeom>
          <a:solidFill>
            <a:schemeClr val="bg2">
              <a:lumMod val="50000"/>
            </a:schemeClr>
          </a:solidFill>
          <a:ln>
            <a:solidFill>
              <a:srgbClr val="95B850"/>
            </a:solidFill>
          </a:ln>
        </p:spPr>
        <p:style>
          <a:lnRef idx="1">
            <a:schemeClr val="accent3"/>
          </a:lnRef>
          <a:fillRef idx="2">
            <a:schemeClr val="accent3"/>
          </a:fillRef>
          <a:effectRef idx="1">
            <a:schemeClr val="accent3"/>
          </a:effectRef>
          <a:fontRef idx="minor">
            <a:schemeClr val="dk1"/>
          </a:fontRef>
        </p:style>
        <p:txBody>
          <a:bodyPr wrap="square" lIns="72000" tIns="36000" rIns="36000" bIns="36000" rtlCol="0">
            <a:prstTxWarp prst="textArchUp">
              <a:avLst/>
            </a:prstTxWarp>
            <a:spAutoFit/>
          </a:bodyPr>
          <a:lstStyle/>
          <a:p>
            <a:pPr>
              <a:lnSpc>
                <a:spcPts val="1700"/>
              </a:lnSpc>
            </a:pPr>
            <a:r>
              <a:rPr lang="en-US" altLang="ja-JP" sz="4400" b="1" kern="100" dirty="0" smtClean="0">
                <a:ln w="22225">
                  <a:solidFill>
                    <a:schemeClr val="accent2"/>
                  </a:solidFill>
                  <a:prstDash val="solid"/>
                </a:ln>
                <a:solidFill>
                  <a:srgbClr val="FF0000"/>
                </a:solidFill>
                <a:latin typeface="HGP創英角ﾎﾟｯﾌﾟ体" panose="040B0A00000000000000" pitchFamily="50" charset="-128"/>
                <a:ea typeface="HGP創英角ﾎﾟｯﾌﾟ体" panose="040B0A00000000000000" pitchFamily="50" charset="-128"/>
                <a:cs typeface="Times New Roman"/>
              </a:rPr>
              <a:t>STEP</a:t>
            </a:r>
            <a:r>
              <a:rPr lang="ja-JP" altLang="en-US" sz="4400" b="1" kern="100" dirty="0" smtClean="0">
                <a:ln w="22225">
                  <a:solidFill>
                    <a:schemeClr val="accent2"/>
                  </a:solidFill>
                  <a:prstDash val="solid"/>
                </a:ln>
                <a:solidFill>
                  <a:srgbClr val="FF0000"/>
                </a:solidFill>
                <a:latin typeface="HGP創英角ﾎﾟｯﾌﾟ体" panose="040B0A00000000000000" pitchFamily="50" charset="-128"/>
                <a:ea typeface="HGP創英角ﾎﾟｯﾌﾟ体" panose="040B0A00000000000000" pitchFamily="50" charset="-128"/>
                <a:cs typeface="Times New Roman"/>
              </a:rPr>
              <a:t>　</a:t>
            </a:r>
            <a:r>
              <a:rPr lang="en-US" altLang="ja-JP" sz="4400" b="1" kern="100" dirty="0" smtClean="0">
                <a:ln w="22225">
                  <a:solidFill>
                    <a:schemeClr val="accent2"/>
                  </a:solidFill>
                  <a:prstDash val="solid"/>
                </a:ln>
                <a:solidFill>
                  <a:srgbClr val="FF0000"/>
                </a:solidFill>
                <a:latin typeface="HGP創英角ﾎﾟｯﾌﾟ体" panose="040B0A00000000000000" pitchFamily="50" charset="-128"/>
                <a:ea typeface="HGP創英角ﾎﾟｯﾌﾟ体" panose="040B0A00000000000000" pitchFamily="50" charset="-128"/>
                <a:cs typeface="Times New Roman"/>
              </a:rPr>
              <a:t>UP</a:t>
            </a:r>
          </a:p>
        </p:txBody>
      </p:sp>
      <p:pic>
        <p:nvPicPr>
          <p:cNvPr id="6" name="オーディオ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3700076444"/>
      </p:ext>
    </p:extLst>
  </p:cSld>
  <p:clrMapOvr>
    <a:masterClrMapping/>
  </p:clrMapOvr>
  <mc:AlternateContent xmlns:mc="http://schemas.openxmlformats.org/markup-compatibility/2006" xmlns:p14="http://schemas.microsoft.com/office/powerpoint/2010/main">
    <mc:Choice Requires="p14">
      <p:transition spd="slow" p14:dur="2000" advTm="43161"/>
    </mc:Choice>
    <mc:Fallback xmlns="">
      <p:transition spd="slow" advTm="43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16"/>
                                        </p:tgtEl>
                                        <p:attrNameLst>
                                          <p:attrName>style.visibility</p:attrName>
                                        </p:attrNameLst>
                                      </p:cBhvr>
                                      <p:to>
                                        <p:strVal val="visible"/>
                                      </p:to>
                                    </p:set>
                                    <p:animEffect transition="in" filter="wipe(up)">
                                      <p:cBhvr>
                                        <p:cTn id="16" dur="500"/>
                                        <p:tgtEl>
                                          <p:spTgt spid="1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6"/>
                </p:tgtEl>
              </p:cMediaNode>
            </p:audio>
          </p:childTnLst>
        </p:cTn>
      </p:par>
    </p:tnLst>
    <p:bldLst>
      <p:bldP spid="1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17"/>
          <p:cNvSpPr txBox="1">
            <a:spLocks noChangeArrowheads="1"/>
          </p:cNvSpPr>
          <p:nvPr/>
        </p:nvSpPr>
        <p:spPr bwMode="auto">
          <a:xfrm>
            <a:off x="1810028" y="234645"/>
            <a:ext cx="3287481" cy="584775"/>
          </a:xfrm>
          <a:prstGeom prst="rect">
            <a:avLst/>
          </a:prstGeom>
          <a:solidFill>
            <a:schemeClr val="bg1"/>
          </a:solidFill>
          <a:ln>
            <a:noFill/>
          </a:ln>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dirty="0" smtClean="0">
                <a:latin typeface="AR丸ゴシック体E" pitchFamily="49" charset="-128"/>
                <a:ea typeface="AR丸ゴシック体E" pitchFamily="49" charset="-128"/>
              </a:rPr>
              <a:t>学び合いの充実</a:t>
            </a:r>
            <a:endParaRPr lang="ja-JP" altLang="en-US" dirty="0">
              <a:latin typeface="AR丸ゴシック体E" pitchFamily="49" charset="-128"/>
              <a:ea typeface="AR丸ゴシック体E" pitchFamily="49" charset="-128"/>
            </a:endParaRPr>
          </a:p>
        </p:txBody>
      </p:sp>
      <p:sp>
        <p:nvSpPr>
          <p:cNvPr id="37" name="角丸四角形 36"/>
          <p:cNvSpPr/>
          <p:nvPr/>
        </p:nvSpPr>
        <p:spPr>
          <a:xfrm>
            <a:off x="295369" y="176615"/>
            <a:ext cx="1475568" cy="625119"/>
          </a:xfrm>
          <a:prstGeom prst="roundRect">
            <a:avLst/>
          </a:prstGeom>
          <a:solidFill>
            <a:srgbClr val="FFCCFF"/>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2800" dirty="0" smtClean="0">
                <a:latin typeface="AR丸ゴシック体E" pitchFamily="49" charset="-128"/>
                <a:ea typeface="AR丸ゴシック体E" pitchFamily="49" charset="-128"/>
              </a:rPr>
              <a:t>視点２</a:t>
            </a:r>
            <a:endParaRPr kumimoji="1" lang="ja-JP" altLang="en-US" sz="2800" dirty="0"/>
          </a:p>
        </p:txBody>
      </p:sp>
      <p:grpSp>
        <p:nvGrpSpPr>
          <p:cNvPr id="5" name="グループ化 4"/>
          <p:cNvGrpSpPr/>
          <p:nvPr/>
        </p:nvGrpSpPr>
        <p:grpSpPr>
          <a:xfrm>
            <a:off x="6065125" y="1047777"/>
            <a:ext cx="3728460" cy="3463395"/>
            <a:chOff x="206040" y="1051616"/>
            <a:chExt cx="3728460" cy="3463395"/>
          </a:xfrm>
        </p:grpSpPr>
        <p:pic>
          <p:nvPicPr>
            <p:cNvPr id="22" name="図 2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06040" y="1051616"/>
              <a:ext cx="2422029" cy="1853822"/>
            </a:xfrm>
            <a:prstGeom prst="rect">
              <a:avLst/>
            </a:prstGeom>
          </p:spPr>
        </p:pic>
        <p:pic>
          <p:nvPicPr>
            <p:cNvPr id="6" name="図 5"/>
            <p:cNvPicPr>
              <a:picLocks noChangeAspect="1"/>
            </p:cNvPicPr>
            <p:nvPr/>
          </p:nvPicPr>
          <p:blipFill rotWithShape="1">
            <a:blip r:embed="rId7" cstate="print">
              <a:extLst>
                <a:ext uri="{28A0092B-C50C-407E-A947-70E740481C1C}">
                  <a14:useLocalDpi xmlns:a14="http://schemas.microsoft.com/office/drawing/2010/main" val="0"/>
                </a:ext>
              </a:extLst>
            </a:blip>
            <a:srcRect l="15072" t="14965" r="8731" b="8839"/>
            <a:stretch/>
          </p:blipFill>
          <p:spPr>
            <a:xfrm>
              <a:off x="1588630" y="2755608"/>
              <a:ext cx="2345870" cy="1759403"/>
            </a:xfrm>
            <a:prstGeom prst="rect">
              <a:avLst/>
            </a:prstGeom>
            <a:ln>
              <a:noFill/>
            </a:ln>
            <a:effectLst>
              <a:softEdge rad="112500"/>
            </a:effectLst>
          </p:spPr>
        </p:pic>
      </p:grpSp>
      <p:grpSp>
        <p:nvGrpSpPr>
          <p:cNvPr id="8" name="グループ化 7"/>
          <p:cNvGrpSpPr/>
          <p:nvPr/>
        </p:nvGrpSpPr>
        <p:grpSpPr>
          <a:xfrm>
            <a:off x="400225" y="977643"/>
            <a:ext cx="4820066" cy="3543479"/>
            <a:chOff x="4371110" y="982716"/>
            <a:chExt cx="4820066" cy="3543479"/>
          </a:xfrm>
        </p:grpSpPr>
        <p:pic>
          <p:nvPicPr>
            <p:cNvPr id="112" name="図 111"/>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371110" y="982716"/>
              <a:ext cx="2433144" cy="1853822"/>
            </a:xfrm>
            <a:prstGeom prst="rect">
              <a:avLst/>
            </a:prstGeom>
          </p:spPr>
        </p:pic>
        <p:pic>
          <p:nvPicPr>
            <p:cNvPr id="7" name="図 6"/>
            <p:cNvPicPr>
              <a:picLocks noChangeAspect="1"/>
            </p:cNvPicPr>
            <p:nvPr/>
          </p:nvPicPr>
          <p:blipFill rotWithShape="1">
            <a:blip r:embed="rId9" cstate="print">
              <a:extLst>
                <a:ext uri="{28A0092B-C50C-407E-A947-70E740481C1C}">
                  <a14:useLocalDpi xmlns:a14="http://schemas.microsoft.com/office/drawing/2010/main" val="0"/>
                </a:ext>
              </a:extLst>
            </a:blip>
            <a:srcRect l="10625" t="35300" r="42125" b="18500"/>
            <a:stretch/>
          </p:blipFill>
          <p:spPr>
            <a:xfrm>
              <a:off x="6802477" y="988472"/>
              <a:ext cx="2388699" cy="1751712"/>
            </a:xfrm>
            <a:prstGeom prst="rect">
              <a:avLst/>
            </a:prstGeom>
            <a:ln>
              <a:noFill/>
            </a:ln>
            <a:effectLst>
              <a:softEdge rad="112500"/>
            </a:effectLst>
          </p:spPr>
        </p:pic>
        <p:pic>
          <p:nvPicPr>
            <p:cNvPr id="3" name="図 2"/>
            <p:cNvPicPr>
              <a:picLocks noChangeAspect="1"/>
            </p:cNvPicPr>
            <p:nvPr/>
          </p:nvPicPr>
          <p:blipFill rotWithShape="1">
            <a:blip r:embed="rId10" cstate="print">
              <a:extLst>
                <a:ext uri="{28A0092B-C50C-407E-A947-70E740481C1C}">
                  <a14:useLocalDpi xmlns:a14="http://schemas.microsoft.com/office/drawing/2010/main" val="0"/>
                </a:ext>
              </a:extLst>
            </a:blip>
            <a:srcRect l="19289" t="16401" r="44486" b="54200"/>
            <a:stretch/>
          </p:blipFill>
          <p:spPr>
            <a:xfrm>
              <a:off x="5552522" y="2784548"/>
              <a:ext cx="2861277" cy="1741647"/>
            </a:xfrm>
            <a:prstGeom prst="rect">
              <a:avLst/>
            </a:prstGeom>
            <a:ln>
              <a:noFill/>
            </a:ln>
            <a:effectLst>
              <a:softEdge rad="112500"/>
            </a:effectLst>
          </p:spPr>
        </p:pic>
      </p:grpSp>
      <p:grpSp>
        <p:nvGrpSpPr>
          <p:cNvPr id="9" name="グループ化 8"/>
          <p:cNvGrpSpPr/>
          <p:nvPr/>
        </p:nvGrpSpPr>
        <p:grpSpPr>
          <a:xfrm>
            <a:off x="2316206" y="4503323"/>
            <a:ext cx="5562606" cy="2219630"/>
            <a:chOff x="1855107" y="4638370"/>
            <a:chExt cx="5562606" cy="2219630"/>
          </a:xfrm>
        </p:grpSpPr>
        <p:pic>
          <p:nvPicPr>
            <p:cNvPr id="118" name="図 117"/>
            <p:cNvPicPr>
              <a:picLocks noChangeAspect="1"/>
            </p:cNvPicPr>
            <p:nvPr/>
          </p:nvPicPr>
          <p:blipFill rotWithShape="1">
            <a:blip r:embed="rId11"/>
            <a:srcRect l="40253" t="19518" r="10444" b="14654"/>
            <a:stretch/>
          </p:blipFill>
          <p:spPr>
            <a:xfrm>
              <a:off x="1855107" y="4675700"/>
              <a:ext cx="2857431" cy="2144969"/>
            </a:xfrm>
            <a:prstGeom prst="rect">
              <a:avLst/>
            </a:prstGeom>
          </p:spPr>
        </p:pic>
        <p:pic>
          <p:nvPicPr>
            <p:cNvPr id="4" name="図 3"/>
            <p:cNvPicPr>
              <a:picLocks noChangeAspect="1"/>
            </p:cNvPicPr>
            <p:nvPr/>
          </p:nvPicPr>
          <p:blipFill rotWithShape="1">
            <a:blip r:embed="rId12" cstate="print">
              <a:extLst>
                <a:ext uri="{28A0092B-C50C-407E-A947-70E740481C1C}">
                  <a14:useLocalDpi xmlns:a14="http://schemas.microsoft.com/office/drawing/2010/main" val="0"/>
                </a:ext>
              </a:extLst>
            </a:blip>
            <a:srcRect l="29726" t="20153" r="11326" b="15356"/>
            <a:stretch/>
          </p:blipFill>
          <p:spPr>
            <a:xfrm>
              <a:off x="4712538" y="4638370"/>
              <a:ext cx="2705175" cy="2219630"/>
            </a:xfrm>
            <a:prstGeom prst="rect">
              <a:avLst/>
            </a:prstGeom>
            <a:ln>
              <a:noFill/>
            </a:ln>
            <a:effectLst>
              <a:softEdge rad="112500"/>
            </a:effectLst>
          </p:spPr>
        </p:pic>
      </p:grpSp>
      <p:grpSp>
        <p:nvGrpSpPr>
          <p:cNvPr id="12" name="グループ化 11"/>
          <p:cNvGrpSpPr/>
          <p:nvPr/>
        </p:nvGrpSpPr>
        <p:grpSpPr>
          <a:xfrm>
            <a:off x="5936983" y="116632"/>
            <a:ext cx="3406901" cy="769441"/>
            <a:chOff x="5936983" y="217712"/>
            <a:chExt cx="3406901" cy="769441"/>
          </a:xfrm>
        </p:grpSpPr>
        <p:sp>
          <p:nvSpPr>
            <p:cNvPr id="2" name="正方形/長方形 1"/>
            <p:cNvSpPr/>
            <p:nvPr/>
          </p:nvSpPr>
          <p:spPr>
            <a:xfrm>
              <a:off x="6133449" y="217712"/>
              <a:ext cx="3013967" cy="769441"/>
            </a:xfrm>
            <a:prstGeom prst="rect">
              <a:avLst/>
            </a:prstGeom>
            <a:noFill/>
          </p:spPr>
          <p:txBody>
            <a:bodyPr wrap="none" lIns="91440" tIns="45720" rIns="91440" bIns="45720">
              <a:spAutoFit/>
            </a:bodyPr>
            <a:lstStyle/>
            <a:p>
              <a:pPr algn="ctr"/>
              <a:r>
                <a:rPr lang="ja-JP" altLang="en-US" sz="4400" b="1" cap="none" spc="0" dirty="0" smtClean="0">
                  <a:ln w="10160">
                    <a:solidFill>
                      <a:schemeClr val="tx1"/>
                    </a:solidFill>
                    <a:prstDash val="solid"/>
                  </a:ln>
                  <a:solidFill>
                    <a:srgbClr val="FFFF00"/>
                  </a:solidFill>
                  <a:effectLst>
                    <a:outerShdw blurRad="38100" dist="22860" dir="5400000" algn="tl" rotWithShape="0">
                      <a:srgbClr val="000000">
                        <a:alpha val="30000"/>
                      </a:srgbClr>
                    </a:outerShdw>
                  </a:effectLst>
                  <a:latin typeface="HG創英角ﾎﾟｯﾌﾟ体" panose="040B0A09000000000000" pitchFamily="49" charset="-128"/>
                  <a:ea typeface="HG創英角ﾎﾟｯﾌﾟ体" panose="040B0A09000000000000" pitchFamily="49" charset="-128"/>
                </a:rPr>
                <a:t>学習ツール</a:t>
              </a:r>
              <a:endParaRPr lang="ja-JP" altLang="en-US" sz="4400" b="1" cap="none" spc="0" dirty="0">
                <a:ln w="10160">
                  <a:solidFill>
                    <a:schemeClr val="tx1"/>
                  </a:solidFill>
                  <a:prstDash val="solid"/>
                </a:ln>
                <a:solidFill>
                  <a:srgbClr val="FFFF00"/>
                </a:solidFill>
                <a:effectLst>
                  <a:outerShdw blurRad="38100" dist="22860" dir="5400000" algn="tl" rotWithShape="0">
                    <a:srgbClr val="000000">
                      <a:alpha val="30000"/>
                    </a:srgbClr>
                  </a:outerShdw>
                </a:effectLst>
                <a:latin typeface="HG創英角ﾎﾟｯﾌﾟ体" panose="040B0A09000000000000" pitchFamily="49" charset="-128"/>
                <a:ea typeface="HG創英角ﾎﾟｯﾌﾟ体" panose="040B0A09000000000000" pitchFamily="49" charset="-128"/>
              </a:endParaRPr>
            </a:p>
          </p:txBody>
        </p:sp>
        <p:cxnSp>
          <p:nvCxnSpPr>
            <p:cNvPr id="11" name="直線コネクタ 10"/>
            <p:cNvCxnSpPr/>
            <p:nvPr/>
          </p:nvCxnSpPr>
          <p:spPr>
            <a:xfrm>
              <a:off x="5936983" y="950839"/>
              <a:ext cx="340690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3" name="オーディオ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88308892"/>
      </p:ext>
    </p:extLst>
  </p:cSld>
  <p:clrMapOvr>
    <a:masterClrMapping/>
  </p:clrMapOvr>
  <mc:AlternateContent xmlns:mc="http://schemas.openxmlformats.org/markup-compatibility/2006" xmlns:p14="http://schemas.microsoft.com/office/powerpoint/2010/main">
    <mc:Choice Requires="p14">
      <p:transition spd="slow" p14:dur="2000" advTm="57784"/>
    </mc:Choice>
    <mc:Fallback xmlns="">
      <p:transition spd="slow" advTm="57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descr="C:\Users\chie\Pictures\動物～猫.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7848" y="1779882"/>
            <a:ext cx="935202" cy="9096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descr="C:\Users\chie\Pictures\入念に確認している猫のイラスト.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7550" y="2940667"/>
            <a:ext cx="1054228" cy="101597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chie\Pictures\猫が目を輝かせ喜ぶ画像～猫画像.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17551" y="764705"/>
            <a:ext cx="1151629" cy="829776"/>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17"/>
          <p:cNvSpPr txBox="1">
            <a:spLocks noChangeArrowheads="1"/>
          </p:cNvSpPr>
          <p:nvPr/>
        </p:nvSpPr>
        <p:spPr bwMode="auto">
          <a:xfrm>
            <a:off x="1810028" y="234645"/>
            <a:ext cx="3287481" cy="584775"/>
          </a:xfrm>
          <a:prstGeom prst="rect">
            <a:avLst/>
          </a:prstGeom>
          <a:solidFill>
            <a:schemeClr val="bg1"/>
          </a:solidFill>
          <a:ln>
            <a:noFill/>
          </a:ln>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dirty="0" smtClean="0">
                <a:latin typeface="AR丸ゴシック体E" pitchFamily="49" charset="-128"/>
                <a:ea typeface="AR丸ゴシック体E" pitchFamily="49" charset="-128"/>
              </a:rPr>
              <a:t>学び合いの充実</a:t>
            </a:r>
            <a:endParaRPr lang="ja-JP" altLang="en-US" dirty="0">
              <a:latin typeface="AR丸ゴシック体E" pitchFamily="49" charset="-128"/>
              <a:ea typeface="AR丸ゴシック体E" pitchFamily="49" charset="-128"/>
            </a:endParaRPr>
          </a:p>
        </p:txBody>
      </p:sp>
      <p:sp>
        <p:nvSpPr>
          <p:cNvPr id="37" name="角丸四角形 36"/>
          <p:cNvSpPr/>
          <p:nvPr/>
        </p:nvSpPr>
        <p:spPr>
          <a:xfrm>
            <a:off x="295369" y="176615"/>
            <a:ext cx="1475568" cy="625119"/>
          </a:xfrm>
          <a:prstGeom prst="roundRect">
            <a:avLst/>
          </a:prstGeom>
          <a:solidFill>
            <a:srgbClr val="FFCCFF"/>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2800" dirty="0" smtClean="0">
                <a:latin typeface="AR丸ゴシック体E" pitchFamily="49" charset="-128"/>
                <a:ea typeface="AR丸ゴシック体E" pitchFamily="49" charset="-128"/>
              </a:rPr>
              <a:t>視点２</a:t>
            </a:r>
            <a:endParaRPr kumimoji="1" lang="ja-JP" altLang="en-US" sz="2800" dirty="0"/>
          </a:p>
        </p:txBody>
      </p:sp>
      <p:pic>
        <p:nvPicPr>
          <p:cNvPr id="109" name="図 108"/>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545288" y="2203750"/>
            <a:ext cx="1972776" cy="1510976"/>
          </a:xfrm>
          <a:prstGeom prst="rect">
            <a:avLst/>
          </a:prstGeom>
        </p:spPr>
      </p:pic>
      <p:pic>
        <p:nvPicPr>
          <p:cNvPr id="110" name="図 109"/>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95369" y="5240923"/>
            <a:ext cx="1884072" cy="1476747"/>
          </a:xfrm>
          <a:prstGeom prst="rect">
            <a:avLst/>
          </a:prstGeom>
        </p:spPr>
      </p:pic>
      <p:pic>
        <p:nvPicPr>
          <p:cNvPr id="113" name="図 112"/>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3924711" y="827009"/>
            <a:ext cx="2035955" cy="1534943"/>
          </a:xfrm>
          <a:prstGeom prst="rect">
            <a:avLst/>
          </a:prstGeom>
        </p:spPr>
      </p:pic>
      <p:pic>
        <p:nvPicPr>
          <p:cNvPr id="114" name="図 113"/>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25797" y="2166608"/>
            <a:ext cx="2064155" cy="1548118"/>
          </a:xfrm>
          <a:prstGeom prst="rect">
            <a:avLst/>
          </a:prstGeom>
        </p:spPr>
      </p:pic>
      <p:pic>
        <p:nvPicPr>
          <p:cNvPr id="115" name="図 114"/>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705935" y="5266141"/>
            <a:ext cx="2025288" cy="1540981"/>
          </a:xfrm>
          <a:prstGeom prst="rect">
            <a:avLst/>
          </a:prstGeom>
        </p:spPr>
      </p:pic>
      <p:pic>
        <p:nvPicPr>
          <p:cNvPr id="2" name="図 1"/>
          <p:cNvPicPr>
            <a:picLocks noChangeAspect="1"/>
          </p:cNvPicPr>
          <p:nvPr/>
        </p:nvPicPr>
        <p:blipFill rotWithShape="1">
          <a:blip r:embed="rId14" cstate="print">
            <a:extLst>
              <a:ext uri="{28A0092B-C50C-407E-A947-70E740481C1C}">
                <a14:useLocalDpi xmlns:a14="http://schemas.microsoft.com/office/drawing/2010/main" val="0"/>
              </a:ext>
            </a:extLst>
          </a:blip>
          <a:srcRect l="11129" t="23372" r="9236"/>
          <a:stretch/>
        </p:blipFill>
        <p:spPr>
          <a:xfrm>
            <a:off x="2473390" y="2564904"/>
            <a:ext cx="4938596" cy="3568213"/>
          </a:xfrm>
          <a:prstGeom prst="rect">
            <a:avLst/>
          </a:prstGeom>
          <a:ln>
            <a:noFill/>
          </a:ln>
          <a:effectLst>
            <a:softEdge rad="112500"/>
          </a:effectLst>
        </p:spPr>
      </p:pic>
      <p:sp>
        <p:nvSpPr>
          <p:cNvPr id="23" name="テキスト ボックス 22"/>
          <p:cNvSpPr txBox="1"/>
          <p:nvPr/>
        </p:nvSpPr>
        <p:spPr>
          <a:xfrm>
            <a:off x="757468" y="1097491"/>
            <a:ext cx="2913438" cy="897683"/>
          </a:xfrm>
          <a:prstGeom prst="wedgeRoundRectCallout">
            <a:avLst>
              <a:gd name="adj1" fmla="val 40863"/>
              <a:gd name="adj2" fmla="val 93549"/>
              <a:gd name="adj3" fmla="val 16667"/>
            </a:avLst>
          </a:prstGeom>
          <a:solidFill>
            <a:srgbClr val="FFFF21"/>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108000" tIns="36000" rIns="108000" bIns="36000" rtlCol="0" anchor="t" anchorCtr="0">
            <a:spAutoFit/>
          </a:bodyPr>
          <a:lstStyle/>
          <a:p>
            <a:pPr algn="ctr">
              <a:lnSpc>
                <a:spcPct val="150000"/>
              </a:lnSpc>
            </a:pPr>
            <a:r>
              <a:rPr lang="ja-JP" altLang="en-US" sz="3200" kern="100" dirty="0" smtClean="0">
                <a:latin typeface="AR P丸ゴシック体E" panose="020F0900000000000000" pitchFamily="50" charset="-128"/>
                <a:ea typeface="AR P丸ゴシック体E" panose="020F0900000000000000" pitchFamily="50" charset="-128"/>
                <a:cs typeface="Times New Roman"/>
              </a:rPr>
              <a:t>見せながら</a:t>
            </a:r>
            <a:endParaRPr lang="en-US" altLang="ja-JP" sz="3200" kern="100" dirty="0">
              <a:latin typeface="AR P丸ゴシック体E" panose="020F0900000000000000" pitchFamily="50" charset="-128"/>
              <a:ea typeface="AR P丸ゴシック体E" panose="020F0900000000000000" pitchFamily="50" charset="-128"/>
              <a:cs typeface="Times New Roman"/>
            </a:endParaRPr>
          </a:p>
        </p:txBody>
      </p:sp>
      <p:sp>
        <p:nvSpPr>
          <p:cNvPr id="27" name="テキスト ボックス 26"/>
          <p:cNvSpPr txBox="1"/>
          <p:nvPr/>
        </p:nvSpPr>
        <p:spPr>
          <a:xfrm>
            <a:off x="91036" y="4160050"/>
            <a:ext cx="2557708" cy="897683"/>
          </a:xfrm>
          <a:prstGeom prst="wedgeRoundRectCallout">
            <a:avLst>
              <a:gd name="adj1" fmla="val 67440"/>
              <a:gd name="adj2" fmla="val -34563"/>
              <a:gd name="adj3" fmla="val 16667"/>
            </a:avLst>
          </a:prstGeom>
          <a:solidFill>
            <a:srgbClr val="FFFF21"/>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108000" tIns="36000" rIns="108000" bIns="36000" rtlCol="0" anchor="t" anchorCtr="0">
            <a:spAutoFit/>
          </a:bodyPr>
          <a:lstStyle/>
          <a:p>
            <a:pPr algn="ctr">
              <a:lnSpc>
                <a:spcPct val="150000"/>
              </a:lnSpc>
            </a:pPr>
            <a:r>
              <a:rPr lang="ja-JP" altLang="en-US" sz="3200" kern="100" dirty="0" smtClean="0">
                <a:latin typeface="AR P丸ゴシック体E" panose="020F0900000000000000" pitchFamily="50" charset="-128"/>
                <a:ea typeface="AR P丸ゴシック体E" panose="020F0900000000000000" pitchFamily="50" charset="-128"/>
                <a:cs typeface="Times New Roman"/>
              </a:rPr>
              <a:t>書きながら</a:t>
            </a:r>
            <a:endParaRPr lang="en-US" altLang="ja-JP" sz="3200" kern="100" dirty="0">
              <a:latin typeface="AR P丸ゴシック体E" panose="020F0900000000000000" pitchFamily="50" charset="-128"/>
              <a:ea typeface="AR P丸ゴシック体E" panose="020F0900000000000000" pitchFamily="50" charset="-128"/>
              <a:cs typeface="Times New Roman"/>
            </a:endParaRPr>
          </a:p>
        </p:txBody>
      </p:sp>
      <p:sp>
        <p:nvSpPr>
          <p:cNvPr id="28" name="テキスト ボックス 27"/>
          <p:cNvSpPr txBox="1"/>
          <p:nvPr/>
        </p:nvSpPr>
        <p:spPr>
          <a:xfrm>
            <a:off x="6214471" y="1042461"/>
            <a:ext cx="3059009" cy="897683"/>
          </a:xfrm>
          <a:prstGeom prst="wedgeRoundRectCallout">
            <a:avLst>
              <a:gd name="adj1" fmla="val -52115"/>
              <a:gd name="adj2" fmla="val 108402"/>
              <a:gd name="adj3" fmla="val 16667"/>
            </a:avLst>
          </a:prstGeom>
          <a:solidFill>
            <a:srgbClr val="FFFF21"/>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108000" tIns="36000" rIns="108000" bIns="36000" rtlCol="0" anchor="t" anchorCtr="0">
            <a:spAutoFit/>
          </a:bodyPr>
          <a:lstStyle/>
          <a:p>
            <a:pPr algn="ctr">
              <a:lnSpc>
                <a:spcPct val="150000"/>
              </a:lnSpc>
            </a:pPr>
            <a:r>
              <a:rPr lang="ja-JP" altLang="en-US" sz="3200" kern="100" dirty="0" smtClean="0">
                <a:latin typeface="AR P丸ゴシック体E" panose="020F0900000000000000" pitchFamily="50" charset="-128"/>
                <a:ea typeface="AR P丸ゴシック体E" panose="020F0900000000000000" pitchFamily="50" charset="-128"/>
                <a:cs typeface="Times New Roman"/>
              </a:rPr>
              <a:t>指さしながら</a:t>
            </a:r>
            <a:endParaRPr lang="en-US" altLang="ja-JP" sz="3200" kern="100" dirty="0">
              <a:latin typeface="AR P丸ゴシック体E" panose="020F0900000000000000" pitchFamily="50" charset="-128"/>
              <a:ea typeface="AR P丸ゴシック体E" panose="020F0900000000000000" pitchFamily="50" charset="-128"/>
              <a:cs typeface="Times New Roman"/>
            </a:endParaRPr>
          </a:p>
        </p:txBody>
      </p:sp>
      <p:sp>
        <p:nvSpPr>
          <p:cNvPr id="29" name="テキスト ボックス 28"/>
          <p:cNvSpPr txBox="1"/>
          <p:nvPr/>
        </p:nvSpPr>
        <p:spPr>
          <a:xfrm>
            <a:off x="6945183" y="4041592"/>
            <a:ext cx="2849157" cy="897683"/>
          </a:xfrm>
          <a:prstGeom prst="wedgeRoundRectCallout">
            <a:avLst>
              <a:gd name="adj1" fmla="val -68431"/>
              <a:gd name="adj2" fmla="val 1178"/>
              <a:gd name="adj3" fmla="val 16667"/>
            </a:avLst>
          </a:prstGeom>
          <a:solidFill>
            <a:srgbClr val="FFFF21"/>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108000" tIns="36000" rIns="108000" bIns="36000" rtlCol="0" anchor="t" anchorCtr="0">
            <a:spAutoFit/>
          </a:bodyPr>
          <a:lstStyle/>
          <a:p>
            <a:pPr algn="ctr">
              <a:lnSpc>
                <a:spcPct val="150000"/>
              </a:lnSpc>
            </a:pPr>
            <a:r>
              <a:rPr lang="ja-JP" altLang="en-US" sz="3200" kern="100" dirty="0" smtClean="0">
                <a:latin typeface="AR P丸ゴシック体E" panose="020F0900000000000000" pitchFamily="50" charset="-128"/>
                <a:ea typeface="AR P丸ゴシック体E" panose="020F0900000000000000" pitchFamily="50" charset="-128"/>
                <a:cs typeface="Times New Roman"/>
              </a:rPr>
              <a:t>操作しながら</a:t>
            </a:r>
            <a:endParaRPr lang="en-US" altLang="ja-JP" sz="3200" kern="100" dirty="0">
              <a:latin typeface="AR P丸ゴシック体E" panose="020F0900000000000000" pitchFamily="50" charset="-128"/>
              <a:ea typeface="AR P丸ゴシック体E" panose="020F0900000000000000" pitchFamily="50" charset="-128"/>
              <a:cs typeface="Times New Roman"/>
            </a:endParaRPr>
          </a:p>
        </p:txBody>
      </p:sp>
      <p:sp>
        <p:nvSpPr>
          <p:cNvPr id="30" name="テキスト ボックス 29"/>
          <p:cNvSpPr txBox="1"/>
          <p:nvPr/>
        </p:nvSpPr>
        <p:spPr>
          <a:xfrm>
            <a:off x="2468934" y="5355595"/>
            <a:ext cx="4903971" cy="1362075"/>
          </a:xfrm>
          <a:prstGeom prst="roundRect">
            <a:avLst/>
          </a:prstGeom>
          <a:solidFill>
            <a:srgbClr val="FF99FF"/>
          </a:solidFill>
          <a:ln>
            <a:solidFill>
              <a:schemeClr val="tx1"/>
            </a:solidFill>
          </a:ln>
        </p:spPr>
        <p:style>
          <a:lnRef idx="1">
            <a:schemeClr val="accent4"/>
          </a:lnRef>
          <a:fillRef idx="2">
            <a:schemeClr val="accent4"/>
          </a:fillRef>
          <a:effectRef idx="1">
            <a:schemeClr val="accent4"/>
          </a:effectRef>
          <a:fontRef idx="minor">
            <a:schemeClr val="dk1"/>
          </a:fontRef>
        </p:style>
        <p:txBody>
          <a:bodyPr wrap="square" lIns="180000" tIns="0" rIns="180000" bIns="0" rtlCol="0" anchor="ctr">
            <a:spAutoFit/>
          </a:bodyPr>
          <a:lstStyle/>
          <a:p>
            <a:pPr algn="ctr"/>
            <a:r>
              <a:rPr lang="ja-JP" altLang="en-US" sz="4000" kern="100" spc="300" dirty="0" smtClean="0">
                <a:solidFill>
                  <a:srgbClr val="FF0000"/>
                </a:solidFill>
                <a:latin typeface="AR P丸ゴシック体E" panose="020B0600010101010101" pitchFamily="50" charset="-128"/>
                <a:ea typeface="AR P丸ゴシック体E" panose="020B0600010101010101" pitchFamily="50" charset="-128"/>
                <a:cs typeface="Times New Roman"/>
              </a:rPr>
              <a:t>学び合いで育てる良好な人間関係</a:t>
            </a:r>
            <a:endParaRPr lang="en-US" altLang="ja-JP" sz="4000" kern="100" spc="300" dirty="0" smtClean="0">
              <a:solidFill>
                <a:srgbClr val="FF0000"/>
              </a:solidFill>
              <a:latin typeface="AR P丸ゴシック体E" panose="020B0600010101010101" pitchFamily="50" charset="-128"/>
              <a:ea typeface="AR P丸ゴシック体E" panose="020B0600010101010101" pitchFamily="50" charset="-128"/>
              <a:cs typeface="Times New Roman"/>
            </a:endParaRPr>
          </a:p>
        </p:txBody>
      </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2361901610"/>
      </p:ext>
    </p:extLst>
  </p:cSld>
  <p:clrMapOvr>
    <a:masterClrMapping/>
  </p:clrMapOvr>
  <mc:AlternateContent xmlns:mc="http://schemas.openxmlformats.org/markup-compatibility/2006" xmlns:p14="http://schemas.microsoft.com/office/powerpoint/2010/main">
    <mc:Choice Requires="p14">
      <p:transition spd="slow" p14:dur="2000" advTm="62188"/>
    </mc:Choice>
    <mc:Fallback xmlns="">
      <p:transition spd="slow" advTm="62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14"/>
                                        </p:tgtEl>
                                        <p:attrNameLst>
                                          <p:attrName>style.visibility</p:attrName>
                                        </p:attrNameLst>
                                      </p:cBhvr>
                                      <p:to>
                                        <p:strVal val="visible"/>
                                      </p:to>
                                    </p:set>
                                    <p:animEffect transition="in" filter="randombar(horizontal)">
                                      <p:cBhvr>
                                        <p:cTn id="11" dur="500"/>
                                        <p:tgtEl>
                                          <p:spTgt spid="114"/>
                                        </p:tgtEl>
                                      </p:cBhvr>
                                    </p:animEffect>
                                  </p:childTnLst>
                                </p:cTn>
                              </p:par>
                              <p:par>
                                <p:cTn id="12" presetID="14" presetClass="entr" presetSubtype="10" fill="hold" nodeType="withEffect">
                                  <p:stCondLst>
                                    <p:cond delay="0"/>
                                  </p:stCondLst>
                                  <p:childTnLst>
                                    <p:set>
                                      <p:cBhvr>
                                        <p:cTn id="13" dur="1" fill="hold">
                                          <p:stCondLst>
                                            <p:cond delay="0"/>
                                          </p:stCondLst>
                                        </p:cTn>
                                        <p:tgtEl>
                                          <p:spTgt spid="113"/>
                                        </p:tgtEl>
                                        <p:attrNameLst>
                                          <p:attrName>style.visibility</p:attrName>
                                        </p:attrNameLst>
                                      </p:cBhvr>
                                      <p:to>
                                        <p:strVal val="visible"/>
                                      </p:to>
                                    </p:set>
                                    <p:animEffect transition="in" filter="randombar(horizontal)">
                                      <p:cBhvr>
                                        <p:cTn id="14" dur="500"/>
                                        <p:tgtEl>
                                          <p:spTgt spid="113"/>
                                        </p:tgtEl>
                                      </p:cBhvr>
                                    </p:animEffect>
                                  </p:childTnLst>
                                </p:cTn>
                              </p:par>
                              <p:par>
                                <p:cTn id="15" presetID="14" presetClass="entr" presetSubtype="1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randombar(horizontal)">
                                      <p:cBhvr>
                                        <p:cTn id="17" dur="500"/>
                                        <p:tgtEl>
                                          <p:spTgt spid="109"/>
                                        </p:tgtEl>
                                      </p:cBhvr>
                                    </p:animEffect>
                                  </p:childTnLst>
                                </p:cTn>
                              </p:par>
                              <p:par>
                                <p:cTn id="18" presetID="14" presetClass="entr" presetSubtype="10" fill="hold" nodeType="withEffect">
                                  <p:stCondLst>
                                    <p:cond delay="0"/>
                                  </p:stCondLst>
                                  <p:childTnLst>
                                    <p:set>
                                      <p:cBhvr>
                                        <p:cTn id="19" dur="1" fill="hold">
                                          <p:stCondLst>
                                            <p:cond delay="0"/>
                                          </p:stCondLst>
                                        </p:cTn>
                                        <p:tgtEl>
                                          <p:spTgt spid="110"/>
                                        </p:tgtEl>
                                        <p:attrNameLst>
                                          <p:attrName>style.visibility</p:attrName>
                                        </p:attrNameLst>
                                      </p:cBhvr>
                                      <p:to>
                                        <p:strVal val="visible"/>
                                      </p:to>
                                    </p:set>
                                    <p:animEffect transition="in" filter="randombar(horizontal)">
                                      <p:cBhvr>
                                        <p:cTn id="20" dur="500"/>
                                        <p:tgtEl>
                                          <p:spTgt spid="110"/>
                                        </p:tgtEl>
                                      </p:cBhvr>
                                    </p:animEffect>
                                  </p:childTnLst>
                                </p:cTn>
                              </p:par>
                              <p:par>
                                <p:cTn id="21" presetID="14" presetClass="entr" presetSubtype="10" fill="hold" nodeType="withEffect">
                                  <p:stCondLst>
                                    <p:cond delay="0"/>
                                  </p:stCondLst>
                                  <p:childTnLst>
                                    <p:set>
                                      <p:cBhvr>
                                        <p:cTn id="22" dur="1" fill="hold">
                                          <p:stCondLst>
                                            <p:cond delay="0"/>
                                          </p:stCondLst>
                                        </p:cTn>
                                        <p:tgtEl>
                                          <p:spTgt spid="115"/>
                                        </p:tgtEl>
                                        <p:attrNameLst>
                                          <p:attrName>style.visibility</p:attrName>
                                        </p:attrNameLst>
                                      </p:cBhvr>
                                      <p:to>
                                        <p:strVal val="visible"/>
                                      </p:to>
                                    </p:set>
                                    <p:animEffect transition="in" filter="randombar(horizontal)">
                                      <p:cBhvr>
                                        <p:cTn id="23" dur="500"/>
                                        <p:tgtEl>
                                          <p:spTgt spid="1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down)">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additive="base">
                                        <p:cTn id="48" dur="500" fill="hold"/>
                                        <p:tgtEl>
                                          <p:spTgt spid="30"/>
                                        </p:tgtEl>
                                        <p:attrNameLst>
                                          <p:attrName>ppt_x</p:attrName>
                                        </p:attrNameLst>
                                      </p:cBhvr>
                                      <p:tavLst>
                                        <p:tav tm="0">
                                          <p:val>
                                            <p:strVal val="#ppt_x"/>
                                          </p:val>
                                        </p:tav>
                                        <p:tav tm="100000">
                                          <p:val>
                                            <p:strVal val="#ppt_x"/>
                                          </p:val>
                                        </p:tav>
                                      </p:tavLst>
                                    </p:anim>
                                    <p:anim calcmode="lin" valueType="num">
                                      <p:cBhvr additive="base">
                                        <p:cTn id="4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3"/>
                </p:tgtEl>
              </p:cMediaNode>
            </p:audio>
          </p:childTnLst>
        </p:cTn>
      </p:par>
    </p:tnLst>
    <p:bldLst>
      <p:bldP spid="23" grpId="0" animBg="1"/>
      <p:bldP spid="27" grpId="0" animBg="1"/>
      <p:bldP spid="28"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344488" y="1988840"/>
            <a:ext cx="9145015" cy="1872208"/>
          </a:xfrm>
          <a:prstGeom prst="rect">
            <a:avLst/>
          </a:prstGeom>
          <a:solidFill>
            <a:srgbClr val="DEC2E4">
              <a:alpha val="69804"/>
            </a:srgbClr>
          </a:solidFill>
          <a:scene3d>
            <a:camera prst="orthographicFront"/>
            <a:lightRig rig="chilly" dir="t"/>
          </a:scene3d>
          <a:sp3d>
            <a:bevelT w="152400" h="50800" prst="softRound"/>
          </a:sp3d>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ja-JP" altLang="en-US" sz="4800" kern="1200" dirty="0" smtClean="0">
                <a:solidFill>
                  <a:schemeClr val="tx1"/>
                </a:solidFill>
                <a:latin typeface="HGS創英角ｺﾞｼｯｸUB" panose="020B0900000000000000" pitchFamily="50" charset="-128"/>
                <a:ea typeface="HGS創英角ｺﾞｼｯｸUB" panose="020B0900000000000000" pitchFamily="50" charset="-128"/>
              </a:rPr>
              <a:t>本校の研究と「熊本の学び」</a:t>
            </a:r>
            <a:endParaRPr lang="ja-JP" altLang="en-US" sz="4800" kern="1200" dirty="0">
              <a:solidFill>
                <a:schemeClr val="tx1"/>
              </a:solidFill>
              <a:latin typeface="HGS創英角ｺﾞｼｯｸUB" panose="020B0900000000000000" pitchFamily="50" charset="-128"/>
              <a:ea typeface="HGS創英角ｺﾞｼｯｸUB" panose="020B0900000000000000"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5300" y="6337300"/>
            <a:ext cx="304800" cy="304800"/>
          </a:xfrm>
          <a:prstGeom prst="rect">
            <a:avLst/>
          </a:prstGeom>
        </p:spPr>
      </p:pic>
    </p:spTree>
    <p:extLst>
      <p:ext uri="{BB962C8B-B14F-4D97-AF65-F5344CB8AC3E}">
        <p14:creationId xmlns:p14="http://schemas.microsoft.com/office/powerpoint/2010/main" val="2449442335"/>
      </p:ext>
    </p:extLst>
  </p:cSld>
  <p:clrMapOvr>
    <a:masterClrMapping/>
  </p:clrMapOvr>
  <mc:AlternateContent xmlns:mc="http://schemas.openxmlformats.org/markup-compatibility/2006" xmlns:p14="http://schemas.microsoft.com/office/powerpoint/2010/main">
    <mc:Choice Requires="p14">
      <p:transition spd="slow" p14:dur="2000" advTm="10572"/>
    </mc:Choice>
    <mc:Fallback xmlns="">
      <p:transition spd="slow" advTm="10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pPr>
              <a:defRPr/>
            </a:pPr>
            <a:fld id="{3E8F106B-A8BB-438C-9FF9-9FE532915768}" type="slidenum">
              <a:rPr lang="ja-JP" altLang="en-US" smtClean="0"/>
              <a:pPr>
                <a:defRPr/>
              </a:pPr>
              <a:t>13</a:t>
            </a:fld>
            <a:endParaRPr lang="ja-JP" altLang="en-US"/>
          </a:p>
        </p:txBody>
      </p:sp>
      <p:pic>
        <p:nvPicPr>
          <p:cNvPr id="8" name="図 7"/>
          <p:cNvPicPr>
            <a:picLocks noChangeAspect="1"/>
          </p:cNvPicPr>
          <p:nvPr/>
        </p:nvPicPr>
        <p:blipFill rotWithShape="1">
          <a:blip r:embed="rId6"/>
          <a:srcRect l="33435" t="20989" r="24280" b="10798"/>
          <a:stretch/>
        </p:blipFill>
        <p:spPr>
          <a:xfrm>
            <a:off x="632519" y="332656"/>
            <a:ext cx="7050089" cy="6394266"/>
          </a:xfrm>
          <a:prstGeom prst="rect">
            <a:avLst/>
          </a:prstGeom>
        </p:spPr>
      </p:pic>
      <p:pic>
        <p:nvPicPr>
          <p:cNvPr id="7" name="図 6"/>
          <p:cNvPicPr>
            <a:picLocks noChangeAspect="1"/>
          </p:cNvPicPr>
          <p:nvPr/>
        </p:nvPicPr>
        <p:blipFill rotWithShape="1">
          <a:blip r:embed="rId7"/>
          <a:srcRect l="34718" t="15438" r="36350" b="12517"/>
          <a:stretch/>
        </p:blipFill>
        <p:spPr>
          <a:xfrm>
            <a:off x="4763037" y="322701"/>
            <a:ext cx="4493615" cy="6291060"/>
          </a:xfrm>
          <a:prstGeom prst="rect">
            <a:avLst/>
          </a:prstGeom>
        </p:spPr>
      </p:pic>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2559933105"/>
      </p:ext>
    </p:extLst>
  </p:cSld>
  <p:clrMapOvr>
    <a:masterClrMapping/>
  </p:clrMapOvr>
  <mc:AlternateContent xmlns:mc="http://schemas.openxmlformats.org/markup-compatibility/2006" xmlns:p14="http://schemas.microsoft.com/office/powerpoint/2010/main">
    <mc:Choice Requires="p14">
      <p:transition spd="slow" p14:dur="2000" advTm="16082"/>
    </mc:Choice>
    <mc:Fallback xmlns="">
      <p:transition spd="slow" advTm="16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6"/>
          <a:srcRect l="6088" t="30515" r="5916" b="41923"/>
          <a:stretch/>
        </p:blipFill>
        <p:spPr>
          <a:xfrm>
            <a:off x="0" y="188640"/>
            <a:ext cx="9906000" cy="1744453"/>
          </a:xfrm>
          <a:prstGeom prst="rect">
            <a:avLst/>
          </a:prstGeom>
        </p:spPr>
      </p:pic>
      <p:pic>
        <p:nvPicPr>
          <p:cNvPr id="8" name="図 7"/>
          <p:cNvPicPr>
            <a:picLocks noChangeAspect="1"/>
          </p:cNvPicPr>
          <p:nvPr/>
        </p:nvPicPr>
        <p:blipFill rotWithShape="1">
          <a:blip r:embed="rId7"/>
          <a:srcRect l="13435" t="18775" r="8087" b="24900"/>
          <a:stretch/>
        </p:blipFill>
        <p:spPr>
          <a:xfrm>
            <a:off x="200472" y="2204864"/>
            <a:ext cx="9814918" cy="3960440"/>
          </a:xfrm>
          <a:prstGeom prst="rect">
            <a:avLst/>
          </a:prstGeom>
        </p:spPr>
      </p:pic>
      <p:pic>
        <p:nvPicPr>
          <p:cNvPr id="2" name="オーディオ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1372459027"/>
      </p:ext>
    </p:extLst>
  </p:cSld>
  <p:clrMapOvr>
    <a:masterClrMapping/>
  </p:clrMapOvr>
  <mc:AlternateContent xmlns:mc="http://schemas.openxmlformats.org/markup-compatibility/2006" xmlns:p14="http://schemas.microsoft.com/office/powerpoint/2010/main">
    <mc:Choice Requires="p14">
      <p:transition spd="slow" p14:dur="2000" advTm="28637"/>
    </mc:Choice>
    <mc:Fallback xmlns="">
      <p:transition spd="slow" advTm="28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rotWithShape="1">
          <a:blip r:embed="rId5"/>
          <a:srcRect l="6270" t="29740" r="6992" b="42379"/>
          <a:stretch/>
        </p:blipFill>
        <p:spPr>
          <a:xfrm>
            <a:off x="128464" y="-24140"/>
            <a:ext cx="9411138" cy="1700808"/>
          </a:xfrm>
          <a:prstGeom prst="rect">
            <a:avLst/>
          </a:prstGeom>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6816" y="2317025"/>
            <a:ext cx="6109275" cy="45498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タイトル 12"/>
          <p:cNvSpPr txBox="1">
            <a:spLocks/>
          </p:cNvSpPr>
          <p:nvPr/>
        </p:nvSpPr>
        <p:spPr bwMode="auto">
          <a:xfrm>
            <a:off x="114966" y="1732939"/>
            <a:ext cx="4848768" cy="447352"/>
          </a:xfrm>
          <a:prstGeom prst="rect">
            <a:avLst/>
          </a:prstGeom>
          <a:noFill/>
          <a:ln w="9525">
            <a:noFill/>
            <a:miter lim="800000"/>
            <a:headEnd/>
            <a:tailEnd/>
          </a:ln>
          <a:effectLst>
            <a:outerShdw dist="53882"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algn="l" defTabSz="1042988" rtl="0" eaLnBrk="0" fontAlgn="base" hangingPunct="0">
              <a:lnSpc>
                <a:spcPct val="114000"/>
              </a:lnSpc>
              <a:spcBef>
                <a:spcPct val="0"/>
              </a:spcBef>
              <a:spcAft>
                <a:spcPct val="0"/>
              </a:spcAft>
              <a:defRPr kumimoji="1" lang="ja-JP" altLang="en-US" sz="3600" b="0" kern="1200">
                <a:solidFill>
                  <a:srgbClr val="000000"/>
                </a:solidFill>
                <a:latin typeface="HGP創英角ｺﾞｼｯｸUB" pitchFamily="50" charset="-128"/>
                <a:ea typeface="HGP創英角ｺﾞｼｯｸUB" pitchFamily="50" charset="-128"/>
                <a:cs typeface="+mj-cs"/>
              </a:defRPr>
            </a:lvl1pPr>
            <a:lvl2pPr algn="l" defTabSz="1042988" rtl="0" eaLnBrk="0" fontAlgn="base" hangingPunct="0">
              <a:spcBef>
                <a:spcPct val="0"/>
              </a:spcBef>
              <a:spcAft>
                <a:spcPct val="0"/>
              </a:spcAft>
              <a:defRPr kumimoji="1" sz="2400" b="1">
                <a:solidFill>
                  <a:srgbClr val="000000"/>
                </a:solidFill>
                <a:latin typeface="ＭＳ Ｐゴシック" pitchFamily="50" charset="-128"/>
                <a:ea typeface="ＭＳ Ｐゴシック" pitchFamily="50" charset="-128"/>
              </a:defRPr>
            </a:lvl2pPr>
            <a:lvl3pPr algn="l" defTabSz="1042988" rtl="0" eaLnBrk="0" fontAlgn="base" hangingPunct="0">
              <a:spcBef>
                <a:spcPct val="0"/>
              </a:spcBef>
              <a:spcAft>
                <a:spcPct val="0"/>
              </a:spcAft>
              <a:defRPr kumimoji="1" sz="2400" b="1">
                <a:solidFill>
                  <a:srgbClr val="000000"/>
                </a:solidFill>
                <a:latin typeface="ＭＳ Ｐゴシック" pitchFamily="50" charset="-128"/>
                <a:ea typeface="ＭＳ Ｐゴシック" pitchFamily="50" charset="-128"/>
              </a:defRPr>
            </a:lvl3pPr>
            <a:lvl4pPr algn="l" defTabSz="1042988" rtl="0" eaLnBrk="0" fontAlgn="base" hangingPunct="0">
              <a:spcBef>
                <a:spcPct val="0"/>
              </a:spcBef>
              <a:spcAft>
                <a:spcPct val="0"/>
              </a:spcAft>
              <a:defRPr kumimoji="1" sz="2400" b="1">
                <a:solidFill>
                  <a:srgbClr val="000000"/>
                </a:solidFill>
                <a:latin typeface="ＭＳ Ｐゴシック" pitchFamily="50" charset="-128"/>
                <a:ea typeface="ＭＳ Ｐゴシック" pitchFamily="50" charset="-128"/>
              </a:defRPr>
            </a:lvl4pPr>
            <a:lvl5pPr algn="l" defTabSz="1042988" rtl="0" eaLnBrk="0" fontAlgn="base" hangingPunct="0">
              <a:spcBef>
                <a:spcPct val="0"/>
              </a:spcBef>
              <a:spcAft>
                <a:spcPct val="0"/>
              </a:spcAft>
              <a:defRPr kumimoji="1" sz="2400" b="1">
                <a:solidFill>
                  <a:srgbClr val="000000"/>
                </a:solidFill>
                <a:latin typeface="ＭＳ Ｐゴシック" pitchFamily="50" charset="-128"/>
                <a:ea typeface="ＭＳ Ｐゴシック" pitchFamily="50" charset="-128"/>
              </a:defRPr>
            </a:lvl5pPr>
            <a:lvl6pPr marL="457200" algn="l" defTabSz="1042988" rtl="0" fontAlgn="base">
              <a:spcBef>
                <a:spcPct val="0"/>
              </a:spcBef>
              <a:spcAft>
                <a:spcPct val="0"/>
              </a:spcAft>
              <a:defRPr kumimoji="1" sz="2400" b="1">
                <a:solidFill>
                  <a:srgbClr val="000000"/>
                </a:solidFill>
                <a:latin typeface="ＭＳ Ｐゴシック" pitchFamily="50" charset="-128"/>
                <a:ea typeface="ＭＳ Ｐゴシック" pitchFamily="50" charset="-128"/>
              </a:defRPr>
            </a:lvl6pPr>
            <a:lvl7pPr marL="914400" algn="l" defTabSz="1042988" rtl="0" fontAlgn="base">
              <a:spcBef>
                <a:spcPct val="0"/>
              </a:spcBef>
              <a:spcAft>
                <a:spcPct val="0"/>
              </a:spcAft>
              <a:defRPr kumimoji="1" sz="2400" b="1">
                <a:solidFill>
                  <a:srgbClr val="000000"/>
                </a:solidFill>
                <a:latin typeface="ＭＳ Ｐゴシック" pitchFamily="50" charset="-128"/>
                <a:ea typeface="ＭＳ Ｐゴシック" pitchFamily="50" charset="-128"/>
              </a:defRPr>
            </a:lvl7pPr>
            <a:lvl8pPr marL="1371600" algn="l" defTabSz="1042988" rtl="0" fontAlgn="base">
              <a:spcBef>
                <a:spcPct val="0"/>
              </a:spcBef>
              <a:spcAft>
                <a:spcPct val="0"/>
              </a:spcAft>
              <a:defRPr kumimoji="1" sz="2400" b="1">
                <a:solidFill>
                  <a:srgbClr val="000000"/>
                </a:solidFill>
                <a:latin typeface="ＭＳ Ｐゴシック" pitchFamily="50" charset="-128"/>
                <a:ea typeface="ＭＳ Ｐゴシック" pitchFamily="50" charset="-128"/>
              </a:defRPr>
            </a:lvl8pPr>
            <a:lvl9pPr marL="1828800" algn="l" defTabSz="1042988" rtl="0" fontAlgn="base">
              <a:spcBef>
                <a:spcPct val="0"/>
              </a:spcBef>
              <a:spcAft>
                <a:spcPct val="0"/>
              </a:spcAft>
              <a:defRPr kumimoji="1" sz="2400" b="1">
                <a:solidFill>
                  <a:srgbClr val="000000"/>
                </a:solidFill>
                <a:latin typeface="ＭＳ Ｐゴシック" pitchFamily="50" charset="-128"/>
                <a:ea typeface="ＭＳ Ｐゴシック" pitchFamily="50" charset="-128"/>
              </a:defRPr>
            </a:lvl9pPr>
          </a:lstStyle>
          <a:p>
            <a:pPr defTabSz="1189813" eaLnBrk="1" hangingPunct="1">
              <a:defRPr/>
            </a:pPr>
            <a:r>
              <a:rPr lang="en-US" altLang="ja-JP" sz="3200" dirty="0" smtClean="0">
                <a:solidFill>
                  <a:schemeClr val="tx1"/>
                </a:solidFill>
                <a:latin typeface="AR P丸ゴシック体E" panose="020B0600010101010101" pitchFamily="50" charset="-128"/>
                <a:ea typeface="AR P丸ゴシック体E" panose="020B0600010101010101" pitchFamily="50" charset="-128"/>
              </a:rPr>
              <a:t>【</a:t>
            </a:r>
            <a:r>
              <a:rPr lang="ja-JP" altLang="en-US" sz="3200" dirty="0" smtClean="0">
                <a:solidFill>
                  <a:schemeClr val="tx1"/>
                </a:solidFill>
                <a:latin typeface="AR P丸ゴシック体E" panose="020B0600010101010101" pitchFamily="50" charset="-128"/>
                <a:ea typeface="AR P丸ゴシック体E" panose="020B0600010101010101" pitchFamily="50" charset="-128"/>
              </a:rPr>
              <a:t>家庭学習 学校実践例</a:t>
            </a:r>
            <a:r>
              <a:rPr lang="en-US" altLang="ja-JP" sz="3200" dirty="0" smtClean="0">
                <a:solidFill>
                  <a:schemeClr val="tx1"/>
                </a:solidFill>
                <a:latin typeface="AR P丸ゴシック体E" panose="020B0600010101010101" pitchFamily="50" charset="-128"/>
                <a:ea typeface="AR P丸ゴシック体E" panose="020B0600010101010101" pitchFamily="50" charset="-128"/>
              </a:rPr>
              <a:t>】</a:t>
            </a:r>
            <a:endParaRPr lang="en-US" altLang="ja-JP" sz="3200" dirty="0">
              <a:solidFill>
                <a:schemeClr val="tx1"/>
              </a:solidFill>
              <a:latin typeface="AR P丸ゴシック体E" panose="020B0600010101010101" pitchFamily="50" charset="-128"/>
              <a:ea typeface="AR P丸ゴシック体E" panose="020B0600010101010101" pitchFamily="50" charset="-128"/>
            </a:endParaRPr>
          </a:p>
        </p:txBody>
      </p:sp>
      <p:sp>
        <p:nvSpPr>
          <p:cNvPr id="12" name="タイトル 12"/>
          <p:cNvSpPr txBox="1">
            <a:spLocks/>
          </p:cNvSpPr>
          <p:nvPr/>
        </p:nvSpPr>
        <p:spPr bwMode="auto">
          <a:xfrm>
            <a:off x="4779548" y="1799795"/>
            <a:ext cx="4944240" cy="447352"/>
          </a:xfrm>
          <a:prstGeom prst="rect">
            <a:avLst/>
          </a:prstGeom>
          <a:noFill/>
          <a:ln w="9525">
            <a:noFill/>
            <a:miter lim="800000"/>
            <a:headEnd/>
            <a:tailEnd/>
          </a:ln>
          <a:effectLst>
            <a:outerShdw dist="53882"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algn="l" defTabSz="1042988" rtl="0" eaLnBrk="0" fontAlgn="base" hangingPunct="0">
              <a:lnSpc>
                <a:spcPct val="114000"/>
              </a:lnSpc>
              <a:spcBef>
                <a:spcPct val="0"/>
              </a:spcBef>
              <a:spcAft>
                <a:spcPct val="0"/>
              </a:spcAft>
              <a:defRPr kumimoji="1" lang="ja-JP" altLang="en-US" sz="3600" b="0" kern="1200">
                <a:solidFill>
                  <a:srgbClr val="000000"/>
                </a:solidFill>
                <a:latin typeface="HGP創英角ｺﾞｼｯｸUB" pitchFamily="50" charset="-128"/>
                <a:ea typeface="HGP創英角ｺﾞｼｯｸUB" pitchFamily="50" charset="-128"/>
                <a:cs typeface="+mj-cs"/>
              </a:defRPr>
            </a:lvl1pPr>
            <a:lvl2pPr algn="l" defTabSz="1042988" rtl="0" eaLnBrk="0" fontAlgn="base" hangingPunct="0">
              <a:spcBef>
                <a:spcPct val="0"/>
              </a:spcBef>
              <a:spcAft>
                <a:spcPct val="0"/>
              </a:spcAft>
              <a:defRPr kumimoji="1" sz="2400" b="1">
                <a:solidFill>
                  <a:srgbClr val="000000"/>
                </a:solidFill>
                <a:latin typeface="ＭＳ Ｐゴシック" pitchFamily="50" charset="-128"/>
                <a:ea typeface="ＭＳ Ｐゴシック" pitchFamily="50" charset="-128"/>
              </a:defRPr>
            </a:lvl2pPr>
            <a:lvl3pPr algn="l" defTabSz="1042988" rtl="0" eaLnBrk="0" fontAlgn="base" hangingPunct="0">
              <a:spcBef>
                <a:spcPct val="0"/>
              </a:spcBef>
              <a:spcAft>
                <a:spcPct val="0"/>
              </a:spcAft>
              <a:defRPr kumimoji="1" sz="2400" b="1">
                <a:solidFill>
                  <a:srgbClr val="000000"/>
                </a:solidFill>
                <a:latin typeface="ＭＳ Ｐゴシック" pitchFamily="50" charset="-128"/>
                <a:ea typeface="ＭＳ Ｐゴシック" pitchFamily="50" charset="-128"/>
              </a:defRPr>
            </a:lvl3pPr>
            <a:lvl4pPr algn="l" defTabSz="1042988" rtl="0" eaLnBrk="0" fontAlgn="base" hangingPunct="0">
              <a:spcBef>
                <a:spcPct val="0"/>
              </a:spcBef>
              <a:spcAft>
                <a:spcPct val="0"/>
              </a:spcAft>
              <a:defRPr kumimoji="1" sz="2400" b="1">
                <a:solidFill>
                  <a:srgbClr val="000000"/>
                </a:solidFill>
                <a:latin typeface="ＭＳ Ｐゴシック" pitchFamily="50" charset="-128"/>
                <a:ea typeface="ＭＳ Ｐゴシック" pitchFamily="50" charset="-128"/>
              </a:defRPr>
            </a:lvl4pPr>
            <a:lvl5pPr algn="l" defTabSz="1042988" rtl="0" eaLnBrk="0" fontAlgn="base" hangingPunct="0">
              <a:spcBef>
                <a:spcPct val="0"/>
              </a:spcBef>
              <a:spcAft>
                <a:spcPct val="0"/>
              </a:spcAft>
              <a:defRPr kumimoji="1" sz="2400" b="1">
                <a:solidFill>
                  <a:srgbClr val="000000"/>
                </a:solidFill>
                <a:latin typeface="ＭＳ Ｐゴシック" pitchFamily="50" charset="-128"/>
                <a:ea typeface="ＭＳ Ｐゴシック" pitchFamily="50" charset="-128"/>
              </a:defRPr>
            </a:lvl5pPr>
            <a:lvl6pPr marL="457200" algn="l" defTabSz="1042988" rtl="0" fontAlgn="base">
              <a:spcBef>
                <a:spcPct val="0"/>
              </a:spcBef>
              <a:spcAft>
                <a:spcPct val="0"/>
              </a:spcAft>
              <a:defRPr kumimoji="1" sz="2400" b="1">
                <a:solidFill>
                  <a:srgbClr val="000000"/>
                </a:solidFill>
                <a:latin typeface="ＭＳ Ｐゴシック" pitchFamily="50" charset="-128"/>
                <a:ea typeface="ＭＳ Ｐゴシック" pitchFamily="50" charset="-128"/>
              </a:defRPr>
            </a:lvl6pPr>
            <a:lvl7pPr marL="914400" algn="l" defTabSz="1042988" rtl="0" fontAlgn="base">
              <a:spcBef>
                <a:spcPct val="0"/>
              </a:spcBef>
              <a:spcAft>
                <a:spcPct val="0"/>
              </a:spcAft>
              <a:defRPr kumimoji="1" sz="2400" b="1">
                <a:solidFill>
                  <a:srgbClr val="000000"/>
                </a:solidFill>
                <a:latin typeface="ＭＳ Ｐゴシック" pitchFamily="50" charset="-128"/>
                <a:ea typeface="ＭＳ Ｐゴシック" pitchFamily="50" charset="-128"/>
              </a:defRPr>
            </a:lvl7pPr>
            <a:lvl8pPr marL="1371600" algn="l" defTabSz="1042988" rtl="0" fontAlgn="base">
              <a:spcBef>
                <a:spcPct val="0"/>
              </a:spcBef>
              <a:spcAft>
                <a:spcPct val="0"/>
              </a:spcAft>
              <a:defRPr kumimoji="1" sz="2400" b="1">
                <a:solidFill>
                  <a:srgbClr val="000000"/>
                </a:solidFill>
                <a:latin typeface="ＭＳ Ｐゴシック" pitchFamily="50" charset="-128"/>
                <a:ea typeface="ＭＳ Ｐゴシック" pitchFamily="50" charset="-128"/>
              </a:defRPr>
            </a:lvl8pPr>
            <a:lvl9pPr marL="1828800" algn="l" defTabSz="1042988" rtl="0" fontAlgn="base">
              <a:spcBef>
                <a:spcPct val="0"/>
              </a:spcBef>
              <a:spcAft>
                <a:spcPct val="0"/>
              </a:spcAft>
              <a:defRPr kumimoji="1" sz="2400" b="1">
                <a:solidFill>
                  <a:srgbClr val="000000"/>
                </a:solidFill>
                <a:latin typeface="ＭＳ Ｐゴシック" pitchFamily="50" charset="-128"/>
                <a:ea typeface="ＭＳ Ｐゴシック" pitchFamily="50" charset="-128"/>
              </a:defRPr>
            </a:lvl9pPr>
          </a:lstStyle>
          <a:p>
            <a:pPr defTabSz="1189813" eaLnBrk="1" hangingPunct="1">
              <a:defRPr/>
            </a:pPr>
            <a:r>
              <a:rPr lang="ja-JP" altLang="en-US" sz="2400" dirty="0" smtClean="0">
                <a:solidFill>
                  <a:schemeClr val="tx1"/>
                </a:solidFill>
                <a:latin typeface="AR P丸ゴシック体E" panose="020B0600010101010101" pitchFamily="50" charset="-128"/>
                <a:ea typeface="AR P丸ゴシック体E" panose="020B0600010101010101" pitchFamily="50" charset="-128"/>
              </a:rPr>
              <a:t>～自主学習の取り組み方の指導～</a:t>
            </a:r>
            <a:endParaRPr lang="en-US" altLang="ja-JP" sz="2400" dirty="0">
              <a:solidFill>
                <a:schemeClr val="tx1"/>
              </a:solidFill>
              <a:latin typeface="AR P丸ゴシック体E" panose="020B0600010101010101" pitchFamily="50" charset="-128"/>
              <a:ea typeface="AR P丸ゴシック体E" panose="020B0600010101010101" pitchFamily="50" charset="-128"/>
            </a:endParaRPr>
          </a:p>
        </p:txBody>
      </p:sp>
      <p:pic>
        <p:nvPicPr>
          <p:cNvPr id="6" name="図 5"/>
          <p:cNvPicPr>
            <a:picLocks noChangeAspect="1"/>
          </p:cNvPicPr>
          <p:nvPr/>
        </p:nvPicPr>
        <p:blipFill rotWithShape="1">
          <a:blip r:embed="rId7"/>
          <a:srcRect l="34718" t="15438" r="36350" b="12517"/>
          <a:stretch/>
        </p:blipFill>
        <p:spPr>
          <a:xfrm>
            <a:off x="560512" y="3656060"/>
            <a:ext cx="2232248" cy="3125148"/>
          </a:xfrm>
          <a:prstGeom prst="rect">
            <a:avLst/>
          </a:prstGeom>
        </p:spPr>
      </p:pic>
      <p:sp>
        <p:nvSpPr>
          <p:cNvPr id="7" name="タイトル 12"/>
          <p:cNvSpPr txBox="1">
            <a:spLocks/>
          </p:cNvSpPr>
          <p:nvPr/>
        </p:nvSpPr>
        <p:spPr bwMode="auto">
          <a:xfrm>
            <a:off x="776536" y="2884902"/>
            <a:ext cx="2319028" cy="961561"/>
          </a:xfrm>
          <a:prstGeom prst="rect">
            <a:avLst/>
          </a:prstGeom>
          <a:noFill/>
          <a:ln w="9525">
            <a:noFill/>
            <a:miter lim="800000"/>
            <a:headEnd/>
            <a:tailEnd/>
          </a:ln>
          <a:effectLst>
            <a:outerShdw dist="53882"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algn="l" defTabSz="1042988" rtl="0" eaLnBrk="0" fontAlgn="base" hangingPunct="0">
              <a:lnSpc>
                <a:spcPct val="114000"/>
              </a:lnSpc>
              <a:spcBef>
                <a:spcPct val="0"/>
              </a:spcBef>
              <a:spcAft>
                <a:spcPct val="0"/>
              </a:spcAft>
              <a:defRPr kumimoji="1" lang="ja-JP" altLang="en-US" sz="3600" b="0" kern="1200">
                <a:solidFill>
                  <a:srgbClr val="000000"/>
                </a:solidFill>
                <a:latin typeface="HGP創英角ｺﾞｼｯｸUB" pitchFamily="50" charset="-128"/>
                <a:ea typeface="HGP創英角ｺﾞｼｯｸUB" pitchFamily="50" charset="-128"/>
                <a:cs typeface="+mj-cs"/>
              </a:defRPr>
            </a:lvl1pPr>
            <a:lvl2pPr algn="l" defTabSz="1042988" rtl="0" eaLnBrk="0" fontAlgn="base" hangingPunct="0">
              <a:spcBef>
                <a:spcPct val="0"/>
              </a:spcBef>
              <a:spcAft>
                <a:spcPct val="0"/>
              </a:spcAft>
              <a:defRPr kumimoji="1" sz="2400" b="1">
                <a:solidFill>
                  <a:srgbClr val="000000"/>
                </a:solidFill>
                <a:latin typeface="ＭＳ Ｐゴシック" pitchFamily="50" charset="-128"/>
                <a:ea typeface="ＭＳ Ｐゴシック" pitchFamily="50" charset="-128"/>
              </a:defRPr>
            </a:lvl2pPr>
            <a:lvl3pPr algn="l" defTabSz="1042988" rtl="0" eaLnBrk="0" fontAlgn="base" hangingPunct="0">
              <a:spcBef>
                <a:spcPct val="0"/>
              </a:spcBef>
              <a:spcAft>
                <a:spcPct val="0"/>
              </a:spcAft>
              <a:defRPr kumimoji="1" sz="2400" b="1">
                <a:solidFill>
                  <a:srgbClr val="000000"/>
                </a:solidFill>
                <a:latin typeface="ＭＳ Ｐゴシック" pitchFamily="50" charset="-128"/>
                <a:ea typeface="ＭＳ Ｐゴシック" pitchFamily="50" charset="-128"/>
              </a:defRPr>
            </a:lvl3pPr>
            <a:lvl4pPr algn="l" defTabSz="1042988" rtl="0" eaLnBrk="0" fontAlgn="base" hangingPunct="0">
              <a:spcBef>
                <a:spcPct val="0"/>
              </a:spcBef>
              <a:spcAft>
                <a:spcPct val="0"/>
              </a:spcAft>
              <a:defRPr kumimoji="1" sz="2400" b="1">
                <a:solidFill>
                  <a:srgbClr val="000000"/>
                </a:solidFill>
                <a:latin typeface="ＭＳ Ｐゴシック" pitchFamily="50" charset="-128"/>
                <a:ea typeface="ＭＳ Ｐゴシック" pitchFamily="50" charset="-128"/>
              </a:defRPr>
            </a:lvl4pPr>
            <a:lvl5pPr algn="l" defTabSz="1042988" rtl="0" eaLnBrk="0" fontAlgn="base" hangingPunct="0">
              <a:spcBef>
                <a:spcPct val="0"/>
              </a:spcBef>
              <a:spcAft>
                <a:spcPct val="0"/>
              </a:spcAft>
              <a:defRPr kumimoji="1" sz="2400" b="1">
                <a:solidFill>
                  <a:srgbClr val="000000"/>
                </a:solidFill>
                <a:latin typeface="ＭＳ Ｐゴシック" pitchFamily="50" charset="-128"/>
                <a:ea typeface="ＭＳ Ｐゴシック" pitchFamily="50" charset="-128"/>
              </a:defRPr>
            </a:lvl5pPr>
            <a:lvl6pPr marL="457200" algn="l" defTabSz="1042988" rtl="0" fontAlgn="base">
              <a:spcBef>
                <a:spcPct val="0"/>
              </a:spcBef>
              <a:spcAft>
                <a:spcPct val="0"/>
              </a:spcAft>
              <a:defRPr kumimoji="1" sz="2400" b="1">
                <a:solidFill>
                  <a:srgbClr val="000000"/>
                </a:solidFill>
                <a:latin typeface="ＭＳ Ｐゴシック" pitchFamily="50" charset="-128"/>
                <a:ea typeface="ＭＳ Ｐゴシック" pitchFamily="50" charset="-128"/>
              </a:defRPr>
            </a:lvl6pPr>
            <a:lvl7pPr marL="914400" algn="l" defTabSz="1042988" rtl="0" fontAlgn="base">
              <a:spcBef>
                <a:spcPct val="0"/>
              </a:spcBef>
              <a:spcAft>
                <a:spcPct val="0"/>
              </a:spcAft>
              <a:defRPr kumimoji="1" sz="2400" b="1">
                <a:solidFill>
                  <a:srgbClr val="000000"/>
                </a:solidFill>
                <a:latin typeface="ＭＳ Ｐゴシック" pitchFamily="50" charset="-128"/>
                <a:ea typeface="ＭＳ Ｐゴシック" pitchFamily="50" charset="-128"/>
              </a:defRPr>
            </a:lvl7pPr>
            <a:lvl8pPr marL="1371600" algn="l" defTabSz="1042988" rtl="0" fontAlgn="base">
              <a:spcBef>
                <a:spcPct val="0"/>
              </a:spcBef>
              <a:spcAft>
                <a:spcPct val="0"/>
              </a:spcAft>
              <a:defRPr kumimoji="1" sz="2400" b="1">
                <a:solidFill>
                  <a:srgbClr val="000000"/>
                </a:solidFill>
                <a:latin typeface="ＭＳ Ｐゴシック" pitchFamily="50" charset="-128"/>
                <a:ea typeface="ＭＳ Ｐゴシック" pitchFamily="50" charset="-128"/>
              </a:defRPr>
            </a:lvl8pPr>
            <a:lvl9pPr marL="1828800" algn="l" defTabSz="1042988" rtl="0" fontAlgn="base">
              <a:spcBef>
                <a:spcPct val="0"/>
              </a:spcBef>
              <a:spcAft>
                <a:spcPct val="0"/>
              </a:spcAft>
              <a:defRPr kumimoji="1" sz="2400" b="1">
                <a:solidFill>
                  <a:srgbClr val="000000"/>
                </a:solidFill>
                <a:latin typeface="ＭＳ Ｐゴシック" pitchFamily="50" charset="-128"/>
                <a:ea typeface="ＭＳ Ｐゴシック" pitchFamily="50" charset="-128"/>
              </a:defRPr>
            </a:lvl9pPr>
          </a:lstStyle>
          <a:p>
            <a:pPr defTabSz="1189813" eaLnBrk="1" hangingPunct="1">
              <a:defRPr/>
            </a:pPr>
            <a:r>
              <a:rPr lang="en-US" altLang="ja-JP" sz="4800" spc="600" dirty="0" smtClean="0">
                <a:solidFill>
                  <a:schemeClr val="tx1"/>
                </a:solidFill>
                <a:latin typeface="AR P丸ゴシック体E" panose="020B0600010101010101" pitchFamily="50" charset="-128"/>
                <a:ea typeface="AR P丸ゴシック体E" panose="020B0600010101010101" pitchFamily="50" charset="-128"/>
              </a:rPr>
              <a:t>P</a:t>
            </a:r>
            <a:r>
              <a:rPr lang="ja-JP" altLang="en-US" sz="4800" spc="600" dirty="0" smtClean="0">
                <a:solidFill>
                  <a:schemeClr val="tx1"/>
                </a:solidFill>
                <a:latin typeface="AR P丸ゴシック体E" panose="020B0600010101010101" pitchFamily="50" charset="-128"/>
                <a:ea typeface="AR P丸ゴシック体E" panose="020B0600010101010101" pitchFamily="50" charset="-128"/>
              </a:rPr>
              <a:t>９７</a:t>
            </a:r>
            <a:endParaRPr lang="en-US" altLang="ja-JP" sz="4800" spc="600" dirty="0">
              <a:solidFill>
                <a:schemeClr val="tx1"/>
              </a:solidFill>
              <a:latin typeface="AR P丸ゴシック体E" panose="020B0600010101010101" pitchFamily="50" charset="-128"/>
              <a:ea typeface="AR P丸ゴシック体E" panose="020B0600010101010101" pitchFamily="50" charset="-128"/>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85300" y="6337300"/>
            <a:ext cx="304800" cy="304800"/>
          </a:xfrm>
          <a:prstGeom prst="rect">
            <a:avLst/>
          </a:prstGeom>
        </p:spPr>
      </p:pic>
    </p:spTree>
    <p:extLst>
      <p:ext uri="{BB962C8B-B14F-4D97-AF65-F5344CB8AC3E}">
        <p14:creationId xmlns:p14="http://schemas.microsoft.com/office/powerpoint/2010/main" val="2266824349"/>
      </p:ext>
    </p:extLst>
  </p:cSld>
  <p:clrMapOvr>
    <a:masterClrMapping/>
  </p:clrMapOvr>
  <mc:AlternateContent xmlns:mc="http://schemas.openxmlformats.org/markup-compatibility/2006" xmlns:p14="http://schemas.microsoft.com/office/powerpoint/2010/main">
    <mc:Choice Requires="p14">
      <p:transition spd="slow" p14:dur="2000" advTm="36308"/>
    </mc:Choice>
    <mc:Fallback xmlns="">
      <p:transition spd="slow" advTm="36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242091743"/>
              </p:ext>
            </p:extLst>
          </p:nvPr>
        </p:nvGraphicFramePr>
        <p:xfrm>
          <a:off x="48905" y="836712"/>
          <a:ext cx="9857095" cy="5544616"/>
        </p:xfrm>
        <a:graphic>
          <a:graphicData uri="http://schemas.openxmlformats.org/presentationml/2006/ole">
            <mc:AlternateContent xmlns:mc="http://schemas.openxmlformats.org/markup-compatibility/2006">
              <mc:Choice xmlns:v="urn:schemas-microsoft-com:vml" Requires="v">
                <p:oleObj spid="_x0000_s3165" name="Acrobat Document" r:id="rId6" imgW="9143737" imgH="5143264" progId="Acrobat.Document.DC">
                  <p:embed/>
                </p:oleObj>
              </mc:Choice>
              <mc:Fallback>
                <p:oleObj name="Acrobat Document" r:id="rId6" imgW="9143737" imgH="5143264" progId="Acrobat.Document.DC">
                  <p:embed/>
                  <p:pic>
                    <p:nvPicPr>
                      <p:cNvPr id="0" name=""/>
                      <p:cNvPicPr/>
                      <p:nvPr/>
                    </p:nvPicPr>
                    <p:blipFill>
                      <a:blip r:embed="rId7"/>
                      <a:stretch>
                        <a:fillRect/>
                      </a:stretch>
                    </p:blipFill>
                    <p:spPr>
                      <a:xfrm>
                        <a:off x="48905" y="836712"/>
                        <a:ext cx="9857095" cy="5544616"/>
                      </a:xfrm>
                      <a:prstGeom prst="rect">
                        <a:avLst/>
                      </a:prstGeom>
                    </p:spPr>
                  </p:pic>
                </p:oleObj>
              </mc:Fallback>
            </mc:AlternateContent>
          </a:graphicData>
        </a:graphic>
      </p:graphicFrame>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385300" y="6337300"/>
            <a:ext cx="304800" cy="304800"/>
          </a:xfrm>
          <a:prstGeom prst="rect">
            <a:avLst/>
          </a:prstGeom>
        </p:spPr>
      </p:pic>
    </p:spTree>
    <p:extLst>
      <p:ext uri="{BB962C8B-B14F-4D97-AF65-F5344CB8AC3E}">
        <p14:creationId xmlns:p14="http://schemas.microsoft.com/office/powerpoint/2010/main" val="2348994507"/>
      </p:ext>
    </p:extLst>
  </p:cSld>
  <p:clrMapOvr>
    <a:masterClrMapping/>
  </p:clrMapOvr>
  <mc:AlternateContent xmlns:mc="http://schemas.openxmlformats.org/markup-compatibility/2006" xmlns:p14="http://schemas.microsoft.com/office/powerpoint/2010/main">
    <mc:Choice Requires="p14">
      <p:transition spd="slow" p14:dur="2000" advTm="34300"/>
    </mc:Choice>
    <mc:Fallback xmlns="">
      <p:transition spd="slow" advTm="3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238620" y="188640"/>
            <a:ext cx="9376975" cy="3176596"/>
            <a:chOff x="238620" y="188640"/>
            <a:chExt cx="9376975" cy="3176596"/>
          </a:xfrm>
        </p:grpSpPr>
        <p:pic>
          <p:nvPicPr>
            <p:cNvPr id="2" name="図 1"/>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385048" y="188640"/>
              <a:ext cx="4230547" cy="3176596"/>
            </a:xfrm>
            <a:prstGeom prst="rect">
              <a:avLst/>
            </a:prstGeom>
          </p:spPr>
        </p:pic>
        <p:sp>
          <p:nvSpPr>
            <p:cNvPr id="4" name="テキスト ボックス 3"/>
            <p:cNvSpPr txBox="1"/>
            <p:nvPr/>
          </p:nvSpPr>
          <p:spPr>
            <a:xfrm>
              <a:off x="238620" y="240508"/>
              <a:ext cx="5012268" cy="3042951"/>
            </a:xfrm>
            <a:prstGeom prst="roundRect">
              <a:avLst/>
            </a:prstGeom>
            <a:solidFill>
              <a:srgbClr val="FFFF21"/>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108000" tIns="36000" rIns="108000" bIns="36000" rtlCol="0" anchor="ctr" anchorCtr="0">
              <a:spAutoFit/>
            </a:bodyPr>
            <a:lstStyle/>
            <a:p>
              <a:pPr>
                <a:lnSpc>
                  <a:spcPct val="150000"/>
                </a:lnSpc>
              </a:pPr>
              <a:r>
                <a:rPr lang="en-US" altLang="ja-JP" sz="4400" kern="100" dirty="0" smtClean="0">
                  <a:latin typeface="AR P丸ゴシック体E" panose="020F0900000000000000" pitchFamily="50" charset="-128"/>
                  <a:ea typeface="AR P丸ゴシック体E" panose="020F0900000000000000" pitchFamily="50" charset="-128"/>
                  <a:cs typeface="Times New Roman"/>
                </a:rPr>
                <a:t>8</a:t>
              </a:r>
              <a:r>
                <a:rPr lang="ja-JP" altLang="en-US" sz="4400" kern="100" dirty="0" smtClean="0">
                  <a:latin typeface="AR P丸ゴシック体E" panose="020F0900000000000000" pitchFamily="50" charset="-128"/>
                  <a:ea typeface="AR P丸ゴシック体E" panose="020F0900000000000000" pitchFamily="50" charset="-128"/>
                  <a:cs typeface="Times New Roman"/>
                </a:rPr>
                <a:t>月</a:t>
              </a:r>
              <a:r>
                <a:rPr lang="ja-JP" altLang="en-US" sz="3600" kern="100" dirty="0" smtClean="0">
                  <a:latin typeface="AR P丸ゴシック体E" panose="020F0900000000000000" pitchFamily="50" charset="-128"/>
                  <a:ea typeface="AR P丸ゴシック体E" panose="020F0900000000000000" pitchFamily="50" charset="-128"/>
                  <a:cs typeface="Times New Roman"/>
                </a:rPr>
                <a:t>　</a:t>
              </a:r>
              <a:endParaRPr lang="en-US" altLang="ja-JP" sz="3600" kern="100" dirty="0" smtClean="0">
                <a:latin typeface="AR P丸ゴシック体E" panose="020F0900000000000000" pitchFamily="50" charset="-128"/>
                <a:ea typeface="AR P丸ゴシック体E" panose="020F0900000000000000" pitchFamily="50" charset="-128"/>
                <a:cs typeface="Times New Roman"/>
              </a:endParaRPr>
            </a:p>
            <a:p>
              <a:pPr>
                <a:lnSpc>
                  <a:spcPct val="150000"/>
                </a:lnSpc>
              </a:pPr>
              <a:r>
                <a:rPr lang="ja-JP" altLang="en-US" sz="3600" kern="100" dirty="0" smtClean="0">
                  <a:latin typeface="AR P丸ゴシック体E" panose="020F0900000000000000" pitchFamily="50" charset="-128"/>
                  <a:ea typeface="AR P丸ゴシック体E" panose="020F0900000000000000" pitchFamily="50" charset="-128"/>
                  <a:cs typeface="Times New Roman"/>
                </a:rPr>
                <a:t>熊本の学び</a:t>
              </a:r>
              <a:endParaRPr lang="en-US" altLang="ja-JP" sz="3600" kern="100" dirty="0" smtClean="0">
                <a:latin typeface="AR P丸ゴシック体E" panose="020F0900000000000000" pitchFamily="50" charset="-128"/>
                <a:ea typeface="AR P丸ゴシック体E" panose="020F0900000000000000" pitchFamily="50" charset="-128"/>
                <a:cs typeface="Times New Roman"/>
              </a:endParaRPr>
            </a:p>
            <a:p>
              <a:pPr>
                <a:lnSpc>
                  <a:spcPct val="150000"/>
                </a:lnSpc>
              </a:pPr>
              <a:r>
                <a:rPr lang="ja-JP" altLang="en-US" sz="3600" kern="100" dirty="0" smtClean="0">
                  <a:latin typeface="AR P丸ゴシック体E" panose="020F0900000000000000" pitchFamily="50" charset="-128"/>
                  <a:ea typeface="AR P丸ゴシック体E" panose="020F0900000000000000" pitchFamily="50" charset="-128"/>
                  <a:cs typeface="Times New Roman"/>
                </a:rPr>
                <a:t>スタートアップ研修</a:t>
              </a:r>
              <a:endParaRPr lang="en-US" altLang="ja-JP" sz="3600" kern="100" dirty="0">
                <a:latin typeface="AR P丸ゴシック体E" panose="020F0900000000000000" pitchFamily="50" charset="-128"/>
                <a:ea typeface="AR P丸ゴシック体E" panose="020F0900000000000000" pitchFamily="50" charset="-128"/>
                <a:cs typeface="Times New Roman"/>
              </a:endParaRPr>
            </a:p>
          </p:txBody>
        </p:sp>
      </p:grpSp>
      <p:grpSp>
        <p:nvGrpSpPr>
          <p:cNvPr id="7" name="グループ化 6"/>
          <p:cNvGrpSpPr/>
          <p:nvPr/>
        </p:nvGrpSpPr>
        <p:grpSpPr>
          <a:xfrm>
            <a:off x="238620" y="3689648"/>
            <a:ext cx="9376975" cy="3168352"/>
            <a:chOff x="238620" y="3689648"/>
            <a:chExt cx="9376975" cy="3168352"/>
          </a:xfrm>
        </p:grpSpPr>
        <p:pic>
          <p:nvPicPr>
            <p:cNvPr id="3" name="図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8620" y="3689648"/>
              <a:ext cx="4224469" cy="3168352"/>
            </a:xfrm>
            <a:prstGeom prst="rect">
              <a:avLst/>
            </a:prstGeom>
          </p:spPr>
        </p:pic>
        <p:sp>
          <p:nvSpPr>
            <p:cNvPr id="5" name="テキスト ボックス 4"/>
            <p:cNvSpPr txBox="1"/>
            <p:nvPr/>
          </p:nvSpPr>
          <p:spPr>
            <a:xfrm>
              <a:off x="4603327" y="4212049"/>
              <a:ext cx="5012268" cy="2123550"/>
            </a:xfrm>
            <a:prstGeom prst="roundRect">
              <a:avLst/>
            </a:prstGeom>
            <a:solidFill>
              <a:srgbClr val="FFFF21"/>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108000" tIns="36000" rIns="108000" bIns="36000" rtlCol="0" anchor="ctr" anchorCtr="0">
              <a:spAutoFit/>
            </a:bodyPr>
            <a:lstStyle/>
            <a:p>
              <a:pPr>
                <a:lnSpc>
                  <a:spcPct val="150000"/>
                </a:lnSpc>
              </a:pPr>
              <a:r>
                <a:rPr lang="ja-JP" altLang="en-US" sz="4400" kern="100" dirty="0" smtClean="0">
                  <a:latin typeface="AR P丸ゴシック体E" panose="020F0900000000000000" pitchFamily="50" charset="-128"/>
                  <a:ea typeface="AR P丸ゴシック体E" panose="020F0900000000000000" pitchFamily="50" charset="-128"/>
                  <a:cs typeface="Times New Roman"/>
                </a:rPr>
                <a:t>１</a:t>
              </a:r>
              <a:r>
                <a:rPr lang="en-US" altLang="ja-JP" sz="4400" kern="100" dirty="0">
                  <a:latin typeface="AR P丸ゴシック体E" panose="020F0900000000000000" pitchFamily="50" charset="-128"/>
                  <a:ea typeface="AR P丸ゴシック体E" panose="020F0900000000000000" pitchFamily="50" charset="-128"/>
                  <a:cs typeface="Times New Roman"/>
                </a:rPr>
                <a:t> </a:t>
              </a:r>
              <a:r>
                <a:rPr lang="ja-JP" altLang="en-US" sz="4400" kern="100" dirty="0" smtClean="0">
                  <a:latin typeface="AR P丸ゴシック体E" panose="020F0900000000000000" pitchFamily="50" charset="-128"/>
                  <a:ea typeface="AR P丸ゴシック体E" panose="020F0900000000000000" pitchFamily="50" charset="-128"/>
                  <a:cs typeface="Times New Roman"/>
                </a:rPr>
                <a:t>１月</a:t>
              </a:r>
              <a:r>
                <a:rPr lang="ja-JP" altLang="en-US" sz="3600" kern="100" dirty="0" smtClean="0">
                  <a:latin typeface="AR P丸ゴシック体E" panose="020F0900000000000000" pitchFamily="50" charset="-128"/>
                  <a:ea typeface="AR P丸ゴシック体E" panose="020F0900000000000000" pitchFamily="50" charset="-128"/>
                  <a:cs typeface="Times New Roman"/>
                </a:rPr>
                <a:t>　</a:t>
              </a:r>
              <a:endParaRPr lang="en-US" altLang="ja-JP" sz="3600" kern="100" dirty="0">
                <a:latin typeface="AR P丸ゴシック体E" panose="020F0900000000000000" pitchFamily="50" charset="-128"/>
                <a:ea typeface="AR P丸ゴシック体E" panose="020F0900000000000000" pitchFamily="50" charset="-128"/>
                <a:cs typeface="Times New Roman"/>
              </a:endParaRPr>
            </a:p>
            <a:p>
              <a:pPr>
                <a:lnSpc>
                  <a:spcPct val="150000"/>
                </a:lnSpc>
              </a:pPr>
              <a:r>
                <a:rPr lang="ja-JP" altLang="en-US" sz="3600" kern="100" dirty="0" smtClean="0">
                  <a:latin typeface="AR P丸ゴシック体E" panose="020F0900000000000000" pitchFamily="50" charset="-128"/>
                  <a:ea typeface="AR P丸ゴシック体E" panose="020F0900000000000000" pitchFamily="50" charset="-128"/>
                  <a:cs typeface="Times New Roman"/>
                </a:rPr>
                <a:t>校内研修サポート訪問</a:t>
              </a:r>
              <a:endParaRPr lang="en-US" altLang="ja-JP" sz="3600" kern="100" dirty="0" smtClean="0">
                <a:latin typeface="AR P丸ゴシック体E" panose="020F0900000000000000" pitchFamily="50" charset="-128"/>
                <a:ea typeface="AR P丸ゴシック体E" panose="020F0900000000000000" pitchFamily="50" charset="-128"/>
                <a:cs typeface="Times New Roman"/>
              </a:endParaRPr>
            </a:p>
          </p:txBody>
        </p:sp>
      </p:grpSp>
      <p:pic>
        <p:nvPicPr>
          <p:cNvPr id="8" name="オーディオ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1525457401"/>
      </p:ext>
    </p:extLst>
  </p:cSld>
  <p:clrMapOvr>
    <a:masterClrMapping/>
  </p:clrMapOvr>
  <mc:AlternateContent xmlns:mc="http://schemas.openxmlformats.org/markup-compatibility/2006" xmlns:p14="http://schemas.microsoft.com/office/powerpoint/2010/main">
    <mc:Choice Requires="p14">
      <p:transition spd="slow" p14:dur="2000" advTm="35663"/>
    </mc:Choice>
    <mc:Fallback xmlns="">
      <p:transition spd="slow" advTm="35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p:cNvGrpSpPr/>
          <p:nvPr/>
        </p:nvGrpSpPr>
        <p:grpSpPr>
          <a:xfrm>
            <a:off x="323587" y="116632"/>
            <a:ext cx="9577064" cy="3598505"/>
            <a:chOff x="200472" y="115430"/>
            <a:chExt cx="9577064" cy="3598505"/>
          </a:xfrm>
        </p:grpSpPr>
        <p:pic>
          <p:nvPicPr>
            <p:cNvPr id="8" name="図 7"/>
            <p:cNvPicPr>
              <a:picLocks noChangeAspect="1"/>
            </p:cNvPicPr>
            <p:nvPr/>
          </p:nvPicPr>
          <p:blipFill rotWithShape="1">
            <a:blip r:embed="rId6"/>
            <a:srcRect l="8583" t="26725" r="26347" b="30066"/>
            <a:stretch/>
          </p:blipFill>
          <p:spPr>
            <a:xfrm>
              <a:off x="920552" y="650091"/>
              <a:ext cx="8070420" cy="3013015"/>
            </a:xfrm>
            <a:prstGeom prst="rect">
              <a:avLst/>
            </a:prstGeom>
            <a:ln w="38100">
              <a:solidFill>
                <a:schemeClr val="tx1"/>
              </a:solidFill>
            </a:ln>
          </p:spPr>
        </p:pic>
        <p:sp>
          <p:nvSpPr>
            <p:cNvPr id="9" name="角丸四角形吹き出し 8"/>
            <p:cNvSpPr/>
            <p:nvPr/>
          </p:nvSpPr>
          <p:spPr>
            <a:xfrm>
              <a:off x="6177136" y="2534988"/>
              <a:ext cx="3600400" cy="1178947"/>
            </a:xfrm>
            <a:prstGeom prst="wedgeRoundRectCallout">
              <a:avLst>
                <a:gd name="adj1" fmla="val -60539"/>
                <a:gd name="adj2" fmla="val -80117"/>
                <a:gd name="adj3" fmla="val 16667"/>
              </a:avLst>
            </a:prstGeom>
            <a:ln w="38100"/>
          </p:spPr>
          <p:style>
            <a:lnRef idx="2">
              <a:schemeClr val="accent6"/>
            </a:lnRef>
            <a:fillRef idx="1">
              <a:schemeClr val="lt1"/>
            </a:fillRef>
            <a:effectRef idx="0">
              <a:schemeClr val="accent6"/>
            </a:effectRef>
            <a:fontRef idx="minor">
              <a:schemeClr val="dk1"/>
            </a:fontRef>
          </p:style>
          <p:txBody>
            <a:bodyPr lIns="0" tIns="36000" rIns="0" bIns="36000" rtlCol="0" anchor="ctr"/>
            <a:lstStyle/>
            <a:p>
              <a:r>
                <a:rPr kumimoji="1" lang="ja-JP" altLang="en-US" sz="2400" b="1" dirty="0" smtClean="0">
                  <a:solidFill>
                    <a:schemeClr val="tx1"/>
                  </a:solidFill>
                  <a:latin typeface="HG丸ｺﾞｼｯｸM-PRO" panose="020F0600000000000000" pitchFamily="50" charset="-128"/>
                  <a:ea typeface="HG丸ｺﾞｼｯｸM-PRO" panose="020F0600000000000000" pitchFamily="50" charset="-128"/>
                </a:rPr>
                <a:t>  チェックリストをもとに研究授業を参観</a:t>
              </a:r>
              <a:endParaRPr kumimoji="1" lang="en-US" altLang="ja-JP" sz="2400" b="1"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10" name="角丸四角形吹き出し 9"/>
            <p:cNvSpPr/>
            <p:nvPr/>
          </p:nvSpPr>
          <p:spPr>
            <a:xfrm>
              <a:off x="219458" y="2704434"/>
              <a:ext cx="3425952" cy="840054"/>
            </a:xfrm>
            <a:prstGeom prst="wedgeRoundRectCallout">
              <a:avLst>
                <a:gd name="adj1" fmla="val 43086"/>
                <a:gd name="adj2" fmla="val -64458"/>
                <a:gd name="adj3" fmla="val 16667"/>
              </a:avLst>
            </a:prstGeom>
            <a:ln w="38100"/>
          </p:spPr>
          <p:style>
            <a:lnRef idx="2">
              <a:schemeClr val="accent6"/>
            </a:lnRef>
            <a:fillRef idx="1">
              <a:schemeClr val="lt1"/>
            </a:fillRef>
            <a:effectRef idx="0">
              <a:schemeClr val="accent6"/>
            </a:effectRef>
            <a:fontRef idx="minor">
              <a:schemeClr val="dk1"/>
            </a:fontRef>
          </p:style>
          <p:txBody>
            <a:bodyPr lIns="0" tIns="36000" rIns="0" bIns="36000" rtlCol="0" anchor="ctr"/>
            <a:lstStyle/>
            <a:p>
              <a:r>
                <a:rPr lang="ja-JP" altLang="en-US" sz="2400" b="1"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2000" b="1" dirty="0" smtClean="0">
                  <a:solidFill>
                    <a:schemeClr val="tx1"/>
                  </a:solidFill>
                  <a:latin typeface="HG丸ｺﾞｼｯｸM-PRO" panose="020F0600000000000000" pitchFamily="50" charset="-128"/>
                  <a:ea typeface="HG丸ｺﾞｼｯｸM-PRO" panose="020F0600000000000000" pitchFamily="50" charset="-128"/>
                </a:rPr>
                <a:t>気付き</a:t>
              </a:r>
              <a:r>
                <a:rPr kumimoji="1" lang="en-US" altLang="ja-JP" sz="2000" b="1"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2000" b="1" dirty="0" smtClean="0">
                  <a:solidFill>
                    <a:schemeClr val="tx1"/>
                  </a:solidFill>
                  <a:latin typeface="HG丸ｺﾞｼｯｸM-PRO" panose="020F0600000000000000" pitchFamily="50" charset="-128"/>
                  <a:ea typeface="HG丸ｺﾞｼｯｸM-PRO" panose="020F0600000000000000" pitchFamily="50" charset="-128"/>
                </a:rPr>
                <a:t>成果や課題）等を記入し，授業者へ</a:t>
              </a:r>
              <a:endParaRPr kumimoji="1" lang="en-US" altLang="ja-JP" sz="2000" b="1"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11" name="正方形/長方形 10"/>
            <p:cNvSpPr/>
            <p:nvPr/>
          </p:nvSpPr>
          <p:spPr>
            <a:xfrm>
              <a:off x="200472" y="115430"/>
              <a:ext cx="7776864" cy="504499"/>
            </a:xfrm>
            <a:prstGeom prst="rect">
              <a:avLst/>
            </a:prstGeom>
            <a:ln w="38100"/>
          </p:spPr>
          <p:style>
            <a:lnRef idx="2">
              <a:schemeClr val="accent6"/>
            </a:lnRef>
            <a:fillRef idx="1">
              <a:schemeClr val="lt1"/>
            </a:fillRef>
            <a:effectRef idx="0">
              <a:schemeClr val="accent6"/>
            </a:effectRef>
            <a:fontRef idx="minor">
              <a:schemeClr val="dk1"/>
            </a:fontRef>
          </p:style>
          <p:txBody>
            <a:bodyPr lIns="0" tIns="36000" rIns="0" bIns="36000" rtlCol="0" anchor="ctr"/>
            <a:lstStyle/>
            <a:p>
              <a:pPr algn="ctr"/>
              <a:r>
                <a:rPr kumimoji="1" lang="en-US" altLang="ja-JP" sz="2400" b="1"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2400" b="1" dirty="0" smtClean="0">
                  <a:solidFill>
                    <a:schemeClr val="tx1"/>
                  </a:solidFill>
                  <a:latin typeface="HG丸ｺﾞｼｯｸM-PRO" panose="020F0600000000000000" pitchFamily="50" charset="-128"/>
                  <a:ea typeface="HG丸ｺﾞｼｯｸM-PRO" panose="020F0600000000000000" pitchFamily="50" charset="-128"/>
                </a:rPr>
                <a:t>熊本の学び</a:t>
              </a:r>
              <a:r>
                <a:rPr kumimoji="1" lang="en-US" altLang="ja-JP" sz="2400" b="1"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2400" b="1" dirty="0" smtClean="0">
                  <a:solidFill>
                    <a:schemeClr val="tx1"/>
                  </a:solidFill>
                  <a:latin typeface="HG丸ｺﾞｼｯｸM-PRO" panose="020F0600000000000000" pitchFamily="50" charset="-128"/>
                  <a:ea typeface="HG丸ｺﾞｼｯｸM-PRO" panose="020F0600000000000000" pitchFamily="50" charset="-128"/>
                </a:rPr>
                <a:t>授業実践８つのポイントチェックリスト</a:t>
              </a:r>
              <a:endParaRPr kumimoji="1" lang="en-US" altLang="ja-JP" sz="2400" b="1" dirty="0" smtClean="0">
                <a:solidFill>
                  <a:schemeClr val="tx1"/>
                </a:solidFill>
                <a:latin typeface="HG丸ｺﾞｼｯｸM-PRO" panose="020F0600000000000000" pitchFamily="50" charset="-128"/>
                <a:ea typeface="HG丸ｺﾞｼｯｸM-PRO" panose="020F0600000000000000" pitchFamily="50" charset="-128"/>
              </a:endParaRPr>
            </a:p>
          </p:txBody>
        </p:sp>
      </p:grpSp>
      <p:grpSp>
        <p:nvGrpSpPr>
          <p:cNvPr id="16" name="グループ化 15"/>
          <p:cNvGrpSpPr/>
          <p:nvPr/>
        </p:nvGrpSpPr>
        <p:grpSpPr>
          <a:xfrm>
            <a:off x="200472" y="3929285"/>
            <a:ext cx="9570581" cy="3119137"/>
            <a:chOff x="200472" y="3929285"/>
            <a:chExt cx="9570581" cy="3119137"/>
          </a:xfrm>
        </p:grpSpPr>
        <p:pic>
          <p:nvPicPr>
            <p:cNvPr id="12" name="図 11"/>
            <p:cNvPicPr>
              <a:picLocks noChangeAspect="1"/>
            </p:cNvPicPr>
            <p:nvPr/>
          </p:nvPicPr>
          <p:blipFill rotWithShape="1">
            <a:blip r:embed="rId7"/>
            <a:srcRect l="37636" t="24998" r="36676" b="54399"/>
            <a:stretch/>
          </p:blipFill>
          <p:spPr>
            <a:xfrm>
              <a:off x="219458" y="4624636"/>
              <a:ext cx="5375129" cy="2423786"/>
            </a:xfrm>
            <a:prstGeom prst="rect">
              <a:avLst/>
            </a:prstGeom>
          </p:spPr>
          <p:style>
            <a:lnRef idx="2">
              <a:schemeClr val="accent1"/>
            </a:lnRef>
            <a:fillRef idx="1">
              <a:schemeClr val="lt1"/>
            </a:fillRef>
            <a:effectRef idx="0">
              <a:schemeClr val="accent1"/>
            </a:effectRef>
            <a:fontRef idx="minor">
              <a:schemeClr val="dk1"/>
            </a:fontRef>
          </p:style>
        </p:pic>
        <p:sp>
          <p:nvSpPr>
            <p:cNvPr id="13" name="角丸四角形吹き出し 12"/>
            <p:cNvSpPr/>
            <p:nvPr/>
          </p:nvSpPr>
          <p:spPr>
            <a:xfrm>
              <a:off x="5594588" y="4470715"/>
              <a:ext cx="4176465" cy="1608352"/>
            </a:xfrm>
            <a:prstGeom prst="wedgeRoundRectCallout">
              <a:avLst>
                <a:gd name="adj1" fmla="val -60284"/>
                <a:gd name="adj2" fmla="val 34156"/>
                <a:gd name="adj3" fmla="val 16667"/>
              </a:avLst>
            </a:prstGeom>
            <a:ln w="38100"/>
          </p:spPr>
          <p:style>
            <a:lnRef idx="2">
              <a:schemeClr val="accent1"/>
            </a:lnRef>
            <a:fillRef idx="1">
              <a:schemeClr val="lt1"/>
            </a:fillRef>
            <a:effectRef idx="0">
              <a:schemeClr val="accent1"/>
            </a:effectRef>
            <a:fontRef idx="minor">
              <a:schemeClr val="dk1"/>
            </a:fontRef>
          </p:style>
          <p:txBody>
            <a:bodyPr lIns="0" tIns="36000" rIns="0" bIns="36000" rtlCol="0" anchor="ctr"/>
            <a:lstStyle/>
            <a:p>
              <a:r>
                <a:rPr lang="en-US" altLang="ja-JP" sz="2000" b="1" dirty="0" smtClean="0">
                  <a:solidFill>
                    <a:schemeClr val="tx1"/>
                  </a:solidFill>
                  <a:latin typeface="HG丸ｺﾞｼｯｸM-PRO" panose="020F0600000000000000" pitchFamily="50" charset="-128"/>
                  <a:ea typeface="HG丸ｺﾞｼｯｸM-PRO" panose="020F0600000000000000" pitchFamily="50" charset="-128"/>
                </a:rPr>
                <a:t> </a:t>
              </a:r>
              <a:r>
                <a:rPr lang="ja-JP" altLang="en-US" sz="2000" b="1" dirty="0" smtClean="0">
                  <a:solidFill>
                    <a:schemeClr val="tx1"/>
                  </a:solidFill>
                  <a:latin typeface="HG丸ｺﾞｼｯｸM-PRO" panose="020F0600000000000000" pitchFamily="50" charset="-128"/>
                  <a:ea typeface="HG丸ｺﾞｼｯｸM-PRO" panose="020F0600000000000000" pitchFamily="50" charset="-128"/>
                </a:rPr>
                <a:t>研究授業事後研での協議や授業の成果や課題を，授業者自身がまとめることで，すぐに授業改善へつなげられるようにした。</a:t>
              </a:r>
              <a:endParaRPr kumimoji="1" lang="en-US" altLang="ja-JP" sz="2000" b="1"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14" name="正方形/長方形 13"/>
            <p:cNvSpPr/>
            <p:nvPr/>
          </p:nvSpPr>
          <p:spPr>
            <a:xfrm>
              <a:off x="200472" y="3929285"/>
              <a:ext cx="4968552" cy="576064"/>
            </a:xfrm>
            <a:prstGeom prst="rect">
              <a:avLst/>
            </a:prstGeom>
            <a:ln/>
          </p:spPr>
          <p:style>
            <a:lnRef idx="2">
              <a:schemeClr val="accent1"/>
            </a:lnRef>
            <a:fillRef idx="1">
              <a:schemeClr val="lt1"/>
            </a:fillRef>
            <a:effectRef idx="0">
              <a:schemeClr val="accent1"/>
            </a:effectRef>
            <a:fontRef idx="minor">
              <a:schemeClr val="dk1"/>
            </a:fontRef>
          </p:style>
          <p:txBody>
            <a:bodyPr lIns="0" tIns="36000" rIns="0" bIns="36000" rtlCol="0" anchor="ctr"/>
            <a:lstStyle/>
            <a:p>
              <a:pPr algn="ctr"/>
              <a:r>
                <a:rPr kumimoji="1" lang="ja-JP" altLang="en-US" sz="2800" b="1" dirty="0" smtClean="0">
                  <a:solidFill>
                    <a:schemeClr val="tx1"/>
                  </a:solidFill>
                  <a:latin typeface="HG丸ｺﾞｼｯｸM-PRO" panose="020F0600000000000000" pitchFamily="50" charset="-128"/>
                  <a:ea typeface="HG丸ｺﾞｼｯｸM-PRO" panose="020F0600000000000000" pitchFamily="50" charset="-128"/>
                </a:rPr>
                <a:t>研究授業省察シートの活用</a:t>
              </a:r>
              <a:endParaRPr kumimoji="1" lang="en-US" altLang="ja-JP" sz="2800" b="1" dirty="0" smtClean="0">
                <a:solidFill>
                  <a:schemeClr val="tx1"/>
                </a:solidFill>
                <a:latin typeface="HG丸ｺﾞｼｯｸM-PRO" panose="020F0600000000000000" pitchFamily="50" charset="-128"/>
                <a:ea typeface="HG丸ｺﾞｼｯｸM-PRO" panose="020F0600000000000000" pitchFamily="50" charset="-128"/>
              </a:endParaRPr>
            </a:p>
          </p:txBody>
        </p:sp>
      </p:gr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923643767"/>
      </p:ext>
    </p:extLst>
  </p:cSld>
  <p:clrMapOvr>
    <a:masterClrMapping/>
  </p:clrMapOvr>
  <mc:AlternateContent xmlns:mc="http://schemas.openxmlformats.org/markup-compatibility/2006" xmlns:p14="http://schemas.microsoft.com/office/powerpoint/2010/main">
    <mc:Choice Requires="p14">
      <p:transition spd="slow" p14:dur="2000" advTm="46692"/>
    </mc:Choice>
    <mc:Fallback xmlns="">
      <p:transition spd="slow" advTm="46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44402" y="322632"/>
            <a:ext cx="9145102" cy="1440160"/>
          </a:xfrm>
          <a:prstGeom prst="rect">
            <a:avLst/>
          </a:prstGeom>
          <a:solidFill>
            <a:schemeClr val="accent1">
              <a:lumMod val="20000"/>
              <a:lumOff val="80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7" name="正方形/長方形 6"/>
          <p:cNvSpPr/>
          <p:nvPr/>
        </p:nvSpPr>
        <p:spPr>
          <a:xfrm>
            <a:off x="216412" y="369395"/>
            <a:ext cx="9289032" cy="1436629"/>
          </a:xfrm>
          <a:prstGeom prst="rect">
            <a:avLst/>
          </a:prstGeom>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defTabSz="1422400">
              <a:lnSpc>
                <a:spcPct val="90000"/>
              </a:lnSpc>
              <a:spcBef>
                <a:spcPct val="0"/>
              </a:spcBef>
              <a:spcAft>
                <a:spcPct val="35000"/>
              </a:spcAft>
            </a:pPr>
            <a:r>
              <a:rPr kumimoji="1" lang="ja-JP" altLang="en-US" sz="4000" kern="1200" dirty="0" smtClean="0">
                <a:solidFill>
                  <a:schemeClr val="tx1"/>
                </a:solidFill>
                <a:latin typeface="HGS創英角ｺﾞｼｯｸUB" panose="020B0900000000000000" pitchFamily="50" charset="-128"/>
                <a:ea typeface="HGS創英角ｺﾞｼｯｸUB" panose="020B0900000000000000" pitchFamily="50" charset="-128"/>
              </a:rPr>
              <a:t>　校内研究の概要</a:t>
            </a:r>
            <a:r>
              <a:rPr kumimoji="1" lang="ja-JP" altLang="en-US" sz="3200" kern="1200" dirty="0" smtClean="0">
                <a:solidFill>
                  <a:schemeClr val="tx1"/>
                </a:solidFill>
                <a:latin typeface="HGS創英角ｺﾞｼｯｸUB" panose="020B0900000000000000" pitchFamily="50" charset="-128"/>
                <a:ea typeface="HGS創英角ｺﾞｼｯｸUB" panose="020B0900000000000000" pitchFamily="50" charset="-128"/>
              </a:rPr>
              <a:t>「学び合いの授業づくり」</a:t>
            </a:r>
            <a:endParaRPr kumimoji="1" lang="ja-JP" altLang="en-US" sz="3200" kern="1200" dirty="0">
              <a:solidFill>
                <a:schemeClr val="tx1"/>
              </a:solidFill>
              <a:latin typeface="HGS創英角ｺﾞｼｯｸUB" panose="020B0900000000000000" pitchFamily="50" charset="-128"/>
              <a:ea typeface="HGS創英角ｺﾞｼｯｸUB" panose="020B0900000000000000" pitchFamily="50" charset="-128"/>
            </a:endParaRPr>
          </a:p>
        </p:txBody>
      </p:sp>
      <p:sp>
        <p:nvSpPr>
          <p:cNvPr id="4" name="正方形/長方形 3"/>
          <p:cNvSpPr/>
          <p:nvPr/>
        </p:nvSpPr>
        <p:spPr>
          <a:xfrm>
            <a:off x="346623" y="1944755"/>
            <a:ext cx="9140660" cy="1512168"/>
          </a:xfrm>
          <a:prstGeom prst="rect">
            <a:avLst/>
          </a:prstGeom>
          <a:solidFill>
            <a:srgbClr val="DEC2E4">
              <a:alpha val="69804"/>
            </a:srgbClr>
          </a:solidFill>
          <a:scene3d>
            <a:camera prst="orthographicFront"/>
            <a:lightRig rig="chilly" dir="t"/>
          </a:scene3d>
          <a:sp3d>
            <a:bevelT w="152400" h="50800" prst="softRound"/>
          </a:sp3d>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ja-JP" altLang="en-US" sz="4000" kern="1200" dirty="0" smtClean="0">
                <a:solidFill>
                  <a:schemeClr val="tx1"/>
                </a:solidFill>
                <a:latin typeface="HGS創英角ｺﾞｼｯｸUB" panose="020B0900000000000000" pitchFamily="50" charset="-128"/>
                <a:ea typeface="HGS創英角ｺﾞｼｯｸUB" panose="020B0900000000000000" pitchFamily="50" charset="-128"/>
              </a:rPr>
              <a:t>本校の研究と「熊本の学び」</a:t>
            </a:r>
            <a:endParaRPr lang="ja-JP" altLang="en-US" sz="4000" kern="1200" dirty="0">
              <a:solidFill>
                <a:schemeClr val="tx1"/>
              </a:solidFill>
              <a:latin typeface="HGS創英角ｺﾞｼｯｸUB" panose="020B0900000000000000" pitchFamily="50" charset="-128"/>
              <a:ea typeface="HGS創英角ｺﾞｼｯｸUB" panose="020B0900000000000000" pitchFamily="50" charset="-128"/>
            </a:endParaRPr>
          </a:p>
        </p:txBody>
      </p:sp>
      <p:grpSp>
        <p:nvGrpSpPr>
          <p:cNvPr id="5" name="グループ化 4"/>
          <p:cNvGrpSpPr/>
          <p:nvPr/>
        </p:nvGrpSpPr>
        <p:grpSpPr>
          <a:xfrm>
            <a:off x="352415" y="3638886"/>
            <a:ext cx="9129077" cy="1512168"/>
            <a:chOff x="436415" y="3068958"/>
            <a:chExt cx="9046468" cy="1134740"/>
          </a:xfrm>
        </p:grpSpPr>
        <p:sp>
          <p:nvSpPr>
            <p:cNvPr id="8" name="正方形/長方形 7"/>
            <p:cNvSpPr/>
            <p:nvPr/>
          </p:nvSpPr>
          <p:spPr>
            <a:xfrm>
              <a:off x="436415" y="3068958"/>
              <a:ext cx="9046468" cy="1134740"/>
            </a:xfrm>
            <a:prstGeom prst="rect">
              <a:avLst/>
            </a:prstGeom>
            <a:solidFill>
              <a:srgbClr val="4BEB5A"/>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5">
                <a:hueOff val="-12037199"/>
                <a:satOff val="29639"/>
                <a:lumOff val="-653"/>
                <a:alphaOff val="0"/>
              </a:schemeClr>
            </a:fillRef>
            <a:effectRef idx="0">
              <a:schemeClr val="accent5">
                <a:hueOff val="-12037199"/>
                <a:satOff val="29639"/>
                <a:lumOff val="-653"/>
                <a:alphaOff val="0"/>
              </a:schemeClr>
            </a:effectRef>
            <a:fontRef idx="minor">
              <a:schemeClr val="lt1"/>
            </a:fontRef>
          </p:style>
        </p:sp>
        <p:sp>
          <p:nvSpPr>
            <p:cNvPr id="9" name="正方形/長方形 8"/>
            <p:cNvSpPr/>
            <p:nvPr/>
          </p:nvSpPr>
          <p:spPr>
            <a:xfrm>
              <a:off x="436415" y="3149352"/>
              <a:ext cx="9046468" cy="936104"/>
            </a:xfrm>
            <a:prstGeom prst="rect">
              <a:avLst/>
            </a:prstGeom>
            <a:scene3d>
              <a:camera prst="orthographicFront"/>
              <a:lightRig rig="chilly" dir="t"/>
            </a:scene3d>
            <a:sp3d>
              <a:bevelT w="152400" h="50800" prst="softRound"/>
            </a:sp3d>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ja-JP" altLang="en-US" sz="4000" kern="1200" dirty="0" smtClean="0">
                  <a:solidFill>
                    <a:schemeClr val="tx1"/>
                  </a:solidFill>
                  <a:latin typeface="HGS創英角ｺﾞｼｯｸUB" panose="020B0900000000000000" pitchFamily="50" charset="-128"/>
                  <a:ea typeface="HGS創英角ｺﾞｼｯｸUB" panose="020B0900000000000000" pitchFamily="50" charset="-128"/>
                </a:rPr>
                <a:t>小学校教科担任制に向けて</a:t>
              </a:r>
              <a:endParaRPr lang="ja-JP" altLang="en-US" sz="4000" kern="1200" dirty="0">
                <a:solidFill>
                  <a:schemeClr val="tx1"/>
                </a:solidFill>
                <a:latin typeface="HGS創英角ｺﾞｼｯｸUB" panose="020B0900000000000000" pitchFamily="50" charset="-128"/>
                <a:ea typeface="HGS創英角ｺﾞｼｯｸUB" panose="020B0900000000000000" pitchFamily="50" charset="-128"/>
              </a:endParaRPr>
            </a:p>
          </p:txBody>
        </p:sp>
      </p:grpSp>
      <p:grpSp>
        <p:nvGrpSpPr>
          <p:cNvPr id="11" name="グループ化 10"/>
          <p:cNvGrpSpPr/>
          <p:nvPr/>
        </p:nvGrpSpPr>
        <p:grpSpPr>
          <a:xfrm>
            <a:off x="352415" y="5333016"/>
            <a:ext cx="9129076" cy="1368152"/>
            <a:chOff x="0" y="3271314"/>
            <a:chExt cx="8350585" cy="608083"/>
          </a:xfrm>
          <a:solidFill>
            <a:srgbClr val="FBD388">
              <a:alpha val="80000"/>
            </a:srgbClr>
          </a:solidFill>
          <a:scene3d>
            <a:camera prst="orthographicFront"/>
            <a:lightRig rig="chilly" dir="t"/>
          </a:scene3d>
        </p:grpSpPr>
        <p:sp>
          <p:nvSpPr>
            <p:cNvPr id="12" name="正方形/長方形 11"/>
            <p:cNvSpPr/>
            <p:nvPr/>
          </p:nvSpPr>
          <p:spPr>
            <a:xfrm>
              <a:off x="0" y="3271314"/>
              <a:ext cx="8350585" cy="608083"/>
            </a:xfrm>
            <a:prstGeom prst="rect">
              <a:avLst/>
            </a:prstGeom>
            <a:grpFill/>
            <a:sp3d prstMaterial="translucentPowder">
              <a:bevelT w="127000" h="25400" prst="softRound"/>
            </a:sp3d>
          </p:spPr>
          <p:style>
            <a:lnRef idx="0">
              <a:schemeClr val="lt1">
                <a:hueOff val="0"/>
                <a:satOff val="0"/>
                <a:lumOff val="0"/>
                <a:alphaOff val="0"/>
              </a:schemeClr>
            </a:lnRef>
            <a:fillRef idx="1">
              <a:schemeClr val="accent5">
                <a:hueOff val="-12037199"/>
                <a:satOff val="29639"/>
                <a:lumOff val="-653"/>
                <a:alphaOff val="0"/>
              </a:schemeClr>
            </a:fillRef>
            <a:effectRef idx="0">
              <a:schemeClr val="accent5">
                <a:hueOff val="-12037199"/>
                <a:satOff val="29639"/>
                <a:lumOff val="-653"/>
                <a:alphaOff val="0"/>
              </a:schemeClr>
            </a:effectRef>
            <a:fontRef idx="minor">
              <a:schemeClr val="lt1"/>
            </a:fontRef>
          </p:style>
        </p:sp>
        <p:sp>
          <p:nvSpPr>
            <p:cNvPr id="13" name="正方形/長方形 12"/>
            <p:cNvSpPr/>
            <p:nvPr/>
          </p:nvSpPr>
          <p:spPr>
            <a:xfrm>
              <a:off x="0" y="3271314"/>
              <a:ext cx="8350585" cy="608083"/>
            </a:xfrm>
            <a:prstGeom prst="rect">
              <a:avLst/>
            </a:prstGeom>
            <a:grpFill/>
            <a:sp3d>
              <a:bevelT w="152400" h="50800" prst="softRound"/>
            </a:sp3d>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ja-JP" altLang="en-US" sz="4000" kern="1200" dirty="0" smtClean="0">
                  <a:solidFill>
                    <a:schemeClr val="tx1"/>
                  </a:solidFill>
                  <a:latin typeface="HGS創英角ｺﾞｼｯｸUB" panose="020B0900000000000000" pitchFamily="50" charset="-128"/>
                  <a:ea typeface="HGS創英角ｺﾞｼｯｸUB" panose="020B0900000000000000" pitchFamily="50" charset="-128"/>
                </a:rPr>
                <a:t>研究の成果と課題</a:t>
              </a:r>
              <a:endParaRPr lang="ja-JP" altLang="en-US" sz="4000" kern="1200" dirty="0">
                <a:solidFill>
                  <a:schemeClr val="tx1"/>
                </a:solidFill>
                <a:latin typeface="HGS創英角ｺﾞｼｯｸUB" panose="020B0900000000000000" pitchFamily="50" charset="-128"/>
                <a:ea typeface="HGS創英角ｺﾞｼｯｸUB" panose="020B0900000000000000" pitchFamily="50" charset="-128"/>
              </a:endParaRP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5300" y="6337300"/>
            <a:ext cx="304800" cy="304800"/>
          </a:xfrm>
          <a:prstGeom prst="rect">
            <a:avLst/>
          </a:prstGeom>
        </p:spPr>
      </p:pic>
    </p:spTree>
    <p:extLst>
      <p:ext uri="{BB962C8B-B14F-4D97-AF65-F5344CB8AC3E}">
        <p14:creationId xmlns:p14="http://schemas.microsoft.com/office/powerpoint/2010/main" val="1886941487"/>
      </p:ext>
    </p:extLst>
  </p:cSld>
  <p:clrMapOvr>
    <a:masterClrMapping/>
  </p:clrMapOvr>
  <mc:AlternateContent xmlns:mc="http://schemas.openxmlformats.org/markup-compatibility/2006" xmlns:p14="http://schemas.microsoft.com/office/powerpoint/2010/main">
    <mc:Choice Requires="p14">
      <p:transition spd="slow" p14:dur="2000" advTm="7711"/>
    </mc:Choice>
    <mc:Fallback xmlns="">
      <p:transition spd="slow" advTm="7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416496" y="1628800"/>
            <a:ext cx="9046468" cy="2880320"/>
            <a:chOff x="436415" y="3068958"/>
            <a:chExt cx="9046468" cy="1134740"/>
          </a:xfrm>
        </p:grpSpPr>
        <p:sp>
          <p:nvSpPr>
            <p:cNvPr id="8" name="正方形/長方形 7"/>
            <p:cNvSpPr/>
            <p:nvPr/>
          </p:nvSpPr>
          <p:spPr>
            <a:xfrm>
              <a:off x="436415" y="3068958"/>
              <a:ext cx="9046468" cy="1134740"/>
            </a:xfrm>
            <a:prstGeom prst="rect">
              <a:avLst/>
            </a:prstGeom>
            <a:solidFill>
              <a:srgbClr val="4BEB5A"/>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5">
                <a:hueOff val="-12037199"/>
                <a:satOff val="29639"/>
                <a:lumOff val="-653"/>
                <a:alphaOff val="0"/>
              </a:schemeClr>
            </a:fillRef>
            <a:effectRef idx="0">
              <a:schemeClr val="accent5">
                <a:hueOff val="-12037199"/>
                <a:satOff val="29639"/>
                <a:lumOff val="-653"/>
                <a:alphaOff val="0"/>
              </a:schemeClr>
            </a:effectRef>
            <a:fontRef idx="minor">
              <a:schemeClr val="lt1"/>
            </a:fontRef>
          </p:style>
        </p:sp>
        <p:sp>
          <p:nvSpPr>
            <p:cNvPr id="9" name="正方形/長方形 8"/>
            <p:cNvSpPr/>
            <p:nvPr/>
          </p:nvSpPr>
          <p:spPr>
            <a:xfrm>
              <a:off x="436415" y="3149352"/>
              <a:ext cx="9046468" cy="936104"/>
            </a:xfrm>
            <a:prstGeom prst="rect">
              <a:avLst/>
            </a:prstGeom>
            <a:scene3d>
              <a:camera prst="orthographicFront"/>
              <a:lightRig rig="chilly" dir="t"/>
            </a:scene3d>
            <a:sp3d>
              <a:bevelT w="152400" h="50800" prst="softRound"/>
            </a:sp3d>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ja-JP" altLang="en-US" sz="5400" kern="1200" dirty="0" smtClean="0">
                  <a:solidFill>
                    <a:schemeClr val="tx1"/>
                  </a:solidFill>
                  <a:latin typeface="HGS創英角ｺﾞｼｯｸUB" panose="020B0900000000000000" pitchFamily="50" charset="-128"/>
                  <a:ea typeface="HGS創英角ｺﾞｼｯｸUB" panose="020B0900000000000000" pitchFamily="50" charset="-128"/>
                </a:rPr>
                <a:t>小学校教科担任制に向けて</a:t>
              </a:r>
              <a:endParaRPr lang="ja-JP" altLang="en-US" sz="5400" kern="1200" dirty="0">
                <a:solidFill>
                  <a:schemeClr val="tx1"/>
                </a:solidFill>
                <a:latin typeface="HGS創英角ｺﾞｼｯｸUB" panose="020B0900000000000000" pitchFamily="50" charset="-128"/>
                <a:ea typeface="HGS創英角ｺﾞｼｯｸUB" panose="020B0900000000000000" pitchFamily="50" charset="-128"/>
              </a:endParaRP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5300" y="6337300"/>
            <a:ext cx="304800" cy="304800"/>
          </a:xfrm>
          <a:prstGeom prst="rect">
            <a:avLst/>
          </a:prstGeom>
        </p:spPr>
      </p:pic>
    </p:spTree>
    <p:extLst>
      <p:ext uri="{BB962C8B-B14F-4D97-AF65-F5344CB8AC3E}">
        <p14:creationId xmlns:p14="http://schemas.microsoft.com/office/powerpoint/2010/main" val="1197791465"/>
      </p:ext>
    </p:extLst>
  </p:cSld>
  <p:clrMapOvr>
    <a:masterClrMapping/>
  </p:clrMapOvr>
  <mc:AlternateContent xmlns:mc="http://schemas.openxmlformats.org/markup-compatibility/2006" xmlns:p14="http://schemas.microsoft.com/office/powerpoint/2010/main">
    <mc:Choice Requires="p14">
      <p:transition spd="slow" p14:dur="2000" advTm="11650"/>
    </mc:Choice>
    <mc:Fallback xmlns="">
      <p:transition spd="slow" advTm="11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1047517" y="350809"/>
            <a:ext cx="7946445" cy="864096"/>
            <a:chOff x="619737" y="476672"/>
            <a:chExt cx="7946445" cy="864096"/>
          </a:xfrm>
        </p:grpSpPr>
        <p:sp>
          <p:nvSpPr>
            <p:cNvPr id="2" name="角丸四角形 1"/>
            <p:cNvSpPr/>
            <p:nvPr/>
          </p:nvSpPr>
          <p:spPr>
            <a:xfrm>
              <a:off x="3440832" y="476672"/>
              <a:ext cx="2304256" cy="864096"/>
            </a:xfrm>
            <a:prstGeom prst="round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600" dirty="0" smtClean="0">
                  <a:latin typeface="AR P悠々ゴシック体E" panose="040B0900000000000000" pitchFamily="50" charset="-128"/>
                  <a:ea typeface="AR P悠々ゴシック体E" panose="040B0900000000000000" pitchFamily="50" charset="-128"/>
                </a:rPr>
                <a:t>理　科</a:t>
              </a:r>
              <a:endParaRPr kumimoji="1" lang="ja-JP" altLang="en-US" sz="3600" dirty="0">
                <a:latin typeface="AR P悠々ゴシック体E" panose="040B0900000000000000" pitchFamily="50" charset="-128"/>
                <a:ea typeface="AR P悠々ゴシック体E" panose="040B0900000000000000" pitchFamily="50" charset="-128"/>
              </a:endParaRPr>
            </a:p>
          </p:txBody>
        </p:sp>
        <p:sp>
          <p:nvSpPr>
            <p:cNvPr id="3" name="角丸四角形 2"/>
            <p:cNvSpPr/>
            <p:nvPr/>
          </p:nvSpPr>
          <p:spPr>
            <a:xfrm>
              <a:off x="619737" y="476672"/>
              <a:ext cx="2304256" cy="86409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600" dirty="0" smtClean="0">
                  <a:latin typeface="AR P悠々ゴシック体E" panose="040B0900000000000000" pitchFamily="50" charset="-128"/>
                  <a:ea typeface="AR P悠々ゴシック体E" panose="040B0900000000000000" pitchFamily="50" charset="-128"/>
                </a:rPr>
                <a:t>社　会</a:t>
              </a:r>
              <a:endParaRPr kumimoji="1" lang="ja-JP" altLang="en-US" sz="3600" dirty="0">
                <a:latin typeface="AR P悠々ゴシック体E" panose="040B0900000000000000" pitchFamily="50" charset="-128"/>
                <a:ea typeface="AR P悠々ゴシック体E" panose="040B0900000000000000" pitchFamily="50" charset="-128"/>
              </a:endParaRPr>
            </a:p>
          </p:txBody>
        </p:sp>
        <p:sp>
          <p:nvSpPr>
            <p:cNvPr id="4" name="角丸四角形 3"/>
            <p:cNvSpPr/>
            <p:nvPr/>
          </p:nvSpPr>
          <p:spPr>
            <a:xfrm>
              <a:off x="6261926" y="476672"/>
              <a:ext cx="2304256" cy="86409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3600" dirty="0" smtClean="0">
                  <a:latin typeface="AR P悠々ゴシック体E" panose="040B0900000000000000" pitchFamily="50" charset="-128"/>
                  <a:ea typeface="AR P悠々ゴシック体E" panose="040B0900000000000000" pitchFamily="50" charset="-128"/>
                </a:rPr>
                <a:t>音　楽</a:t>
              </a:r>
              <a:endParaRPr kumimoji="1" lang="ja-JP" altLang="en-US" sz="3600" dirty="0">
                <a:latin typeface="AR P悠々ゴシック体E" panose="040B0900000000000000" pitchFamily="50" charset="-128"/>
                <a:ea typeface="AR P悠々ゴシック体E" panose="040B0900000000000000" pitchFamily="50" charset="-128"/>
              </a:endParaRPr>
            </a:p>
          </p:txBody>
        </p:sp>
      </p:grpSp>
      <p:grpSp>
        <p:nvGrpSpPr>
          <p:cNvPr id="23" name="グループ化 22"/>
          <p:cNvGrpSpPr/>
          <p:nvPr/>
        </p:nvGrpSpPr>
        <p:grpSpPr>
          <a:xfrm>
            <a:off x="3641504" y="1755646"/>
            <a:ext cx="2531364" cy="3017844"/>
            <a:chOff x="3396841" y="1755646"/>
            <a:chExt cx="2531364" cy="3017844"/>
          </a:xfrm>
        </p:grpSpPr>
        <p:pic>
          <p:nvPicPr>
            <p:cNvPr id="14" name="図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6841" y="1755646"/>
              <a:ext cx="2160240" cy="2535934"/>
            </a:xfrm>
            <a:prstGeom prst="rect">
              <a:avLst/>
            </a:prstGeom>
          </p:spPr>
        </p:pic>
        <p:sp>
          <p:nvSpPr>
            <p:cNvPr id="15" name="角丸四角形 14"/>
            <p:cNvSpPr/>
            <p:nvPr/>
          </p:nvSpPr>
          <p:spPr>
            <a:xfrm>
              <a:off x="3623949" y="3909394"/>
              <a:ext cx="2304256" cy="8640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3600" dirty="0" smtClean="0">
                  <a:latin typeface="AR P悠々ゴシック体E" panose="040B0900000000000000" pitchFamily="50" charset="-128"/>
                  <a:ea typeface="AR P悠々ゴシック体E" panose="040B0900000000000000" pitchFamily="50" charset="-128"/>
                </a:rPr>
                <a:t>国　語</a:t>
              </a:r>
              <a:endParaRPr kumimoji="1" lang="ja-JP" altLang="en-US" sz="3600" dirty="0">
                <a:latin typeface="AR P悠々ゴシック体E" panose="040B0900000000000000" pitchFamily="50" charset="-128"/>
                <a:ea typeface="AR P悠々ゴシック体E" panose="040B0900000000000000" pitchFamily="50" charset="-128"/>
              </a:endParaRPr>
            </a:p>
          </p:txBody>
        </p:sp>
      </p:grpSp>
      <p:grpSp>
        <p:nvGrpSpPr>
          <p:cNvPr id="22" name="グループ化 21"/>
          <p:cNvGrpSpPr/>
          <p:nvPr/>
        </p:nvGrpSpPr>
        <p:grpSpPr>
          <a:xfrm>
            <a:off x="3227673" y="2787911"/>
            <a:ext cx="3504239" cy="3007337"/>
            <a:chOff x="2980622" y="2977724"/>
            <a:chExt cx="3504239" cy="3007337"/>
          </a:xfrm>
        </p:grpSpPr>
        <p:sp>
          <p:nvSpPr>
            <p:cNvPr id="18" name="右矢印 17"/>
            <p:cNvSpPr/>
            <p:nvPr/>
          </p:nvSpPr>
          <p:spPr>
            <a:xfrm rot="19340368">
              <a:off x="5551408" y="3003910"/>
              <a:ext cx="911951" cy="661216"/>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19" name="右矢印 18"/>
            <p:cNvSpPr/>
            <p:nvPr/>
          </p:nvSpPr>
          <p:spPr>
            <a:xfrm rot="2031711">
              <a:off x="5572910" y="5323845"/>
              <a:ext cx="911951" cy="661216"/>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20" name="右矢印 19"/>
            <p:cNvSpPr/>
            <p:nvPr/>
          </p:nvSpPr>
          <p:spPr>
            <a:xfrm rot="2259632" flipH="1">
              <a:off x="2991449" y="2977724"/>
              <a:ext cx="911951" cy="661216"/>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21" name="右矢印 20"/>
            <p:cNvSpPr/>
            <p:nvPr/>
          </p:nvSpPr>
          <p:spPr>
            <a:xfrm rot="19568289" flipH="1">
              <a:off x="2980622" y="5196879"/>
              <a:ext cx="911951" cy="661216"/>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grpSp>
      <p:grpSp>
        <p:nvGrpSpPr>
          <p:cNvPr id="35" name="グループ化 34"/>
          <p:cNvGrpSpPr/>
          <p:nvPr/>
        </p:nvGrpSpPr>
        <p:grpSpPr>
          <a:xfrm>
            <a:off x="661159" y="1542286"/>
            <a:ext cx="8684329" cy="5213588"/>
            <a:chOff x="416496" y="1542286"/>
            <a:chExt cx="8684329" cy="5213588"/>
          </a:xfrm>
        </p:grpSpPr>
        <p:pic>
          <p:nvPicPr>
            <p:cNvPr id="7" name="図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496" y="1542286"/>
              <a:ext cx="2592288" cy="2089594"/>
            </a:xfrm>
            <a:prstGeom prst="rect">
              <a:avLst/>
            </a:prstGeom>
          </p:spPr>
        </p:pic>
        <p:pic>
          <p:nvPicPr>
            <p:cNvPr id="11" name="図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496" y="4293096"/>
              <a:ext cx="2592288" cy="2089594"/>
            </a:xfrm>
            <a:prstGeom prst="rect">
              <a:avLst/>
            </a:prstGeom>
          </p:spPr>
        </p:pic>
        <p:pic>
          <p:nvPicPr>
            <p:cNvPr id="12" name="図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7249" y="1542286"/>
              <a:ext cx="2592288" cy="2089594"/>
            </a:xfrm>
            <a:prstGeom prst="rect">
              <a:avLst/>
            </a:prstGeom>
          </p:spPr>
        </p:pic>
        <p:pic>
          <p:nvPicPr>
            <p:cNvPr id="13" name="図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7249" y="4293096"/>
              <a:ext cx="2613576" cy="2106755"/>
            </a:xfrm>
            <a:prstGeom prst="rect">
              <a:avLst/>
            </a:prstGeom>
          </p:spPr>
        </p:pic>
        <p:sp>
          <p:nvSpPr>
            <p:cNvPr id="24" name="角丸四角形 23"/>
            <p:cNvSpPr/>
            <p:nvPr/>
          </p:nvSpPr>
          <p:spPr>
            <a:xfrm>
              <a:off x="1064568" y="3631880"/>
              <a:ext cx="1512168" cy="517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600" dirty="0" smtClean="0"/>
                <a:t>１ 組</a:t>
              </a:r>
              <a:endParaRPr kumimoji="1" lang="ja-JP" altLang="en-US" sz="3600" dirty="0"/>
            </a:p>
          </p:txBody>
        </p:sp>
        <p:sp>
          <p:nvSpPr>
            <p:cNvPr id="25" name="角丸四角形 24"/>
            <p:cNvSpPr/>
            <p:nvPr/>
          </p:nvSpPr>
          <p:spPr>
            <a:xfrm>
              <a:off x="6989536" y="3623093"/>
              <a:ext cx="1512168" cy="517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600" dirty="0" smtClean="0"/>
                <a:t>２ 組</a:t>
              </a:r>
              <a:endParaRPr kumimoji="1" lang="ja-JP" altLang="en-US" sz="3600" dirty="0"/>
            </a:p>
          </p:txBody>
        </p:sp>
        <p:sp>
          <p:nvSpPr>
            <p:cNvPr id="26" name="角丸四角形 25"/>
            <p:cNvSpPr/>
            <p:nvPr/>
          </p:nvSpPr>
          <p:spPr>
            <a:xfrm>
              <a:off x="1048115" y="6238674"/>
              <a:ext cx="1512168" cy="517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600" dirty="0" smtClean="0"/>
                <a:t>３ 組</a:t>
              </a:r>
              <a:endParaRPr kumimoji="1" lang="ja-JP" altLang="en-US" sz="3600" dirty="0"/>
            </a:p>
          </p:txBody>
        </p:sp>
        <p:sp>
          <p:nvSpPr>
            <p:cNvPr id="27" name="角丸四角形 26"/>
            <p:cNvSpPr/>
            <p:nvPr/>
          </p:nvSpPr>
          <p:spPr>
            <a:xfrm>
              <a:off x="6989536" y="6221100"/>
              <a:ext cx="1512168" cy="517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600" dirty="0" smtClean="0"/>
                <a:t>４ 組</a:t>
              </a:r>
              <a:endParaRPr kumimoji="1" lang="ja-JP" altLang="en-US" sz="3600" dirty="0"/>
            </a:p>
          </p:txBody>
        </p:sp>
      </p:grpSp>
      <p:pic>
        <p:nvPicPr>
          <p:cNvPr id="8" name="オーディオ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2483432268"/>
      </p:ext>
    </p:extLst>
  </p:cSld>
  <p:clrMapOvr>
    <a:masterClrMapping/>
  </p:clrMapOvr>
  <mc:AlternateContent xmlns:mc="http://schemas.openxmlformats.org/markup-compatibility/2006" xmlns:p14="http://schemas.microsoft.com/office/powerpoint/2010/main">
    <mc:Choice Requires="p14">
      <p:transition spd="slow" p14:dur="2000" advTm="102895"/>
    </mc:Choice>
    <mc:Fallback xmlns="">
      <p:transition spd="slow" advTm="102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up)">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outVertic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64567" y="42563"/>
            <a:ext cx="9594123" cy="1442221"/>
          </a:xfrm>
          <a:prstGeom prst="rect">
            <a:avLst/>
          </a:prstGeom>
          <a:ln w="57150"/>
        </p:spPr>
        <p:style>
          <a:lnRef idx="2">
            <a:schemeClr val="accent6"/>
          </a:lnRef>
          <a:fillRef idx="1">
            <a:schemeClr val="lt1"/>
          </a:fillRef>
          <a:effectRef idx="0">
            <a:schemeClr val="accent6"/>
          </a:effectRef>
          <a:fontRef idx="minor">
            <a:schemeClr val="dk1"/>
          </a:fontRef>
        </p:style>
        <p:txBody>
          <a:bodyPr lIns="0" tIns="36000" rIns="0" bIns="36000" rtlCol="0" anchor="ctr"/>
          <a:lstStyle/>
          <a:p>
            <a:pPr algn="ctr"/>
            <a:r>
              <a:rPr kumimoji="1" lang="ja-JP" altLang="en-US" sz="3200" b="1" dirty="0" smtClean="0">
                <a:solidFill>
                  <a:schemeClr val="tx1"/>
                </a:solidFill>
                <a:latin typeface="HG丸ｺﾞｼｯｸM-PRO" panose="020F0600000000000000" pitchFamily="50" charset="-128"/>
                <a:ea typeface="HG丸ｺﾞｼｯｸM-PRO" panose="020F0600000000000000" pitchFamily="50" charset="-128"/>
              </a:rPr>
              <a:t>　</a:t>
            </a:r>
            <a:r>
              <a:rPr kumimoji="1" lang="ja-JP" altLang="en-US" sz="3200" b="1" dirty="0" smtClean="0">
                <a:solidFill>
                  <a:schemeClr val="tx1"/>
                </a:solidFill>
                <a:latin typeface="HGPｺﾞｼｯｸE" panose="020B0900000000000000" pitchFamily="50" charset="-128"/>
                <a:ea typeface="HGPｺﾞｼｯｸE" panose="020B0900000000000000" pitchFamily="50" charset="-128"/>
              </a:rPr>
              <a:t>「どの学級でも」「どの学年でも」「どの教科でも」</a:t>
            </a:r>
            <a:endParaRPr kumimoji="1" lang="en-US" altLang="ja-JP" sz="3200" b="1" dirty="0" smtClean="0">
              <a:solidFill>
                <a:schemeClr val="tx1"/>
              </a:solidFill>
              <a:latin typeface="HGPｺﾞｼｯｸE" panose="020B0900000000000000" pitchFamily="50" charset="-128"/>
              <a:ea typeface="HGPｺﾞｼｯｸE" panose="020B0900000000000000" pitchFamily="50" charset="-128"/>
            </a:endParaRPr>
          </a:p>
          <a:p>
            <a:pPr algn="ctr"/>
            <a:r>
              <a:rPr kumimoji="1" lang="ja-JP" altLang="en-US" sz="4000" b="1" dirty="0" smtClean="0">
                <a:solidFill>
                  <a:schemeClr val="tx1"/>
                </a:solidFill>
                <a:latin typeface="HGP創英角ﾎﾟｯﾌﾟ体" panose="040B0A00000000000000" pitchFamily="50" charset="-128"/>
                <a:ea typeface="HGP創英角ﾎﾟｯﾌﾟ体" panose="040B0A00000000000000" pitchFamily="50" charset="-128"/>
              </a:rPr>
              <a:t>同じ児童の姿を目指して</a:t>
            </a:r>
            <a:endParaRPr kumimoji="1" lang="en-US" altLang="ja-JP" sz="4000" b="1" dirty="0" smtClean="0">
              <a:solidFill>
                <a:schemeClr val="tx1"/>
              </a:solidFill>
              <a:latin typeface="HGP創英角ﾎﾟｯﾌﾟ体" panose="040B0A00000000000000" pitchFamily="50" charset="-128"/>
              <a:ea typeface="HGP創英角ﾎﾟｯﾌﾟ体" panose="040B0A00000000000000" pitchFamily="50" charset="-128"/>
            </a:endParaRPr>
          </a:p>
        </p:txBody>
      </p:sp>
      <p:grpSp>
        <p:nvGrpSpPr>
          <p:cNvPr id="16" name="グループ化 15"/>
          <p:cNvGrpSpPr/>
          <p:nvPr/>
        </p:nvGrpSpPr>
        <p:grpSpPr>
          <a:xfrm>
            <a:off x="324384" y="1504566"/>
            <a:ext cx="9052503" cy="5236802"/>
            <a:chOff x="324384" y="1504566"/>
            <a:chExt cx="9052503" cy="5236802"/>
          </a:xfrm>
        </p:grpSpPr>
        <p:graphicFrame>
          <p:nvGraphicFramePr>
            <p:cNvPr id="7" name="オブジェクト 6"/>
            <p:cNvGraphicFramePr>
              <a:graphicFrameLocks noChangeAspect="1"/>
            </p:cNvGraphicFramePr>
            <p:nvPr>
              <p:extLst>
                <p:ext uri="{D42A27DB-BD31-4B8C-83A1-F6EECF244321}">
                  <p14:modId xmlns:p14="http://schemas.microsoft.com/office/powerpoint/2010/main" val="803374225"/>
                </p:ext>
              </p:extLst>
            </p:nvPr>
          </p:nvGraphicFramePr>
          <p:xfrm>
            <a:off x="6382754" y="1526033"/>
            <a:ext cx="2994133" cy="4155166"/>
          </p:xfrm>
          <a:graphic>
            <a:graphicData uri="http://schemas.openxmlformats.org/presentationml/2006/ole">
              <mc:AlternateContent xmlns:mc="http://schemas.openxmlformats.org/markup-compatibility/2006">
                <mc:Choice xmlns:v="urn:schemas-microsoft-com:vml" Requires="v">
                  <p:oleObj spid="_x0000_s4326" name="Acrobat Document" r:id="rId7" imgW="5667037" imgH="8019948" progId="Acrobat.Document.DC">
                    <p:embed/>
                  </p:oleObj>
                </mc:Choice>
                <mc:Fallback>
                  <p:oleObj name="Acrobat Document" r:id="rId7" imgW="5667037" imgH="8019948" progId="Acrobat.Document.DC">
                    <p:embed/>
                    <p:pic>
                      <p:nvPicPr>
                        <p:cNvPr id="0" name=""/>
                        <p:cNvPicPr/>
                        <p:nvPr/>
                      </p:nvPicPr>
                      <p:blipFill>
                        <a:blip r:embed="rId8"/>
                        <a:stretch>
                          <a:fillRect/>
                        </a:stretch>
                      </p:blipFill>
                      <p:spPr>
                        <a:xfrm>
                          <a:off x="6382754" y="1526033"/>
                          <a:ext cx="2994133" cy="4155166"/>
                        </a:xfrm>
                        <a:prstGeom prst="rect">
                          <a:avLst/>
                        </a:prstGeom>
                      </p:spPr>
                    </p:pic>
                  </p:oleObj>
                </mc:Fallback>
              </mc:AlternateContent>
            </a:graphicData>
          </a:graphic>
        </p:graphicFrame>
        <p:graphicFrame>
          <p:nvGraphicFramePr>
            <p:cNvPr id="8" name="オブジェクト 7"/>
            <p:cNvGraphicFramePr>
              <a:graphicFrameLocks noChangeAspect="1"/>
            </p:cNvGraphicFramePr>
            <p:nvPr>
              <p:extLst>
                <p:ext uri="{D42A27DB-BD31-4B8C-83A1-F6EECF244321}">
                  <p14:modId xmlns:p14="http://schemas.microsoft.com/office/powerpoint/2010/main" val="1045665304"/>
                </p:ext>
              </p:extLst>
            </p:nvPr>
          </p:nvGraphicFramePr>
          <p:xfrm>
            <a:off x="324384" y="1504566"/>
            <a:ext cx="3025070" cy="4198100"/>
          </p:xfrm>
          <a:graphic>
            <a:graphicData uri="http://schemas.openxmlformats.org/presentationml/2006/ole">
              <mc:AlternateContent xmlns:mc="http://schemas.openxmlformats.org/markup-compatibility/2006">
                <mc:Choice xmlns:v="urn:schemas-microsoft-com:vml" Requires="v">
                  <p:oleObj spid="_x0000_s4327" name="Acrobat Document" r:id="rId9" imgW="5667037" imgH="8019948" progId="Acrobat.Document.DC">
                    <p:embed/>
                  </p:oleObj>
                </mc:Choice>
                <mc:Fallback>
                  <p:oleObj name="Acrobat Document" r:id="rId9" imgW="5667037" imgH="8019948" progId="Acrobat.Document.DC">
                    <p:embed/>
                    <p:pic>
                      <p:nvPicPr>
                        <p:cNvPr id="0" name=""/>
                        <p:cNvPicPr/>
                        <p:nvPr/>
                      </p:nvPicPr>
                      <p:blipFill>
                        <a:blip r:embed="rId10"/>
                        <a:stretch>
                          <a:fillRect/>
                        </a:stretch>
                      </p:blipFill>
                      <p:spPr>
                        <a:xfrm>
                          <a:off x="324384" y="1504566"/>
                          <a:ext cx="3025070" cy="4198100"/>
                        </a:xfrm>
                        <a:prstGeom prst="rect">
                          <a:avLst/>
                        </a:prstGeom>
                      </p:spPr>
                    </p:pic>
                  </p:oleObj>
                </mc:Fallback>
              </mc:AlternateContent>
            </a:graphicData>
          </a:graphic>
        </p:graphicFrame>
        <p:graphicFrame>
          <p:nvGraphicFramePr>
            <p:cNvPr id="9" name="オブジェクト 8"/>
            <p:cNvGraphicFramePr>
              <a:graphicFrameLocks noChangeAspect="1"/>
            </p:cNvGraphicFramePr>
            <p:nvPr>
              <p:extLst>
                <p:ext uri="{D42A27DB-BD31-4B8C-83A1-F6EECF244321}">
                  <p14:modId xmlns:p14="http://schemas.microsoft.com/office/powerpoint/2010/main" val="3409011701"/>
                </p:ext>
              </p:extLst>
            </p:nvPr>
          </p:nvGraphicFramePr>
          <p:xfrm>
            <a:off x="3353569" y="1504566"/>
            <a:ext cx="3025070" cy="4198100"/>
          </p:xfrm>
          <a:graphic>
            <a:graphicData uri="http://schemas.openxmlformats.org/presentationml/2006/ole">
              <mc:AlternateContent xmlns:mc="http://schemas.openxmlformats.org/markup-compatibility/2006">
                <mc:Choice xmlns:v="urn:schemas-microsoft-com:vml" Requires="v">
                  <p:oleObj spid="_x0000_s4328" name="Acrobat Document" r:id="rId11" imgW="5667037" imgH="8019948" progId="Acrobat.Document.DC">
                    <p:embed/>
                  </p:oleObj>
                </mc:Choice>
                <mc:Fallback>
                  <p:oleObj name="Acrobat Document" r:id="rId11" imgW="5667037" imgH="8019948" progId="Acrobat.Document.DC">
                    <p:embed/>
                    <p:pic>
                      <p:nvPicPr>
                        <p:cNvPr id="0" name=""/>
                        <p:cNvPicPr/>
                        <p:nvPr/>
                      </p:nvPicPr>
                      <p:blipFill>
                        <a:blip r:embed="rId12"/>
                        <a:stretch>
                          <a:fillRect/>
                        </a:stretch>
                      </p:blipFill>
                      <p:spPr>
                        <a:xfrm>
                          <a:off x="3353569" y="1504566"/>
                          <a:ext cx="3025070" cy="4198100"/>
                        </a:xfrm>
                        <a:prstGeom prst="rect">
                          <a:avLst/>
                        </a:prstGeom>
                      </p:spPr>
                    </p:pic>
                  </p:oleObj>
                </mc:Fallback>
              </mc:AlternateContent>
            </a:graphicData>
          </a:graphic>
        </p:graphicFrame>
        <p:sp>
          <p:nvSpPr>
            <p:cNvPr id="10" name="角丸四角形 9"/>
            <p:cNvSpPr/>
            <p:nvPr/>
          </p:nvSpPr>
          <p:spPr>
            <a:xfrm>
              <a:off x="807884" y="5456052"/>
              <a:ext cx="2058069" cy="493228"/>
            </a:xfrm>
            <a:prstGeom prst="roundRect">
              <a:avLst/>
            </a:prstGeom>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800" dirty="0" smtClean="0"/>
                <a:t>１，２年用</a:t>
              </a:r>
              <a:endParaRPr kumimoji="1" lang="ja-JP" altLang="en-US" sz="2800" dirty="0"/>
            </a:p>
          </p:txBody>
        </p:sp>
        <p:sp>
          <p:nvSpPr>
            <p:cNvPr id="11" name="角丸四角形 10"/>
            <p:cNvSpPr/>
            <p:nvPr/>
          </p:nvSpPr>
          <p:spPr>
            <a:xfrm>
              <a:off x="3829336" y="5456052"/>
              <a:ext cx="2058069" cy="493228"/>
            </a:xfrm>
            <a:prstGeom prst="roundRect">
              <a:avLst/>
            </a:prstGeom>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800" dirty="0" smtClean="0"/>
                <a:t>３，４年用</a:t>
              </a:r>
              <a:endParaRPr kumimoji="1" lang="ja-JP" altLang="en-US" sz="2800" dirty="0"/>
            </a:p>
          </p:txBody>
        </p:sp>
        <p:sp>
          <p:nvSpPr>
            <p:cNvPr id="12" name="角丸四角形 11"/>
            <p:cNvSpPr/>
            <p:nvPr/>
          </p:nvSpPr>
          <p:spPr>
            <a:xfrm>
              <a:off x="6850787" y="5456052"/>
              <a:ext cx="2058069" cy="493228"/>
            </a:xfrm>
            <a:prstGeom prst="roundRect">
              <a:avLst/>
            </a:prstGeom>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800" dirty="0" smtClean="0"/>
                <a:t>５，６年用</a:t>
              </a:r>
              <a:endParaRPr kumimoji="1" lang="ja-JP" altLang="en-US" sz="2800" dirty="0"/>
            </a:p>
          </p:txBody>
        </p:sp>
        <p:sp>
          <p:nvSpPr>
            <p:cNvPr id="15" name="テキスト ボックス 14"/>
            <p:cNvSpPr txBox="1"/>
            <p:nvPr/>
          </p:nvSpPr>
          <p:spPr>
            <a:xfrm>
              <a:off x="1503469" y="6047997"/>
              <a:ext cx="6916317" cy="693371"/>
            </a:xfrm>
            <a:prstGeom prst="roundRect">
              <a:avLst/>
            </a:prstGeom>
            <a:solidFill>
              <a:srgbClr val="FFFF21"/>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108000" tIns="36000" rIns="108000" bIns="36000" rtlCol="0" anchor="ctr" anchorCtr="0">
              <a:spAutoFit/>
            </a:bodyPr>
            <a:lstStyle/>
            <a:p>
              <a:pPr algn="ctr"/>
              <a:r>
                <a:rPr lang="ja-JP" altLang="en-US" sz="3600" kern="100" dirty="0" smtClean="0">
                  <a:latin typeface="AR Pゴシック体S" panose="020B0A00000000000000" pitchFamily="50" charset="-128"/>
                  <a:ea typeface="AR Pゴシック体S" panose="020B0A00000000000000" pitchFamily="50" charset="-128"/>
                  <a:cs typeface="Times New Roman"/>
                </a:rPr>
                <a:t>北っ子　これだけは！１０項目</a:t>
              </a:r>
              <a:endParaRPr lang="en-US" altLang="ja-JP" sz="3600" kern="100" dirty="0">
                <a:latin typeface="AR Pゴシック体S" panose="020B0A00000000000000" pitchFamily="50" charset="-128"/>
                <a:ea typeface="AR Pゴシック体S" panose="020B0A00000000000000" pitchFamily="50" charset="-128"/>
                <a:cs typeface="Times New Roman"/>
              </a:endParaRPr>
            </a:p>
          </p:txBody>
        </p:sp>
      </p:grpSp>
      <p:pic>
        <p:nvPicPr>
          <p:cNvPr id="2" name="オーディオ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385300" y="6337300"/>
            <a:ext cx="304800" cy="304800"/>
          </a:xfrm>
          <a:prstGeom prst="rect">
            <a:avLst/>
          </a:prstGeom>
        </p:spPr>
      </p:pic>
    </p:spTree>
    <p:custDataLst>
      <p:tags r:id="rId2"/>
    </p:custDataLst>
    <p:extLst>
      <p:ext uri="{BB962C8B-B14F-4D97-AF65-F5344CB8AC3E}">
        <p14:creationId xmlns:p14="http://schemas.microsoft.com/office/powerpoint/2010/main" val="3582932792"/>
      </p:ext>
    </p:extLst>
  </p:cSld>
  <p:clrMapOvr>
    <a:masterClrMapping/>
  </p:clrMapOvr>
  <mc:AlternateContent xmlns:mc="http://schemas.openxmlformats.org/markup-compatibility/2006" xmlns:p14="http://schemas.microsoft.com/office/powerpoint/2010/main">
    <mc:Choice Requires="p14">
      <p:transition spd="slow" p14:dur="2000" advTm="50720"/>
    </mc:Choice>
    <mc:Fallback xmlns="">
      <p:transition spd="slow" advTm="50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464039" y="54073"/>
            <a:ext cx="4559011" cy="6803927"/>
            <a:chOff x="464039" y="54073"/>
            <a:chExt cx="4559011" cy="6803927"/>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3179352180"/>
                </p:ext>
              </p:extLst>
            </p:nvPr>
          </p:nvGraphicFramePr>
          <p:xfrm>
            <a:off x="464039" y="407929"/>
            <a:ext cx="4559011" cy="6450071"/>
          </p:xfrm>
          <a:graphic>
            <a:graphicData uri="http://schemas.openxmlformats.org/presentationml/2006/ole">
              <mc:AlternateContent xmlns:mc="http://schemas.openxmlformats.org/markup-compatibility/2006">
                <mc:Choice xmlns:v="urn:schemas-microsoft-com:vml" Requires="v">
                  <p:oleObj spid="_x0000_s5277" name="Acrobat Document" r:id="rId6" imgW="5667037" imgH="8019948" progId="Acrobat.Document.DC">
                    <p:embed/>
                  </p:oleObj>
                </mc:Choice>
                <mc:Fallback>
                  <p:oleObj name="Acrobat Document" r:id="rId6" imgW="5667037" imgH="8019948" progId="Acrobat.Document.DC">
                    <p:embed/>
                    <p:pic>
                      <p:nvPicPr>
                        <p:cNvPr id="0" name=""/>
                        <p:cNvPicPr/>
                        <p:nvPr/>
                      </p:nvPicPr>
                      <p:blipFill>
                        <a:blip r:embed="rId7"/>
                        <a:stretch>
                          <a:fillRect/>
                        </a:stretch>
                      </p:blipFill>
                      <p:spPr>
                        <a:xfrm>
                          <a:off x="464039" y="407929"/>
                          <a:ext cx="4559011" cy="6450071"/>
                        </a:xfrm>
                        <a:prstGeom prst="rect">
                          <a:avLst/>
                        </a:prstGeom>
                      </p:spPr>
                    </p:pic>
                  </p:oleObj>
                </mc:Fallback>
              </mc:AlternateContent>
            </a:graphicData>
          </a:graphic>
        </p:graphicFrame>
        <p:sp>
          <p:nvSpPr>
            <p:cNvPr id="17" name="テキスト ボックス 16"/>
            <p:cNvSpPr txBox="1"/>
            <p:nvPr/>
          </p:nvSpPr>
          <p:spPr>
            <a:xfrm>
              <a:off x="1141949" y="54073"/>
              <a:ext cx="2891575" cy="557164"/>
            </a:xfrm>
            <a:prstGeom prst="roundRect">
              <a:avLst/>
            </a:prstGeom>
            <a:solidFill>
              <a:srgbClr val="FFFF21"/>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108000" tIns="36000" rIns="108000" bIns="36000" rtlCol="0" anchor="ctr" anchorCtr="0">
              <a:spAutoFit/>
            </a:bodyPr>
            <a:lstStyle/>
            <a:p>
              <a:pPr algn="ctr"/>
              <a:r>
                <a:rPr lang="ja-JP" altLang="en-US" sz="2800" kern="100" dirty="0" smtClean="0">
                  <a:latin typeface="HGP創英角ﾎﾟｯﾌﾟ体" panose="040B0A00000000000000" pitchFamily="50" charset="-128"/>
                  <a:ea typeface="HGP創英角ﾎﾟｯﾌﾟ体" panose="040B0A00000000000000" pitchFamily="50" charset="-128"/>
                  <a:cs typeface="Times New Roman"/>
                </a:rPr>
                <a:t>教師版２０項目</a:t>
              </a:r>
              <a:endParaRPr lang="en-US" altLang="ja-JP" sz="2800" kern="100" dirty="0">
                <a:latin typeface="HGP創英角ﾎﾟｯﾌﾟ体" panose="040B0A00000000000000" pitchFamily="50" charset="-128"/>
                <a:ea typeface="HGP創英角ﾎﾟｯﾌﾟ体" panose="040B0A00000000000000" pitchFamily="50" charset="-128"/>
                <a:cs typeface="Times New Roman"/>
              </a:endParaRPr>
            </a:p>
          </p:txBody>
        </p:sp>
      </p:grpSp>
      <p:grpSp>
        <p:nvGrpSpPr>
          <p:cNvPr id="5" name="グループ化 4"/>
          <p:cNvGrpSpPr/>
          <p:nvPr/>
        </p:nvGrpSpPr>
        <p:grpSpPr>
          <a:xfrm>
            <a:off x="5169024" y="54073"/>
            <a:ext cx="4392488" cy="6610854"/>
            <a:chOff x="5385048" y="54073"/>
            <a:chExt cx="4392488" cy="6610854"/>
          </a:xfrm>
        </p:grpSpPr>
        <p:graphicFrame>
          <p:nvGraphicFramePr>
            <p:cNvPr id="3" name="オブジェクト 2"/>
            <p:cNvGraphicFramePr>
              <a:graphicFrameLocks noChangeAspect="1"/>
            </p:cNvGraphicFramePr>
            <p:nvPr>
              <p:extLst>
                <p:ext uri="{D42A27DB-BD31-4B8C-83A1-F6EECF244321}">
                  <p14:modId xmlns:p14="http://schemas.microsoft.com/office/powerpoint/2010/main" val="3963998893"/>
                </p:ext>
              </p:extLst>
            </p:nvPr>
          </p:nvGraphicFramePr>
          <p:xfrm>
            <a:off x="5385048" y="450453"/>
            <a:ext cx="4392488" cy="6214474"/>
          </p:xfrm>
          <a:graphic>
            <a:graphicData uri="http://schemas.openxmlformats.org/presentationml/2006/ole">
              <mc:AlternateContent xmlns:mc="http://schemas.openxmlformats.org/markup-compatibility/2006">
                <mc:Choice xmlns:v="urn:schemas-microsoft-com:vml" Requires="v">
                  <p:oleObj spid="_x0000_s5278" name="Acrobat Document" r:id="rId8" imgW="5667037" imgH="8019948" progId="Acrobat.Document.DC">
                    <p:embed/>
                  </p:oleObj>
                </mc:Choice>
                <mc:Fallback>
                  <p:oleObj name="Acrobat Document" r:id="rId8" imgW="5667037" imgH="8019948" progId="Acrobat.Document.DC">
                    <p:embed/>
                    <p:pic>
                      <p:nvPicPr>
                        <p:cNvPr id="0" name=""/>
                        <p:cNvPicPr/>
                        <p:nvPr/>
                      </p:nvPicPr>
                      <p:blipFill>
                        <a:blip r:embed="rId9"/>
                        <a:stretch>
                          <a:fillRect/>
                        </a:stretch>
                      </p:blipFill>
                      <p:spPr>
                        <a:xfrm>
                          <a:off x="5385048" y="450453"/>
                          <a:ext cx="4392488" cy="6214474"/>
                        </a:xfrm>
                        <a:prstGeom prst="rect">
                          <a:avLst/>
                        </a:prstGeom>
                      </p:spPr>
                    </p:pic>
                  </p:oleObj>
                </mc:Fallback>
              </mc:AlternateContent>
            </a:graphicData>
          </a:graphic>
        </p:graphicFrame>
        <p:sp>
          <p:nvSpPr>
            <p:cNvPr id="18" name="テキスト ボックス 17"/>
            <p:cNvSpPr txBox="1"/>
            <p:nvPr/>
          </p:nvSpPr>
          <p:spPr>
            <a:xfrm>
              <a:off x="6106841" y="54073"/>
              <a:ext cx="2948902" cy="557164"/>
            </a:xfrm>
            <a:prstGeom prst="roundRect">
              <a:avLst/>
            </a:prstGeom>
            <a:solidFill>
              <a:srgbClr val="FFFF21"/>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108000" tIns="36000" rIns="108000" bIns="36000" rtlCol="0" anchor="ctr" anchorCtr="0">
              <a:spAutoFit/>
            </a:bodyPr>
            <a:lstStyle/>
            <a:p>
              <a:pPr algn="ctr"/>
              <a:r>
                <a:rPr lang="ja-JP" altLang="en-US" sz="2800" kern="100" dirty="0" smtClean="0">
                  <a:latin typeface="HGP創英角ﾎﾟｯﾌﾟ体" panose="040B0A00000000000000" pitchFamily="50" charset="-128"/>
                  <a:ea typeface="HGP創英角ﾎﾟｯﾌﾟ体" panose="040B0A00000000000000" pitchFamily="50" charset="-128"/>
                  <a:cs typeface="Times New Roman"/>
                </a:rPr>
                <a:t>家庭版１０項目</a:t>
              </a:r>
              <a:endParaRPr lang="en-US" altLang="ja-JP" sz="2800" kern="100" dirty="0">
                <a:latin typeface="HGP創英角ﾎﾟｯﾌﾟ体" panose="040B0A00000000000000" pitchFamily="50" charset="-128"/>
                <a:ea typeface="HGP創英角ﾎﾟｯﾌﾟ体" panose="040B0A00000000000000" pitchFamily="50" charset="-128"/>
                <a:cs typeface="Times New Roman"/>
              </a:endParaRPr>
            </a:p>
          </p:txBody>
        </p:sp>
      </p:grpSp>
      <p:pic>
        <p:nvPicPr>
          <p:cNvPr id="6" name="オーディオ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385300" y="6337300"/>
            <a:ext cx="304800" cy="304800"/>
          </a:xfrm>
          <a:prstGeom prst="rect">
            <a:avLst/>
          </a:prstGeom>
        </p:spPr>
      </p:pic>
    </p:spTree>
    <p:extLst>
      <p:ext uri="{BB962C8B-B14F-4D97-AF65-F5344CB8AC3E}">
        <p14:creationId xmlns:p14="http://schemas.microsoft.com/office/powerpoint/2010/main" val="316185902"/>
      </p:ext>
    </p:extLst>
  </p:cSld>
  <p:clrMapOvr>
    <a:masterClrMapping/>
  </p:clrMapOvr>
  <mc:AlternateContent xmlns:mc="http://schemas.openxmlformats.org/markup-compatibility/2006">
    <mc:Choice xmlns:p14="http://schemas.microsoft.com/office/powerpoint/2010/main" Requires="p14">
      <p:transition spd="slow" p14:dur="2000" advTm="54698"/>
    </mc:Choice>
    <mc:Fallback>
      <p:transition spd="slow" advTm="54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855179" y="1916832"/>
            <a:ext cx="8195643" cy="2664296"/>
            <a:chOff x="0" y="3271314"/>
            <a:chExt cx="8350585" cy="608083"/>
          </a:xfrm>
          <a:solidFill>
            <a:srgbClr val="FBD388">
              <a:alpha val="80000"/>
            </a:srgbClr>
          </a:solidFill>
          <a:scene3d>
            <a:camera prst="orthographicFront"/>
            <a:lightRig rig="chilly" dir="t"/>
          </a:scene3d>
        </p:grpSpPr>
        <p:sp>
          <p:nvSpPr>
            <p:cNvPr id="6" name="正方形/長方形 5"/>
            <p:cNvSpPr/>
            <p:nvPr/>
          </p:nvSpPr>
          <p:spPr>
            <a:xfrm>
              <a:off x="0" y="3271314"/>
              <a:ext cx="8350585" cy="608083"/>
            </a:xfrm>
            <a:prstGeom prst="rect">
              <a:avLst/>
            </a:prstGeom>
            <a:grpFill/>
            <a:sp3d prstMaterial="translucentPowder">
              <a:bevelT w="127000" h="25400" prst="softRound"/>
            </a:sp3d>
          </p:spPr>
          <p:style>
            <a:lnRef idx="0">
              <a:schemeClr val="lt1">
                <a:hueOff val="0"/>
                <a:satOff val="0"/>
                <a:lumOff val="0"/>
                <a:alphaOff val="0"/>
              </a:schemeClr>
            </a:lnRef>
            <a:fillRef idx="1">
              <a:schemeClr val="accent5">
                <a:hueOff val="-12037199"/>
                <a:satOff val="29639"/>
                <a:lumOff val="-653"/>
                <a:alphaOff val="0"/>
              </a:schemeClr>
            </a:fillRef>
            <a:effectRef idx="0">
              <a:schemeClr val="accent5">
                <a:hueOff val="-12037199"/>
                <a:satOff val="29639"/>
                <a:lumOff val="-653"/>
                <a:alphaOff val="0"/>
              </a:schemeClr>
            </a:effectRef>
            <a:fontRef idx="minor">
              <a:schemeClr val="lt1"/>
            </a:fontRef>
          </p:style>
        </p:sp>
        <p:sp>
          <p:nvSpPr>
            <p:cNvPr id="7" name="正方形/長方形 6"/>
            <p:cNvSpPr/>
            <p:nvPr/>
          </p:nvSpPr>
          <p:spPr>
            <a:xfrm>
              <a:off x="0" y="3271314"/>
              <a:ext cx="8350585" cy="608083"/>
            </a:xfrm>
            <a:prstGeom prst="rect">
              <a:avLst/>
            </a:prstGeom>
            <a:grpFill/>
            <a:sp3d>
              <a:bevelT w="152400" h="50800" prst="softRound"/>
            </a:sp3d>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ja-JP" altLang="en-US" sz="6000" kern="1200" dirty="0" smtClean="0">
                  <a:solidFill>
                    <a:schemeClr val="tx1"/>
                  </a:solidFill>
                  <a:latin typeface="HGS創英角ｺﾞｼｯｸUB" panose="020B0900000000000000" pitchFamily="50" charset="-128"/>
                  <a:ea typeface="HGS創英角ｺﾞｼｯｸUB" panose="020B0900000000000000" pitchFamily="50" charset="-128"/>
                </a:rPr>
                <a:t>研究の成果と課題</a:t>
              </a:r>
              <a:endParaRPr lang="ja-JP" altLang="en-US" sz="6000" kern="1200" dirty="0">
                <a:solidFill>
                  <a:schemeClr val="tx1"/>
                </a:solidFill>
                <a:latin typeface="HGS創英角ｺﾞｼｯｸUB" panose="020B0900000000000000" pitchFamily="50" charset="-128"/>
                <a:ea typeface="HGS創英角ｺﾞｼｯｸUB" panose="020B0900000000000000" pitchFamily="50" charset="-128"/>
              </a:endParaRP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5300" y="6337300"/>
            <a:ext cx="304800" cy="304800"/>
          </a:xfrm>
          <a:prstGeom prst="rect">
            <a:avLst/>
          </a:prstGeom>
        </p:spPr>
      </p:pic>
    </p:spTree>
    <p:extLst>
      <p:ext uri="{BB962C8B-B14F-4D97-AF65-F5344CB8AC3E}">
        <p14:creationId xmlns:p14="http://schemas.microsoft.com/office/powerpoint/2010/main" val="610720832"/>
      </p:ext>
    </p:extLst>
  </p:cSld>
  <p:clrMapOvr>
    <a:masterClrMapping/>
  </p:clrMapOvr>
  <mc:AlternateContent xmlns:mc="http://schemas.openxmlformats.org/markup-compatibility/2006">
    <mc:Choice xmlns:p14="http://schemas.microsoft.com/office/powerpoint/2010/main" Requires="p14">
      <p:transition spd="slow" p14:dur="2000" advTm="7736"/>
    </mc:Choice>
    <mc:Fallback>
      <p:transition spd="slow" advTm="7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p:cNvPicPr>
            <a:picLocks noChangeAspect="1"/>
          </p:cNvPicPr>
          <p:nvPr/>
        </p:nvPicPr>
        <p:blipFill rotWithShape="1">
          <a:blip r:embed="rId6"/>
          <a:srcRect l="13733" t="31694" r="3435" b="18047"/>
          <a:stretch/>
        </p:blipFill>
        <p:spPr>
          <a:xfrm>
            <a:off x="128462" y="548680"/>
            <a:ext cx="9526821" cy="5184576"/>
          </a:xfrm>
          <a:prstGeom prst="rect">
            <a:avLst/>
          </a:prstGeom>
        </p:spPr>
      </p:pic>
      <p:sp>
        <p:nvSpPr>
          <p:cNvPr id="4" name="テキスト ボックス 3"/>
          <p:cNvSpPr txBox="1"/>
          <p:nvPr/>
        </p:nvSpPr>
        <p:spPr>
          <a:xfrm>
            <a:off x="787417" y="5733256"/>
            <a:ext cx="8208912" cy="1101994"/>
          </a:xfrm>
          <a:prstGeom prst="roundRect">
            <a:avLst/>
          </a:prstGeom>
          <a:solidFill>
            <a:srgbClr val="FFFF21"/>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108000" tIns="36000" rIns="108000" bIns="36000" rtlCol="0" anchor="t" anchorCtr="0">
            <a:spAutoFit/>
          </a:bodyPr>
          <a:lstStyle/>
          <a:p>
            <a:pPr algn="ctr">
              <a:lnSpc>
                <a:spcPct val="150000"/>
              </a:lnSpc>
            </a:pPr>
            <a:r>
              <a:rPr lang="ja-JP" altLang="en-US" sz="4000" b="1" kern="100" dirty="0" smtClean="0">
                <a:latin typeface="+mn-ea"/>
                <a:cs typeface="Times New Roman"/>
              </a:rPr>
              <a:t>学び合いの学習への意識の高まり</a:t>
            </a:r>
            <a:endParaRPr lang="en-US" altLang="ja-JP" sz="4000" b="1" kern="100" dirty="0">
              <a:latin typeface="+mn-ea"/>
              <a:cs typeface="Times New Roman"/>
            </a:endParaRPr>
          </a:p>
        </p:txBody>
      </p:sp>
      <p:sp>
        <p:nvSpPr>
          <p:cNvPr id="7" name="テキスト ボックス 6"/>
          <p:cNvSpPr txBox="1"/>
          <p:nvPr/>
        </p:nvSpPr>
        <p:spPr>
          <a:xfrm>
            <a:off x="6105128" y="15197"/>
            <a:ext cx="3960441" cy="461665"/>
          </a:xfrm>
          <a:prstGeom prst="rect">
            <a:avLst/>
          </a:prstGeom>
          <a:noFill/>
        </p:spPr>
        <p:txBody>
          <a:bodyPr wrap="square" rtlCol="0">
            <a:spAutoFit/>
          </a:bodyPr>
          <a:lstStyle/>
          <a:p>
            <a:r>
              <a:rPr kumimoji="1" lang="en-US" altLang="ja-JP" sz="2400" dirty="0" smtClean="0">
                <a:latin typeface="AR P丸ゴシック体E" panose="020F0900000000000000" pitchFamily="50" charset="-128"/>
                <a:ea typeface="AR P丸ゴシック体E" panose="020F0900000000000000" pitchFamily="50" charset="-128"/>
              </a:rPr>
              <a:t>【</a:t>
            </a:r>
            <a:r>
              <a:rPr kumimoji="1" lang="ja-JP" altLang="en-US" sz="2400" dirty="0" smtClean="0">
                <a:latin typeface="AR P丸ゴシック体E" panose="020F0900000000000000" pitchFamily="50" charset="-128"/>
                <a:ea typeface="AR P丸ゴシック体E" panose="020F0900000000000000" pitchFamily="50" charset="-128"/>
              </a:rPr>
              <a:t>学び合いの授業づくり</a:t>
            </a:r>
            <a:r>
              <a:rPr kumimoji="1" lang="en-US" altLang="ja-JP" sz="2400" dirty="0" smtClean="0">
                <a:latin typeface="AR P丸ゴシック体E" panose="020F0900000000000000" pitchFamily="50" charset="-128"/>
                <a:ea typeface="AR P丸ゴシック体E" panose="020F0900000000000000" pitchFamily="50" charset="-128"/>
              </a:rPr>
              <a:t>】</a:t>
            </a:r>
            <a:endParaRPr kumimoji="1" lang="ja-JP" altLang="en-US" sz="2400" dirty="0">
              <a:latin typeface="AR P丸ゴシック体E" panose="020F0900000000000000" pitchFamily="50" charset="-128"/>
              <a:ea typeface="AR P丸ゴシック体E" panose="020F0900000000000000" pitchFamily="50" charset="-128"/>
            </a:endParaRPr>
          </a:p>
        </p:txBody>
      </p:sp>
      <p:pic>
        <p:nvPicPr>
          <p:cNvPr id="2" name="オーディオ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3511274020"/>
      </p:ext>
    </p:extLst>
  </p:cSld>
  <p:clrMapOvr>
    <a:masterClrMapping/>
  </p:clrMapOvr>
  <mc:AlternateContent xmlns:mc="http://schemas.openxmlformats.org/markup-compatibility/2006">
    <mc:Choice xmlns:p14="http://schemas.microsoft.com/office/powerpoint/2010/main" Requires="p14">
      <p:transition spd="slow" p14:dur="2000" advTm="30720"/>
    </mc:Choice>
    <mc:Fallback>
      <p:transition spd="slow" advTm="30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5377" y="3895349"/>
            <a:ext cx="1600988" cy="1600988"/>
          </a:xfrm>
          <a:prstGeom prst="rect">
            <a:avLst/>
          </a:prstGeom>
        </p:spPr>
      </p:pic>
      <p:sp>
        <p:nvSpPr>
          <p:cNvPr id="11" name="角丸四角形吹き出し 10"/>
          <p:cNvSpPr/>
          <p:nvPr/>
        </p:nvSpPr>
        <p:spPr>
          <a:xfrm>
            <a:off x="159379" y="3895349"/>
            <a:ext cx="7632848" cy="587603"/>
          </a:xfrm>
          <a:prstGeom prst="wedgeRoundRectCallout">
            <a:avLst>
              <a:gd name="adj1" fmla="val 54816"/>
              <a:gd name="adj2" fmla="val 53995"/>
              <a:gd name="adj3" fmla="val 16667"/>
            </a:avLst>
          </a:prstGeom>
          <a:solidFill>
            <a:schemeClr val="accent4">
              <a:lumMod val="20000"/>
              <a:lumOff val="80000"/>
            </a:schemeClr>
          </a:solidFill>
          <a:ln/>
        </p:spPr>
        <p:style>
          <a:lnRef idx="1">
            <a:schemeClr val="accent3"/>
          </a:lnRef>
          <a:fillRef idx="2">
            <a:schemeClr val="accent3"/>
          </a:fillRef>
          <a:effectRef idx="1">
            <a:schemeClr val="accent3"/>
          </a:effectRef>
          <a:fontRef idx="minor">
            <a:schemeClr val="dk1"/>
          </a:fontRef>
        </p:style>
        <p:txBody>
          <a:bodyPr lIns="36000" tIns="36000" rIns="36000" bIns="36000" rtlCol="0" anchor="t"/>
          <a:lstStyle/>
          <a:p>
            <a:pPr>
              <a:lnSpc>
                <a:spcPct val="150000"/>
              </a:lnSpc>
            </a:pPr>
            <a:r>
              <a:rPr lang="ja-JP" altLang="en-US" sz="2000" dirty="0" smtClean="0">
                <a:solidFill>
                  <a:prstClr val="black"/>
                </a:solidFill>
                <a:latin typeface="HG丸ｺﾞｼｯｸM-PRO" panose="020F0600000000000000" pitchFamily="50" charset="-128"/>
                <a:ea typeface="HG丸ｺﾞｼｯｸM-PRO" panose="020F0600000000000000" pitchFamily="50" charset="-128"/>
              </a:rPr>
              <a:t> 学び合いの学習が，友達づくり・学級づくりに繋がっている。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lvl="0">
              <a:lnSpc>
                <a:spcPct val="150000"/>
              </a:lnSpc>
            </a:pPr>
            <a:endParaRPr lang="en-US" altLang="ja-JP" sz="2000" dirty="0" smtClean="0">
              <a:solidFill>
                <a:prstClr val="black"/>
              </a:solidFill>
              <a:latin typeface="HG丸ｺﾞｼｯｸM-PRO" panose="020F0600000000000000" pitchFamily="50" charset="-128"/>
              <a:ea typeface="HG丸ｺﾞｼｯｸM-PRO" panose="020F0600000000000000" pitchFamily="50" charset="-128"/>
            </a:endParaRPr>
          </a:p>
          <a:p>
            <a:pPr lvl="0">
              <a:lnSpc>
                <a:spcPct val="150000"/>
              </a:lnSpc>
            </a:pPr>
            <a:endParaRPr lang="en-US" altLang="ja-JP"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2" name="角丸四角形吹き出し 11"/>
          <p:cNvSpPr/>
          <p:nvPr/>
        </p:nvSpPr>
        <p:spPr>
          <a:xfrm>
            <a:off x="159379" y="4745590"/>
            <a:ext cx="7632848" cy="816265"/>
          </a:xfrm>
          <a:prstGeom prst="wedgeRoundRectCallout">
            <a:avLst>
              <a:gd name="adj1" fmla="val 54494"/>
              <a:gd name="adj2" fmla="val -40064"/>
              <a:gd name="adj3" fmla="val 16667"/>
            </a:avLst>
          </a:prstGeom>
          <a:solidFill>
            <a:schemeClr val="accent4">
              <a:lumMod val="20000"/>
              <a:lumOff val="80000"/>
            </a:schemeClr>
          </a:solidFill>
          <a:ln/>
        </p:spPr>
        <p:style>
          <a:lnRef idx="1">
            <a:schemeClr val="accent3"/>
          </a:lnRef>
          <a:fillRef idx="2">
            <a:schemeClr val="accent3"/>
          </a:fillRef>
          <a:effectRef idx="1">
            <a:schemeClr val="accent3"/>
          </a:effectRef>
          <a:fontRef idx="minor">
            <a:schemeClr val="dk1"/>
          </a:fontRef>
        </p:style>
        <p:txBody>
          <a:bodyPr lIns="36000" tIns="36000" rIns="36000" bIns="36000" rtlCol="0" anchor="t"/>
          <a:lstStyle/>
          <a:p>
            <a:r>
              <a:rPr lang="ja-JP" altLang="en-US" sz="2000" dirty="0" smtClean="0">
                <a:solidFill>
                  <a:prstClr val="black"/>
                </a:solidFill>
                <a:latin typeface="HG丸ｺﾞｼｯｸM-PRO" panose="020F0600000000000000" pitchFamily="50" charset="-128"/>
                <a:ea typeface="HG丸ｺﾞｼｯｸM-PRO" panose="020F0600000000000000" pitchFamily="50" charset="-128"/>
              </a:rPr>
              <a:t> 学級内のグループだけでなく，</a:t>
            </a:r>
            <a:r>
              <a:rPr lang="en-US" altLang="ja-JP" sz="2000" dirty="0" smtClean="0">
                <a:solidFill>
                  <a:prstClr val="black"/>
                </a:solidFill>
                <a:latin typeface="HG丸ｺﾞｼｯｸM-PRO" panose="020F0600000000000000" pitchFamily="50" charset="-128"/>
                <a:ea typeface="HG丸ｺﾞｼｯｸM-PRO" panose="020F0600000000000000" pitchFamily="50" charset="-128"/>
              </a:rPr>
              <a:t>ICT</a:t>
            </a:r>
            <a:r>
              <a:rPr lang="ja-JP" altLang="en-US" sz="2000" dirty="0" smtClean="0">
                <a:solidFill>
                  <a:prstClr val="black"/>
                </a:solidFill>
                <a:latin typeface="HG丸ｺﾞｼｯｸM-PRO" panose="020F0600000000000000" pitchFamily="50" charset="-128"/>
                <a:ea typeface="HG丸ｺﾞｼｯｸM-PRO" panose="020F0600000000000000" pitchFamily="50" charset="-128"/>
              </a:rPr>
              <a:t>を活用しての学級間の交流により，相手意識をもって学ぼうとする態度が見られた。</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lvl="0"/>
            <a:endParaRPr lang="en-US" altLang="ja-JP" sz="2000" dirty="0" smtClean="0">
              <a:solidFill>
                <a:prstClr val="black"/>
              </a:solidFill>
              <a:latin typeface="HG丸ｺﾞｼｯｸM-PRO" panose="020F0600000000000000" pitchFamily="50" charset="-128"/>
              <a:ea typeface="HG丸ｺﾞｼｯｸM-PRO" panose="020F0600000000000000" pitchFamily="50" charset="-128"/>
            </a:endParaRPr>
          </a:p>
          <a:p>
            <a:pPr lvl="0"/>
            <a:endParaRPr lang="en-US" altLang="ja-JP"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3" name="テキスト ボックス 12"/>
          <p:cNvSpPr txBox="1"/>
          <p:nvPr/>
        </p:nvSpPr>
        <p:spPr>
          <a:xfrm>
            <a:off x="780343" y="2975716"/>
            <a:ext cx="7405034" cy="829579"/>
          </a:xfrm>
          <a:prstGeom prst="roundRect">
            <a:avLst/>
          </a:prstGeom>
          <a:solidFill>
            <a:srgbClr val="FFFF21"/>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108000" tIns="36000" rIns="108000" bIns="36000" rtlCol="0" anchor="ctr" anchorCtr="0">
            <a:spAutoFit/>
          </a:bodyPr>
          <a:lstStyle/>
          <a:p>
            <a:pPr algn="ctr"/>
            <a:r>
              <a:rPr lang="ja-JP" altLang="en-US" sz="4400" b="1" kern="100" dirty="0" smtClean="0">
                <a:latin typeface="+mn-ea"/>
                <a:cs typeface="Times New Roman"/>
              </a:rPr>
              <a:t>学び合いの良さの実感</a:t>
            </a:r>
            <a:endParaRPr lang="en-US" altLang="ja-JP" sz="4400" b="1" kern="100" dirty="0" smtClean="0">
              <a:latin typeface="+mn-ea"/>
              <a:cs typeface="Times New Roman"/>
            </a:endParaRPr>
          </a:p>
        </p:txBody>
      </p:sp>
      <p:grpSp>
        <p:nvGrpSpPr>
          <p:cNvPr id="17" name="グループ化 16"/>
          <p:cNvGrpSpPr/>
          <p:nvPr/>
        </p:nvGrpSpPr>
        <p:grpSpPr>
          <a:xfrm>
            <a:off x="195288" y="244705"/>
            <a:ext cx="9563362" cy="2608230"/>
            <a:chOff x="195288" y="244705"/>
            <a:chExt cx="9563362" cy="2608230"/>
          </a:xfrm>
        </p:grpSpPr>
        <p:pic>
          <p:nvPicPr>
            <p:cNvPr id="7" name="図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288" y="244705"/>
              <a:ext cx="1493003" cy="1493003"/>
            </a:xfrm>
            <a:prstGeom prst="rect">
              <a:avLst/>
            </a:prstGeom>
          </p:spPr>
        </p:pic>
        <p:sp>
          <p:nvSpPr>
            <p:cNvPr id="8" name="角丸四角形吹き出し 7"/>
            <p:cNvSpPr/>
            <p:nvPr/>
          </p:nvSpPr>
          <p:spPr>
            <a:xfrm>
              <a:off x="397610" y="1772816"/>
              <a:ext cx="9361040" cy="1080119"/>
            </a:xfrm>
            <a:prstGeom prst="wedgeRoundRectCallout">
              <a:avLst>
                <a:gd name="adj1" fmla="val -34857"/>
                <a:gd name="adj2" fmla="val -77606"/>
                <a:gd name="adj3" fmla="val 16667"/>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36000" tIns="36000" rIns="36000" bIns="36000" rtlCol="0" anchor="t"/>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 </a:t>
              </a:r>
              <a:r>
                <a:rPr lang="ja-JP" altLang="en-US" sz="2000" dirty="0" smtClean="0">
                  <a:solidFill>
                    <a:prstClr val="black"/>
                  </a:solidFill>
                  <a:latin typeface="HG丸ｺﾞｼｯｸM-PRO" panose="020F0600000000000000" pitchFamily="50" charset="-128"/>
                  <a:ea typeface="HG丸ｺﾞｼｯｸM-PRO" panose="020F0600000000000000" pitchFamily="50" charset="-128"/>
                </a:rPr>
                <a:t>グループのみんなが分かりやすく教えてくれたので，難しい問題も納得できました</a:t>
              </a:r>
              <a:r>
                <a:rPr lang="ja-JP" altLang="en-US" sz="2000" dirty="0">
                  <a:solidFill>
                    <a:prstClr val="black"/>
                  </a:solidFill>
                  <a:latin typeface="HG丸ｺﾞｼｯｸM-PRO" panose="020F0600000000000000" pitchFamily="50" charset="-128"/>
                  <a:ea typeface="HG丸ｺﾞｼｯｸM-PRO" panose="020F0600000000000000" pitchFamily="50" charset="-128"/>
                </a:rPr>
                <a:t>。やっぱりグループ</a:t>
              </a:r>
              <a:r>
                <a:rPr lang="ja-JP" altLang="en-US" sz="2000" dirty="0" smtClean="0">
                  <a:solidFill>
                    <a:prstClr val="black"/>
                  </a:solidFill>
                  <a:latin typeface="HG丸ｺﾞｼｯｸM-PRO" panose="020F0600000000000000" pitchFamily="50" charset="-128"/>
                  <a:ea typeface="HG丸ｺﾞｼｯｸM-PRO" panose="020F0600000000000000" pitchFamily="50" charset="-128"/>
                </a:rPr>
                <a:t>で話し合う</a:t>
              </a:r>
              <a:r>
                <a:rPr lang="ja-JP" altLang="en-US" sz="2000" dirty="0">
                  <a:solidFill>
                    <a:prstClr val="black"/>
                  </a:solidFill>
                  <a:latin typeface="HG丸ｺﾞｼｯｸM-PRO" panose="020F0600000000000000" pitchFamily="50" charset="-128"/>
                  <a:ea typeface="HG丸ｺﾞｼｯｸM-PRO" panose="020F0600000000000000" pitchFamily="50" charset="-128"/>
                </a:rPr>
                <a:t>こと</a:t>
              </a:r>
              <a:r>
                <a:rPr lang="ja-JP" altLang="en-US" sz="2000" dirty="0" smtClean="0">
                  <a:solidFill>
                    <a:prstClr val="black"/>
                  </a:solidFill>
                  <a:latin typeface="HG丸ｺﾞｼｯｸM-PRO" panose="020F0600000000000000" pitchFamily="50" charset="-128"/>
                  <a:ea typeface="HG丸ｺﾞｼｯｸM-PRO" panose="020F0600000000000000" pitchFamily="50" charset="-128"/>
                </a:rPr>
                <a:t>で，考え</a:t>
              </a:r>
              <a:r>
                <a:rPr lang="ja-JP" altLang="en-US" sz="2000" dirty="0">
                  <a:solidFill>
                    <a:prstClr val="black"/>
                  </a:solidFill>
                  <a:latin typeface="HG丸ｺﾞｼｯｸM-PRO" panose="020F0600000000000000" pitchFamily="50" charset="-128"/>
                  <a:ea typeface="HG丸ｺﾞｼｯｸM-PRO" panose="020F0600000000000000" pitchFamily="50" charset="-128"/>
                </a:rPr>
                <a:t>が広がったり深まったりするんだ</a:t>
              </a:r>
              <a:r>
                <a:rPr lang="ja-JP" altLang="en-US" sz="2000" dirty="0" smtClean="0">
                  <a:solidFill>
                    <a:prstClr val="black"/>
                  </a:solidFill>
                  <a:latin typeface="HG丸ｺﾞｼｯｸM-PRO" panose="020F0600000000000000" pitchFamily="50" charset="-128"/>
                  <a:ea typeface="HG丸ｺﾞｼｯｸM-PRO" panose="020F0600000000000000" pitchFamily="50" charset="-128"/>
                </a:rPr>
                <a:t>なあと</a:t>
              </a:r>
              <a:r>
                <a:rPr lang="ja-JP" altLang="en-US" sz="2000" dirty="0">
                  <a:solidFill>
                    <a:prstClr val="black"/>
                  </a:solidFill>
                  <a:latin typeface="HG丸ｺﾞｼｯｸM-PRO" panose="020F0600000000000000" pitchFamily="50" charset="-128"/>
                  <a:ea typeface="HG丸ｺﾞｼｯｸM-PRO" panose="020F0600000000000000" pitchFamily="50" charset="-128"/>
                </a:rPr>
                <a:t>あらためて思いました。</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lvl="0"/>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9" name="角丸四角形吹き出し 8"/>
            <p:cNvSpPr/>
            <p:nvPr/>
          </p:nvSpPr>
          <p:spPr>
            <a:xfrm>
              <a:off x="2432720" y="585632"/>
              <a:ext cx="6984776" cy="924546"/>
            </a:xfrm>
            <a:prstGeom prst="wedgeRoundRectCallout">
              <a:avLst>
                <a:gd name="adj1" fmla="val -56981"/>
                <a:gd name="adj2" fmla="val -1391"/>
                <a:gd name="adj3" fmla="val 16667"/>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36000" tIns="36000" rIns="36000" bIns="36000" rtlCol="0" anchor="t"/>
            <a:lstStyle/>
            <a:p>
              <a:pPr lvl="0"/>
              <a:r>
                <a:rPr lang="ja-JP" altLang="en-US" sz="2400" dirty="0" smtClean="0">
                  <a:solidFill>
                    <a:prstClr val="black"/>
                  </a:solidFill>
                  <a:latin typeface="HG丸ｺﾞｼｯｸM-PRO" panose="020F0600000000000000" pitchFamily="50" charset="-128"/>
                  <a:ea typeface="HG丸ｺﾞｼｯｸM-PRO" panose="020F0600000000000000" pitchFamily="50" charset="-128"/>
                </a:rPr>
                <a:t> </a:t>
              </a:r>
              <a:r>
                <a:rPr lang="ja-JP" altLang="en-US" sz="2000" dirty="0" smtClean="0">
                  <a:solidFill>
                    <a:prstClr val="black"/>
                  </a:solidFill>
                  <a:latin typeface="HG丸ｺﾞｼｯｸM-PRO" panose="020F0600000000000000" pitchFamily="50" charset="-128"/>
                  <a:ea typeface="HG丸ｺﾞｼｯｸM-PRO" panose="020F0600000000000000" pitchFamily="50" charset="-128"/>
                </a:rPr>
                <a:t>はじめは片方のやり方しか分からなかったけど，○○さんが教えてくれたので両方よく分かりました。</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4" name="正方形/長方形 13"/>
            <p:cNvSpPr/>
            <p:nvPr/>
          </p:nvSpPr>
          <p:spPr>
            <a:xfrm>
              <a:off x="336495" y="255105"/>
              <a:ext cx="1210588" cy="400110"/>
            </a:xfrm>
            <a:prstGeom prst="rect">
              <a:avLst/>
            </a:prstGeom>
            <a:noFill/>
          </p:spPr>
          <p:txBody>
            <a:bodyPr wrap="none" lIns="91440" tIns="45720" rIns="91440" bIns="45720">
              <a:prstTxWarp prst="textArchUp">
                <a:avLst/>
              </a:prstTxWarp>
              <a:spAutoFit/>
            </a:bodyPr>
            <a:lstStyle/>
            <a:p>
              <a:pPr algn="ctr"/>
              <a:r>
                <a:rPr lang="ja-JP" altLang="en-US" sz="2800" b="0" cap="none" spc="0" dirty="0" smtClean="0">
                  <a:ln w="0"/>
                  <a:solidFill>
                    <a:schemeClr val="tx1"/>
                  </a:solidFill>
                  <a:effectLst>
                    <a:outerShdw blurRad="38100" dist="19050" dir="2700000" algn="tl" rotWithShape="0">
                      <a:schemeClr val="dk1">
                        <a:alpha val="40000"/>
                      </a:schemeClr>
                    </a:outerShdw>
                  </a:effectLst>
                  <a:latin typeface="AR PハイカラＰＯＰ体H" panose="020B0600010101010101" pitchFamily="50" charset="-128"/>
                  <a:ea typeface="AR PハイカラＰＯＰ体H" panose="020B0600010101010101" pitchFamily="50" charset="-128"/>
                </a:rPr>
                <a:t>児童の声</a:t>
              </a:r>
              <a:endParaRPr lang="ja-JP" altLang="en-US" sz="2800" b="0" cap="none" spc="0" dirty="0">
                <a:ln w="0"/>
                <a:solidFill>
                  <a:schemeClr val="tx1"/>
                </a:solidFill>
                <a:effectLst>
                  <a:outerShdw blurRad="38100" dist="19050" dir="2700000" algn="tl" rotWithShape="0">
                    <a:schemeClr val="dk1">
                      <a:alpha val="40000"/>
                    </a:schemeClr>
                  </a:outerShdw>
                </a:effectLst>
                <a:latin typeface="AR PハイカラＰＯＰ体H" panose="020B0600010101010101" pitchFamily="50" charset="-128"/>
                <a:ea typeface="AR PハイカラＰＯＰ体H" panose="020B0600010101010101" pitchFamily="50" charset="-128"/>
              </a:endParaRPr>
            </a:p>
          </p:txBody>
        </p:sp>
      </p:grpSp>
      <p:sp>
        <p:nvSpPr>
          <p:cNvPr id="15" name="正方形/長方形 14"/>
          <p:cNvSpPr/>
          <p:nvPr/>
        </p:nvSpPr>
        <p:spPr>
          <a:xfrm>
            <a:off x="8380577" y="3789040"/>
            <a:ext cx="1210588" cy="400110"/>
          </a:xfrm>
          <a:prstGeom prst="rect">
            <a:avLst/>
          </a:prstGeom>
          <a:noFill/>
        </p:spPr>
        <p:txBody>
          <a:bodyPr wrap="none" lIns="91440" tIns="45720" rIns="91440" bIns="45720">
            <a:prstTxWarp prst="textArchUp">
              <a:avLst/>
            </a:prstTxWarp>
            <a:spAutoFit/>
          </a:bodyPr>
          <a:lstStyle/>
          <a:p>
            <a:pPr algn="ctr"/>
            <a:r>
              <a:rPr lang="ja-JP" altLang="en-US" sz="2800" b="0" cap="none" spc="0" dirty="0" smtClean="0">
                <a:ln w="0"/>
                <a:solidFill>
                  <a:schemeClr val="tx1"/>
                </a:solidFill>
                <a:effectLst>
                  <a:outerShdw blurRad="38100" dist="19050" dir="2700000" algn="tl" rotWithShape="0">
                    <a:schemeClr val="dk1">
                      <a:alpha val="40000"/>
                    </a:schemeClr>
                  </a:outerShdw>
                </a:effectLst>
                <a:latin typeface="AR PハイカラＰＯＰ体H" panose="020B0600010101010101" pitchFamily="50" charset="-128"/>
                <a:ea typeface="AR PハイカラＰＯＰ体H" panose="020B0600010101010101" pitchFamily="50" charset="-128"/>
              </a:rPr>
              <a:t>教師の声</a:t>
            </a:r>
            <a:endParaRPr lang="ja-JP" altLang="en-US" sz="2800" b="0" cap="none" spc="0" dirty="0">
              <a:ln w="0"/>
              <a:solidFill>
                <a:schemeClr val="tx1"/>
              </a:solidFill>
              <a:effectLst>
                <a:outerShdw blurRad="38100" dist="19050" dir="2700000" algn="tl" rotWithShape="0">
                  <a:schemeClr val="dk1">
                    <a:alpha val="40000"/>
                  </a:schemeClr>
                </a:outerShdw>
              </a:effectLst>
              <a:latin typeface="AR PハイカラＰＯＰ体H" panose="020B0600010101010101" pitchFamily="50" charset="-128"/>
              <a:ea typeface="AR PハイカラＰＯＰ体H" panose="020B0600010101010101" pitchFamily="50" charset="-128"/>
            </a:endParaRPr>
          </a:p>
        </p:txBody>
      </p:sp>
      <p:sp>
        <p:nvSpPr>
          <p:cNvPr id="16" name="テキスト ボックス 15"/>
          <p:cNvSpPr txBox="1"/>
          <p:nvPr/>
        </p:nvSpPr>
        <p:spPr>
          <a:xfrm>
            <a:off x="780343" y="5724535"/>
            <a:ext cx="7405034" cy="829579"/>
          </a:xfrm>
          <a:prstGeom prst="roundRect">
            <a:avLst/>
          </a:prstGeom>
          <a:solidFill>
            <a:srgbClr val="FFFF21"/>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108000" tIns="36000" rIns="108000" bIns="36000" rtlCol="0" anchor="ctr" anchorCtr="0">
            <a:spAutoFit/>
          </a:bodyPr>
          <a:lstStyle/>
          <a:p>
            <a:pPr algn="ctr"/>
            <a:r>
              <a:rPr lang="ja-JP" altLang="en-US" sz="4400" b="1" kern="100" dirty="0" smtClean="0">
                <a:latin typeface="+mn-ea"/>
                <a:cs typeface="Times New Roman"/>
              </a:rPr>
              <a:t>良好な人間関係の構築 </a:t>
            </a:r>
            <a:endParaRPr lang="en-US" altLang="ja-JP" sz="4400" b="1" kern="100" dirty="0">
              <a:latin typeface="+mn-ea"/>
              <a:cs typeface="Times New Roman"/>
            </a:endParaRPr>
          </a:p>
        </p:txBody>
      </p:sp>
      <p:sp>
        <p:nvSpPr>
          <p:cNvPr id="19" name="テキスト ボックス 18"/>
          <p:cNvSpPr txBox="1"/>
          <p:nvPr/>
        </p:nvSpPr>
        <p:spPr>
          <a:xfrm>
            <a:off x="6177136" y="15197"/>
            <a:ext cx="3888433" cy="461665"/>
          </a:xfrm>
          <a:prstGeom prst="rect">
            <a:avLst/>
          </a:prstGeom>
          <a:noFill/>
        </p:spPr>
        <p:txBody>
          <a:bodyPr wrap="square" rtlCol="0">
            <a:spAutoFit/>
          </a:bodyPr>
          <a:lstStyle/>
          <a:p>
            <a:r>
              <a:rPr kumimoji="1" lang="en-US" altLang="ja-JP" sz="2400" dirty="0" smtClean="0">
                <a:latin typeface="AR P丸ゴシック体E" panose="020F0900000000000000" pitchFamily="50" charset="-128"/>
                <a:ea typeface="AR P丸ゴシック体E" panose="020F0900000000000000" pitchFamily="50" charset="-128"/>
              </a:rPr>
              <a:t>【</a:t>
            </a:r>
            <a:r>
              <a:rPr kumimoji="1" lang="ja-JP" altLang="en-US" sz="2400" dirty="0" smtClean="0">
                <a:latin typeface="AR P丸ゴシック体E" panose="020F0900000000000000" pitchFamily="50" charset="-128"/>
                <a:ea typeface="AR P丸ゴシック体E" panose="020F0900000000000000" pitchFamily="50" charset="-128"/>
              </a:rPr>
              <a:t>学び合いの授業づくり</a:t>
            </a:r>
            <a:r>
              <a:rPr kumimoji="1" lang="en-US" altLang="ja-JP" sz="2400" dirty="0" smtClean="0">
                <a:latin typeface="AR P丸ゴシック体E" panose="020F0900000000000000" pitchFamily="50" charset="-128"/>
                <a:ea typeface="AR P丸ゴシック体E" panose="020F0900000000000000" pitchFamily="50" charset="-128"/>
              </a:rPr>
              <a:t>】</a:t>
            </a:r>
            <a:endParaRPr kumimoji="1" lang="ja-JP" altLang="en-US" sz="2400" dirty="0">
              <a:latin typeface="AR P丸ゴシック体E" panose="020F0900000000000000" pitchFamily="50" charset="-128"/>
              <a:ea typeface="AR P丸ゴシック体E" panose="020F0900000000000000" pitchFamily="50" charset="-128"/>
            </a:endParaRPr>
          </a:p>
        </p:txBody>
      </p:sp>
      <p:pic>
        <p:nvPicPr>
          <p:cNvPr id="2" name="オーディオ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3226661128"/>
      </p:ext>
    </p:extLst>
  </p:cSld>
  <p:clrMapOvr>
    <a:masterClrMapping/>
  </p:clrMapOvr>
  <mc:AlternateContent xmlns:mc="http://schemas.openxmlformats.org/markup-compatibility/2006">
    <mc:Choice xmlns:p14="http://schemas.microsoft.com/office/powerpoint/2010/main" Requires="p14">
      <p:transition spd="slow" p14:dur="2000" advTm="52802"/>
    </mc:Choice>
    <mc:Fallback>
      <p:transition spd="slow" advTm="52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P spid="13" grpId="0" animBg="1"/>
      <p:bldP spid="15" grpId="0"/>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p:cNvGrpSpPr/>
          <p:nvPr/>
        </p:nvGrpSpPr>
        <p:grpSpPr>
          <a:xfrm>
            <a:off x="344488" y="465390"/>
            <a:ext cx="9217024" cy="1130205"/>
            <a:chOff x="373063" y="394675"/>
            <a:chExt cx="8566938" cy="1130205"/>
          </a:xfrm>
        </p:grpSpPr>
        <p:sp>
          <p:nvSpPr>
            <p:cNvPr id="11" name="角丸四角形吹き出し 10"/>
            <p:cNvSpPr/>
            <p:nvPr/>
          </p:nvSpPr>
          <p:spPr>
            <a:xfrm>
              <a:off x="1912435" y="400253"/>
              <a:ext cx="7027566" cy="1124627"/>
            </a:xfrm>
            <a:prstGeom prst="wedgeRoundRectCallout">
              <a:avLst>
                <a:gd name="adj1" fmla="val -54559"/>
                <a:gd name="adj2" fmla="val -5908"/>
                <a:gd name="adj3" fmla="val 16667"/>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36000" tIns="36000" rIns="36000" bIns="36000" rtlCol="0" anchor="t"/>
            <a:lstStyle/>
            <a:p>
              <a:r>
                <a:rPr lang="ja-JP" altLang="en-US" dirty="0">
                  <a:solidFill>
                    <a:prstClr val="black"/>
                  </a:solidFill>
                  <a:latin typeface="HG丸ｺﾞｼｯｸM-PRO" panose="020F0600000000000000" pitchFamily="50" charset="-128"/>
                  <a:ea typeface="HG丸ｺﾞｼｯｸM-PRO" panose="020F0600000000000000" pitchFamily="50" charset="-128"/>
                </a:rPr>
                <a:t> </a:t>
              </a:r>
              <a:r>
                <a:rPr lang="ja-JP" altLang="en-US" sz="2800" dirty="0" smtClean="0">
                  <a:solidFill>
                    <a:prstClr val="black"/>
                  </a:solidFill>
                  <a:latin typeface="AR Pゴシック体M" panose="020B0600000000000000" pitchFamily="50" charset="-128"/>
                  <a:ea typeface="AR Pゴシック体M" panose="020B0600000000000000" pitchFamily="50" charset="-128"/>
                </a:rPr>
                <a:t>何</a:t>
              </a:r>
              <a:r>
                <a:rPr lang="ja-JP" altLang="en-US" sz="2800" dirty="0">
                  <a:solidFill>
                    <a:prstClr val="black"/>
                  </a:solidFill>
                  <a:latin typeface="AR Pゴシック体M" panose="020B0600000000000000" pitchFamily="50" charset="-128"/>
                  <a:ea typeface="AR Pゴシック体M" panose="020B0600000000000000" pitchFamily="50" charset="-128"/>
                </a:rPr>
                <a:t>を学習したのかを考えて自学に取り組める</a:t>
              </a:r>
              <a:r>
                <a:rPr lang="ja-JP" altLang="en-US" sz="2800" dirty="0" smtClean="0">
                  <a:solidFill>
                    <a:prstClr val="black"/>
                  </a:solidFill>
                  <a:latin typeface="AR Pゴシック体M" panose="020B0600000000000000" pitchFamily="50" charset="-128"/>
                  <a:ea typeface="AR Pゴシック体M" panose="020B0600000000000000" pitchFamily="50" charset="-128"/>
                </a:rPr>
                <a:t>よ</a:t>
              </a:r>
              <a:r>
                <a:rPr lang="ja-JP" altLang="en-US" sz="2800" dirty="0" smtClean="0">
                  <a:solidFill>
                    <a:prstClr val="black"/>
                  </a:solidFill>
                  <a:latin typeface="+mj-ea"/>
                  <a:ea typeface="+mj-ea"/>
                </a:rPr>
                <a:t>う</a:t>
              </a:r>
              <a:r>
                <a:rPr lang="ja-JP" altLang="en-US" sz="2800" dirty="0" smtClean="0">
                  <a:solidFill>
                    <a:prstClr val="black"/>
                  </a:solidFill>
                  <a:latin typeface="AR Pゴシック体M" panose="020B0600000000000000" pitchFamily="50" charset="-128"/>
                  <a:ea typeface="AR Pゴシック体M" panose="020B0600000000000000" pitchFamily="50" charset="-128"/>
                </a:rPr>
                <a:t>に</a:t>
              </a:r>
              <a:r>
                <a:rPr lang="ja-JP" altLang="en-US" sz="2800" dirty="0">
                  <a:solidFill>
                    <a:prstClr val="black"/>
                  </a:solidFill>
                  <a:latin typeface="AR Pゴシック体M" panose="020B0600000000000000" pitchFamily="50" charset="-128"/>
                  <a:ea typeface="AR Pゴシック体M" panose="020B0600000000000000" pitchFamily="50" charset="-128"/>
                </a:rPr>
                <a:t>なりました</a:t>
              </a:r>
              <a:r>
                <a:rPr lang="ja-JP" altLang="en-US" sz="2800" dirty="0" smtClean="0">
                  <a:solidFill>
                    <a:prstClr val="black"/>
                  </a:solidFill>
                  <a:latin typeface="AR Pゴシック体M" panose="020B0600000000000000" pitchFamily="50" charset="-128"/>
                  <a:ea typeface="AR Pゴシック体M" panose="020B0600000000000000" pitchFamily="50" charset="-128"/>
                </a:rPr>
                <a:t>。</a:t>
              </a:r>
              <a:endParaRPr lang="en-US" altLang="ja-JP" sz="2800" dirty="0">
                <a:solidFill>
                  <a:prstClr val="black"/>
                </a:solidFill>
                <a:latin typeface="AR Pゴシック体M" panose="020B0600000000000000" pitchFamily="50" charset="-128"/>
                <a:ea typeface="AR Pゴシック体M" panose="020B0600000000000000" pitchFamily="50" charset="-128"/>
              </a:endParaRPr>
            </a:p>
          </p:txBody>
        </p:sp>
        <p:pic>
          <p:nvPicPr>
            <p:cNvPr id="16" name="図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588" y="511016"/>
              <a:ext cx="979537" cy="979537"/>
            </a:xfrm>
            <a:prstGeom prst="rect">
              <a:avLst/>
            </a:prstGeom>
          </p:spPr>
        </p:pic>
        <p:sp>
          <p:nvSpPr>
            <p:cNvPr id="12" name="正方形/長方形 11"/>
            <p:cNvSpPr/>
            <p:nvPr/>
          </p:nvSpPr>
          <p:spPr>
            <a:xfrm>
              <a:off x="373063" y="394675"/>
              <a:ext cx="1210588" cy="232682"/>
            </a:xfrm>
            <a:prstGeom prst="rect">
              <a:avLst/>
            </a:prstGeom>
            <a:noFill/>
          </p:spPr>
          <p:txBody>
            <a:bodyPr wrap="none" lIns="91440" tIns="45720" rIns="91440" bIns="45720">
              <a:prstTxWarp prst="textArchUp">
                <a:avLst/>
              </a:prstTxWarp>
              <a:spAutoFit/>
            </a:bodyPr>
            <a:lstStyle/>
            <a:p>
              <a:pPr algn="ctr"/>
              <a:r>
                <a:rPr lang="ja-JP" altLang="en-US" sz="2800" b="0" cap="none" spc="0" dirty="0" smtClean="0">
                  <a:ln w="0"/>
                  <a:solidFill>
                    <a:schemeClr val="tx1"/>
                  </a:solidFill>
                  <a:effectLst>
                    <a:outerShdw blurRad="38100" dist="19050" dir="2700000" algn="tl" rotWithShape="0">
                      <a:schemeClr val="dk1">
                        <a:alpha val="40000"/>
                      </a:schemeClr>
                    </a:outerShdw>
                  </a:effectLst>
                  <a:latin typeface="AR PハイカラＰＯＰ体H" panose="020B0600010101010101" pitchFamily="50" charset="-128"/>
                  <a:ea typeface="AR PハイカラＰＯＰ体H" panose="020B0600010101010101" pitchFamily="50" charset="-128"/>
                </a:rPr>
                <a:t>児童の声</a:t>
              </a:r>
              <a:endParaRPr lang="ja-JP" altLang="en-US" sz="2800" b="0" cap="none" spc="0" dirty="0">
                <a:ln w="0"/>
                <a:solidFill>
                  <a:schemeClr val="tx1"/>
                </a:solidFill>
                <a:effectLst>
                  <a:outerShdw blurRad="38100" dist="19050" dir="2700000" algn="tl" rotWithShape="0">
                    <a:schemeClr val="dk1">
                      <a:alpha val="40000"/>
                    </a:schemeClr>
                  </a:outerShdw>
                </a:effectLst>
                <a:latin typeface="AR PハイカラＰＯＰ体H" panose="020B0600010101010101" pitchFamily="50" charset="-128"/>
                <a:ea typeface="AR PハイカラＰＯＰ体H" panose="020B0600010101010101" pitchFamily="50" charset="-128"/>
              </a:endParaRPr>
            </a:p>
          </p:txBody>
        </p:sp>
      </p:grpSp>
      <p:grpSp>
        <p:nvGrpSpPr>
          <p:cNvPr id="30" name="グループ化 29"/>
          <p:cNvGrpSpPr/>
          <p:nvPr/>
        </p:nvGrpSpPr>
        <p:grpSpPr>
          <a:xfrm>
            <a:off x="344489" y="1694683"/>
            <a:ext cx="9325296" cy="1243157"/>
            <a:chOff x="683933" y="1694683"/>
            <a:chExt cx="8985851" cy="1243157"/>
          </a:xfrm>
        </p:grpSpPr>
        <p:sp>
          <p:nvSpPr>
            <p:cNvPr id="17" name="角丸四角形吹き出し 16"/>
            <p:cNvSpPr/>
            <p:nvPr/>
          </p:nvSpPr>
          <p:spPr>
            <a:xfrm>
              <a:off x="683933" y="1694683"/>
              <a:ext cx="7591390" cy="1076514"/>
            </a:xfrm>
            <a:prstGeom prst="wedgeRoundRectCallout">
              <a:avLst>
                <a:gd name="adj1" fmla="val 53329"/>
                <a:gd name="adj2" fmla="val 30026"/>
                <a:gd name="adj3" fmla="val 16667"/>
              </a:avLst>
            </a:prstGeom>
            <a:solidFill>
              <a:schemeClr val="accent4">
                <a:lumMod val="20000"/>
                <a:lumOff val="80000"/>
              </a:schemeClr>
            </a:solidFill>
            <a:ln/>
          </p:spPr>
          <p:style>
            <a:lnRef idx="1">
              <a:schemeClr val="accent4"/>
            </a:lnRef>
            <a:fillRef idx="2">
              <a:schemeClr val="accent4"/>
            </a:fillRef>
            <a:effectRef idx="1">
              <a:schemeClr val="accent4"/>
            </a:effectRef>
            <a:fontRef idx="minor">
              <a:schemeClr val="dk1"/>
            </a:fontRef>
          </p:style>
          <p:txBody>
            <a:bodyPr lIns="36000" tIns="36000" rIns="36000" bIns="36000" rtlCol="0" anchor="t"/>
            <a:lstStyle/>
            <a:p>
              <a:r>
                <a:rPr lang="ja-JP" altLang="en-US" sz="2800" dirty="0" smtClean="0">
                  <a:solidFill>
                    <a:prstClr val="black"/>
                  </a:solidFill>
                  <a:latin typeface="AR Pゴシック体M" panose="020B0600000000000000" pitchFamily="50" charset="-128"/>
                  <a:ea typeface="AR Pゴシック体M" panose="020B0600000000000000" pitchFamily="50" charset="-128"/>
                </a:rPr>
                <a:t> </a:t>
              </a:r>
              <a:r>
                <a:rPr lang="ja-JP" altLang="en-US" sz="2600" dirty="0" smtClean="0">
                  <a:solidFill>
                    <a:prstClr val="black"/>
                  </a:solidFill>
                  <a:latin typeface="AR Pゴシック体M" panose="020B0600000000000000" pitchFamily="50" charset="-128"/>
                  <a:ea typeface="AR Pゴシック体M" panose="020B0600000000000000" pitchFamily="50" charset="-128"/>
                </a:rPr>
                <a:t>授業中の声かけが増えた！</a:t>
              </a:r>
              <a:endParaRPr lang="en-US" altLang="ja-JP" sz="2600" dirty="0" smtClean="0">
                <a:solidFill>
                  <a:prstClr val="black"/>
                </a:solidFill>
                <a:latin typeface="AR Pゴシック体M" panose="020B0600000000000000" pitchFamily="50" charset="-128"/>
                <a:ea typeface="AR Pゴシック体M" panose="020B0600000000000000" pitchFamily="50" charset="-128"/>
              </a:endParaRPr>
            </a:p>
            <a:p>
              <a:r>
                <a:rPr lang="ja-JP" altLang="en-US" sz="2600" dirty="0" smtClean="0">
                  <a:solidFill>
                    <a:prstClr val="black"/>
                  </a:solidFill>
                  <a:latin typeface="AR Pゴシック体M" panose="020B0600000000000000" pitchFamily="50" charset="-128"/>
                  <a:ea typeface="AR Pゴシック体M" panose="020B0600000000000000" pitchFamily="50" charset="-128"/>
                </a:rPr>
                <a:t>復習だけでなく予習の良さも伝えていけるよ</a:t>
              </a:r>
              <a:r>
                <a:rPr lang="ja-JP" altLang="en-US" sz="2600" dirty="0" smtClean="0">
                  <a:solidFill>
                    <a:prstClr val="black"/>
                  </a:solidFill>
                  <a:latin typeface="+mj-ea"/>
                  <a:ea typeface="+mj-ea"/>
                </a:rPr>
                <a:t>う</a:t>
              </a:r>
              <a:r>
                <a:rPr lang="ja-JP" altLang="en-US" sz="2600" dirty="0" smtClean="0">
                  <a:solidFill>
                    <a:prstClr val="black"/>
                  </a:solidFill>
                  <a:latin typeface="AR Pゴシック体M" panose="020B0600000000000000" pitchFamily="50" charset="-128"/>
                  <a:ea typeface="AR Pゴシック体M" panose="020B0600000000000000" pitchFamily="50" charset="-128"/>
                </a:rPr>
                <a:t>に！</a:t>
              </a:r>
              <a:endParaRPr lang="en-US" altLang="ja-JP" sz="2600" dirty="0" smtClean="0">
                <a:solidFill>
                  <a:prstClr val="black"/>
                </a:solidFill>
                <a:latin typeface="AR Pゴシック体M" panose="020B0600000000000000" pitchFamily="50" charset="-128"/>
                <a:ea typeface="AR Pゴシック体M" panose="020B0600000000000000" pitchFamily="50" charset="-128"/>
              </a:endParaRPr>
            </a:p>
            <a:p>
              <a:pPr lvl="0"/>
              <a:r>
                <a:rPr lang="en-US" altLang="ja-JP" sz="2800" dirty="0" smtClean="0">
                  <a:solidFill>
                    <a:prstClr val="black"/>
                  </a:solidFill>
                  <a:latin typeface="AR Pゴシック体M" panose="020B0600000000000000" pitchFamily="50" charset="-128"/>
                  <a:ea typeface="AR Pゴシック体M" panose="020B0600000000000000" pitchFamily="50" charset="-128"/>
                </a:rPr>
                <a:t> </a:t>
              </a:r>
              <a:endParaRPr lang="en-US" altLang="ja-JP" sz="2800" dirty="0">
                <a:solidFill>
                  <a:prstClr val="black"/>
                </a:solidFill>
                <a:latin typeface="AR Pゴシック体M" panose="020B0600000000000000" pitchFamily="50" charset="-128"/>
                <a:ea typeface="AR Pゴシック体M" panose="020B0600000000000000" pitchFamily="50" charset="-128"/>
              </a:endParaRPr>
            </a:p>
          </p:txBody>
        </p:sp>
        <p:pic>
          <p:nvPicPr>
            <p:cNvPr id="20" name="図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25965" y="1894021"/>
              <a:ext cx="1043819" cy="1043819"/>
            </a:xfrm>
            <a:prstGeom prst="rect">
              <a:avLst/>
            </a:prstGeom>
          </p:spPr>
        </p:pic>
        <p:sp>
          <p:nvSpPr>
            <p:cNvPr id="19" name="正方形/長方形 18"/>
            <p:cNvSpPr/>
            <p:nvPr/>
          </p:nvSpPr>
          <p:spPr>
            <a:xfrm>
              <a:off x="8616565" y="1905328"/>
              <a:ext cx="1040609" cy="262225"/>
            </a:xfrm>
            <a:prstGeom prst="rect">
              <a:avLst/>
            </a:prstGeom>
            <a:noFill/>
          </p:spPr>
          <p:txBody>
            <a:bodyPr wrap="none" lIns="91440" tIns="45720" rIns="91440" bIns="45720">
              <a:prstTxWarp prst="textArchUp">
                <a:avLst/>
              </a:prstTxWarp>
              <a:spAutoFit/>
            </a:bodyPr>
            <a:lstStyle/>
            <a:p>
              <a:pPr algn="ctr"/>
              <a:r>
                <a:rPr lang="ja-JP" altLang="en-US" sz="2800" b="0" cap="none" spc="0" dirty="0" smtClean="0">
                  <a:ln w="0"/>
                  <a:solidFill>
                    <a:schemeClr val="tx1"/>
                  </a:solidFill>
                  <a:effectLst>
                    <a:outerShdw blurRad="38100" dist="19050" dir="2700000" algn="tl" rotWithShape="0">
                      <a:schemeClr val="dk1">
                        <a:alpha val="40000"/>
                      </a:schemeClr>
                    </a:outerShdw>
                  </a:effectLst>
                  <a:latin typeface="AR PハイカラＰＯＰ体H" panose="020B0600010101010101" pitchFamily="50" charset="-128"/>
                  <a:ea typeface="AR PハイカラＰＯＰ体H" panose="020B0600010101010101" pitchFamily="50" charset="-128"/>
                </a:rPr>
                <a:t>教師の声</a:t>
              </a:r>
              <a:endParaRPr lang="ja-JP" altLang="en-US" sz="2800" b="0" cap="none" spc="0" dirty="0">
                <a:ln w="0"/>
                <a:solidFill>
                  <a:schemeClr val="tx1"/>
                </a:solidFill>
                <a:effectLst>
                  <a:outerShdw blurRad="38100" dist="19050" dir="2700000" algn="tl" rotWithShape="0">
                    <a:schemeClr val="dk1">
                      <a:alpha val="40000"/>
                    </a:schemeClr>
                  </a:outerShdw>
                </a:effectLst>
                <a:latin typeface="AR PハイカラＰＯＰ体H" panose="020B0600010101010101" pitchFamily="50" charset="-128"/>
                <a:ea typeface="AR PハイカラＰＯＰ体H" panose="020B0600010101010101" pitchFamily="50" charset="-128"/>
              </a:endParaRPr>
            </a:p>
          </p:txBody>
        </p:sp>
      </p:grpSp>
      <p:grpSp>
        <p:nvGrpSpPr>
          <p:cNvPr id="41" name="グループ化 40"/>
          <p:cNvGrpSpPr/>
          <p:nvPr/>
        </p:nvGrpSpPr>
        <p:grpSpPr>
          <a:xfrm>
            <a:off x="861350" y="2937840"/>
            <a:ext cx="7920796" cy="1337336"/>
            <a:chOff x="861350" y="2937840"/>
            <a:chExt cx="7920796" cy="1337336"/>
          </a:xfrm>
        </p:grpSpPr>
        <p:sp>
          <p:nvSpPr>
            <p:cNvPr id="21" name="テキスト ボックス 20"/>
            <p:cNvSpPr txBox="1"/>
            <p:nvPr/>
          </p:nvSpPr>
          <p:spPr>
            <a:xfrm>
              <a:off x="861350" y="2937840"/>
              <a:ext cx="7920796" cy="625268"/>
            </a:xfrm>
            <a:prstGeom prst="roundRect">
              <a:avLst/>
            </a:prstGeom>
            <a:solidFill>
              <a:srgbClr val="FFFF21"/>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108000" tIns="36000" rIns="108000" bIns="36000" rtlCol="0" anchor="ctr" anchorCtr="0">
              <a:spAutoFit/>
            </a:bodyPr>
            <a:lstStyle/>
            <a:p>
              <a:pPr algn="ctr"/>
              <a:r>
                <a:rPr lang="ja-JP" altLang="en-US" sz="3200" b="1" kern="100" dirty="0" smtClean="0">
                  <a:latin typeface="+mn-ea"/>
                  <a:cs typeface="Times New Roman"/>
                </a:rPr>
                <a:t>「熊本の学び」が目指す児童の姿の具現化</a:t>
              </a:r>
              <a:endParaRPr lang="en-US" altLang="ja-JP" sz="3200" b="1" kern="100" dirty="0" smtClean="0">
                <a:latin typeface="+mn-ea"/>
                <a:cs typeface="Times New Roman"/>
              </a:endParaRPr>
            </a:p>
          </p:txBody>
        </p:sp>
        <p:sp>
          <p:nvSpPr>
            <p:cNvPr id="22" name="テキスト ボックス 21"/>
            <p:cNvSpPr txBox="1"/>
            <p:nvPr/>
          </p:nvSpPr>
          <p:spPr>
            <a:xfrm>
              <a:off x="2216696" y="3649908"/>
              <a:ext cx="4896156" cy="625268"/>
            </a:xfrm>
            <a:prstGeom prst="roundRect">
              <a:avLst/>
            </a:prstGeom>
            <a:solidFill>
              <a:srgbClr val="FFFF21"/>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108000" tIns="36000" rIns="108000" bIns="36000" rtlCol="0" anchor="ctr" anchorCtr="0">
              <a:spAutoFit/>
            </a:bodyPr>
            <a:lstStyle/>
            <a:p>
              <a:r>
                <a:rPr lang="ja-JP" altLang="en-US" sz="3200" b="1" kern="100" dirty="0" smtClean="0">
                  <a:latin typeface="+mn-ea"/>
                  <a:cs typeface="Times New Roman"/>
                </a:rPr>
                <a:t>児童と教師の意識の共有</a:t>
              </a:r>
              <a:endParaRPr lang="en-US" altLang="ja-JP" sz="3200" b="1" kern="100" dirty="0">
                <a:latin typeface="+mn-ea"/>
                <a:cs typeface="Times New Roman"/>
              </a:endParaRPr>
            </a:p>
          </p:txBody>
        </p:sp>
      </p:grpSp>
      <p:sp>
        <p:nvSpPr>
          <p:cNvPr id="28" name="テキスト ボックス 27"/>
          <p:cNvSpPr txBox="1"/>
          <p:nvPr/>
        </p:nvSpPr>
        <p:spPr>
          <a:xfrm>
            <a:off x="1832424" y="6047997"/>
            <a:ext cx="6404930" cy="693371"/>
          </a:xfrm>
          <a:prstGeom prst="roundRect">
            <a:avLst/>
          </a:prstGeom>
          <a:solidFill>
            <a:srgbClr val="FFFF21"/>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108000" tIns="36000" rIns="108000" bIns="36000" rtlCol="0" anchor="ctr" anchorCtr="0">
            <a:spAutoFit/>
          </a:bodyPr>
          <a:lstStyle/>
          <a:p>
            <a:pPr algn="ctr"/>
            <a:r>
              <a:rPr lang="ja-JP" altLang="en-US" sz="3600" b="1" kern="100" dirty="0" smtClean="0">
                <a:latin typeface="+mn-ea"/>
                <a:cs typeface="Times New Roman"/>
              </a:rPr>
              <a:t>教員一人一人の授業力向上</a:t>
            </a:r>
            <a:endParaRPr lang="en-US" altLang="ja-JP" sz="3600" b="1" kern="100" dirty="0" smtClean="0">
              <a:latin typeface="+mn-ea"/>
              <a:cs typeface="Times New Roman"/>
            </a:endParaRPr>
          </a:p>
        </p:txBody>
      </p:sp>
      <p:grpSp>
        <p:nvGrpSpPr>
          <p:cNvPr id="39" name="グループ化 38"/>
          <p:cNvGrpSpPr/>
          <p:nvPr/>
        </p:nvGrpSpPr>
        <p:grpSpPr>
          <a:xfrm>
            <a:off x="169922" y="4316492"/>
            <a:ext cx="9535606" cy="1632788"/>
            <a:chOff x="169922" y="3776520"/>
            <a:chExt cx="9535606" cy="1840669"/>
          </a:xfrm>
        </p:grpSpPr>
        <p:sp>
          <p:nvSpPr>
            <p:cNvPr id="23" name="角丸四角形吹き出し 22"/>
            <p:cNvSpPr/>
            <p:nvPr/>
          </p:nvSpPr>
          <p:spPr>
            <a:xfrm>
              <a:off x="169922" y="3776520"/>
              <a:ext cx="3486934" cy="1840669"/>
            </a:xfrm>
            <a:prstGeom prst="wedgeRoundRectCallout">
              <a:avLst>
                <a:gd name="adj1" fmla="val 56212"/>
                <a:gd name="adj2" fmla="val -14555"/>
                <a:gd name="adj3" fmla="val 16667"/>
              </a:avLst>
            </a:prstGeom>
            <a:ln/>
          </p:spPr>
          <p:style>
            <a:lnRef idx="1">
              <a:schemeClr val="accent3"/>
            </a:lnRef>
            <a:fillRef idx="2">
              <a:schemeClr val="accent3"/>
            </a:fillRef>
            <a:effectRef idx="1">
              <a:schemeClr val="accent3"/>
            </a:effectRef>
            <a:fontRef idx="minor">
              <a:schemeClr val="dk1"/>
            </a:fontRef>
          </p:style>
          <p:txBody>
            <a:bodyPr lIns="36000" tIns="36000" rIns="36000" bIns="36000" rtlCol="0" anchor="t"/>
            <a:lstStyle/>
            <a:p>
              <a:r>
                <a:rPr lang="ja-JP" altLang="en-US" sz="2400" dirty="0" smtClean="0">
                  <a:solidFill>
                    <a:prstClr val="black"/>
                  </a:solidFill>
                  <a:latin typeface="HG丸ｺﾞｼｯｸM-PRO" panose="020F0600000000000000" pitchFamily="50" charset="-128"/>
                  <a:ea typeface="HG丸ｺﾞｼｯｸM-PRO" panose="020F0600000000000000" pitchFamily="50" charset="-128"/>
                </a:rPr>
                <a:t> メンターグループでの協議は，教師間の良好な関係作りにつながっている。</a:t>
              </a:r>
              <a:endParaRPr lang="en-US" altLang="ja-JP" sz="2400" dirty="0">
                <a:solidFill>
                  <a:prstClr val="black"/>
                </a:solidFill>
                <a:latin typeface="HG丸ｺﾞｼｯｸM-PRO" panose="020F0600000000000000" pitchFamily="50" charset="-128"/>
                <a:ea typeface="HG丸ｺﾞｼｯｸM-PRO" panose="020F0600000000000000" pitchFamily="50" charset="-128"/>
              </a:endParaRPr>
            </a:p>
            <a:p>
              <a:pPr lvl="0"/>
              <a:endParaRPr lang="en-US" altLang="ja-JP" sz="2000" dirty="0" smtClean="0">
                <a:solidFill>
                  <a:prstClr val="black"/>
                </a:solidFill>
                <a:latin typeface="HG丸ｺﾞｼｯｸM-PRO" panose="020F0600000000000000" pitchFamily="50" charset="-128"/>
                <a:ea typeface="HG丸ｺﾞｼｯｸM-PRO" panose="020F0600000000000000" pitchFamily="50" charset="-128"/>
              </a:endParaRPr>
            </a:p>
            <a:p>
              <a:pPr lvl="0"/>
              <a:endParaRPr lang="en-US" altLang="ja-JP"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26" name="角丸四角形吹き出し 25"/>
            <p:cNvSpPr/>
            <p:nvPr/>
          </p:nvSpPr>
          <p:spPr>
            <a:xfrm>
              <a:off x="5567396" y="3831321"/>
              <a:ext cx="4138132" cy="1531855"/>
            </a:xfrm>
            <a:prstGeom prst="wedgeRoundRectCallout">
              <a:avLst>
                <a:gd name="adj1" fmla="val -56558"/>
                <a:gd name="adj2" fmla="val -7494"/>
                <a:gd name="adj3" fmla="val 16667"/>
              </a:avLst>
            </a:prstGeom>
            <a:ln/>
          </p:spPr>
          <p:style>
            <a:lnRef idx="1">
              <a:schemeClr val="accent3"/>
            </a:lnRef>
            <a:fillRef idx="2">
              <a:schemeClr val="accent3"/>
            </a:fillRef>
            <a:effectRef idx="1">
              <a:schemeClr val="accent3"/>
            </a:effectRef>
            <a:fontRef idx="minor">
              <a:schemeClr val="dk1"/>
            </a:fontRef>
          </p:style>
          <p:txBody>
            <a:bodyPr lIns="36000" tIns="36000" rIns="36000" bIns="36000" rtlCol="0" anchor="t"/>
            <a:lstStyle/>
            <a:p>
              <a:r>
                <a:rPr lang="ja-JP" altLang="en-US" sz="2400" dirty="0" smtClean="0">
                  <a:solidFill>
                    <a:prstClr val="black"/>
                  </a:solidFill>
                  <a:latin typeface="HG丸ｺﾞｼｯｸM-PRO" panose="020F0600000000000000" pitchFamily="50" charset="-128"/>
                  <a:ea typeface="HG丸ｺﾞｼｯｸM-PRO" panose="020F0600000000000000" pitchFamily="50" charset="-128"/>
                </a:rPr>
                <a:t> 研究授業が，日々の授業改善に繋がった。学年</a:t>
              </a:r>
              <a:r>
                <a:rPr lang="ja-JP" altLang="en-US" sz="2400" dirty="0">
                  <a:solidFill>
                    <a:prstClr val="black"/>
                  </a:solidFill>
                  <a:latin typeface="HG丸ｺﾞｼｯｸM-PRO" panose="020F0600000000000000" pitchFamily="50" charset="-128"/>
                  <a:ea typeface="HG丸ｺﾞｼｯｸM-PRO" panose="020F0600000000000000" pitchFamily="50" charset="-128"/>
                </a:rPr>
                <a:t>の系統が明確になった</a:t>
              </a:r>
              <a:r>
                <a:rPr lang="ja-JP" altLang="en-US" sz="2400" dirty="0" smtClean="0">
                  <a:solidFill>
                    <a:prstClr val="black"/>
                  </a:solidFill>
                  <a:latin typeface="HG丸ｺﾞｼｯｸM-PRO" panose="020F0600000000000000" pitchFamily="50" charset="-128"/>
                  <a:ea typeface="HG丸ｺﾞｼｯｸM-PRO" panose="020F0600000000000000" pitchFamily="50" charset="-128"/>
                </a:rPr>
                <a:t>。</a:t>
              </a:r>
              <a:endParaRPr lang="en-US" altLang="ja-JP" sz="2400" dirty="0" smtClean="0">
                <a:solidFill>
                  <a:prstClr val="black"/>
                </a:solidFill>
                <a:latin typeface="HG丸ｺﾞｼｯｸM-PRO" panose="020F0600000000000000" pitchFamily="50" charset="-128"/>
                <a:ea typeface="HG丸ｺﾞｼｯｸM-PRO" panose="020F0600000000000000" pitchFamily="50" charset="-128"/>
              </a:endParaRPr>
            </a:p>
            <a:p>
              <a:pPr lvl="0"/>
              <a:endParaRPr lang="en-US" altLang="ja-JP" sz="2800" dirty="0">
                <a:solidFill>
                  <a:prstClr val="black"/>
                </a:solidFill>
                <a:latin typeface="HG丸ｺﾞｼｯｸM-PRO" panose="020F0600000000000000" pitchFamily="50" charset="-128"/>
                <a:ea typeface="HG丸ｺﾞｼｯｸM-PRO" panose="020F0600000000000000" pitchFamily="50" charset="-128"/>
              </a:endParaRPr>
            </a:p>
          </p:txBody>
        </p:sp>
        <p:pic>
          <p:nvPicPr>
            <p:cNvPr id="38" name="図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3010" y="4376829"/>
              <a:ext cx="1034054" cy="1240359"/>
            </a:xfrm>
            <a:prstGeom prst="rect">
              <a:avLst/>
            </a:prstGeom>
          </p:spPr>
        </p:pic>
        <p:sp>
          <p:nvSpPr>
            <p:cNvPr id="25" name="正方形/長方形 24"/>
            <p:cNvSpPr/>
            <p:nvPr/>
          </p:nvSpPr>
          <p:spPr>
            <a:xfrm>
              <a:off x="3967666" y="4253657"/>
              <a:ext cx="984743" cy="425053"/>
            </a:xfrm>
            <a:prstGeom prst="rect">
              <a:avLst/>
            </a:prstGeom>
            <a:noFill/>
          </p:spPr>
          <p:txBody>
            <a:bodyPr wrap="none" lIns="91440" tIns="45720" rIns="91440" bIns="45720">
              <a:prstTxWarp prst="textArchUp">
                <a:avLst/>
              </a:prstTxWarp>
              <a:spAutoFit/>
            </a:bodyPr>
            <a:lstStyle/>
            <a:p>
              <a:pPr algn="ctr"/>
              <a:r>
                <a:rPr lang="ja-JP" altLang="en-US" sz="2800" b="0" cap="none" spc="0" dirty="0" smtClean="0">
                  <a:ln w="0"/>
                  <a:solidFill>
                    <a:schemeClr val="tx1"/>
                  </a:solidFill>
                  <a:effectLst>
                    <a:outerShdw blurRad="38100" dist="19050" dir="2700000" algn="tl" rotWithShape="0">
                      <a:schemeClr val="dk1">
                        <a:alpha val="40000"/>
                      </a:schemeClr>
                    </a:outerShdw>
                  </a:effectLst>
                  <a:latin typeface="AR PハイカラＰＯＰ体H" panose="020B0600010101010101" pitchFamily="50" charset="-128"/>
                  <a:ea typeface="AR PハイカラＰＯＰ体H" panose="020B0600010101010101" pitchFamily="50" charset="-128"/>
                </a:rPr>
                <a:t>教師の声</a:t>
              </a:r>
              <a:endParaRPr lang="ja-JP" altLang="en-US" sz="2800" b="0" cap="none" spc="0" dirty="0">
                <a:ln w="0"/>
                <a:solidFill>
                  <a:schemeClr val="tx1"/>
                </a:solidFill>
                <a:effectLst>
                  <a:outerShdw blurRad="38100" dist="19050" dir="2700000" algn="tl" rotWithShape="0">
                    <a:schemeClr val="dk1">
                      <a:alpha val="40000"/>
                    </a:schemeClr>
                  </a:outerShdw>
                </a:effectLst>
                <a:latin typeface="AR PハイカラＰＯＰ体H" panose="020B0600010101010101" pitchFamily="50" charset="-128"/>
                <a:ea typeface="AR PハイカラＰＯＰ体H" panose="020B0600010101010101" pitchFamily="50" charset="-128"/>
              </a:endParaRPr>
            </a:p>
          </p:txBody>
        </p:sp>
      </p:grpSp>
      <p:sp>
        <p:nvSpPr>
          <p:cNvPr id="42" name="テキスト ボックス 41"/>
          <p:cNvSpPr txBox="1"/>
          <p:nvPr/>
        </p:nvSpPr>
        <p:spPr>
          <a:xfrm>
            <a:off x="5889104" y="15197"/>
            <a:ext cx="4176465" cy="461665"/>
          </a:xfrm>
          <a:prstGeom prst="rect">
            <a:avLst/>
          </a:prstGeom>
          <a:noFill/>
        </p:spPr>
        <p:txBody>
          <a:bodyPr wrap="square" rtlCol="0">
            <a:spAutoFit/>
          </a:bodyPr>
          <a:lstStyle/>
          <a:p>
            <a:r>
              <a:rPr kumimoji="1" lang="en-US" altLang="ja-JP" sz="2400" dirty="0" smtClean="0">
                <a:latin typeface="AR P丸ゴシック体E" panose="020F0900000000000000" pitchFamily="50" charset="-128"/>
                <a:ea typeface="AR P丸ゴシック体E" panose="020F0900000000000000" pitchFamily="50" charset="-128"/>
              </a:rPr>
              <a:t>【</a:t>
            </a:r>
            <a:r>
              <a:rPr kumimoji="1" lang="ja-JP" altLang="en-US" sz="2400" dirty="0" smtClean="0">
                <a:latin typeface="AR P丸ゴシック体E" panose="020F0900000000000000" pitchFamily="50" charset="-128"/>
                <a:ea typeface="AR P丸ゴシック体E" panose="020F0900000000000000" pitchFamily="50" charset="-128"/>
              </a:rPr>
              <a:t>「熊本の学び」の追究</a:t>
            </a:r>
            <a:r>
              <a:rPr kumimoji="1" lang="en-US" altLang="ja-JP" sz="2400" dirty="0" smtClean="0">
                <a:latin typeface="AR P丸ゴシック体E" panose="020F0900000000000000" pitchFamily="50" charset="-128"/>
                <a:ea typeface="AR P丸ゴシック体E" panose="020F0900000000000000" pitchFamily="50" charset="-128"/>
              </a:rPr>
              <a:t>】</a:t>
            </a:r>
            <a:endParaRPr kumimoji="1" lang="ja-JP" altLang="en-US" sz="2400" dirty="0">
              <a:latin typeface="AR P丸ゴシック体E" panose="020F0900000000000000" pitchFamily="50" charset="-128"/>
              <a:ea typeface="AR P丸ゴシック体E" panose="020F0900000000000000" pitchFamily="50" charset="-128"/>
            </a:endParaRPr>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828694815"/>
      </p:ext>
    </p:extLst>
  </p:cSld>
  <p:clrMapOvr>
    <a:masterClrMapping/>
  </p:clrMapOvr>
  <mc:AlternateContent xmlns:mc="http://schemas.openxmlformats.org/markup-compatibility/2006">
    <mc:Choice xmlns:p14="http://schemas.microsoft.com/office/powerpoint/2010/main" Requires="p14">
      <p:transition spd="slow" p14:dur="2000" advTm="106046"/>
    </mc:Choice>
    <mc:Fallback>
      <p:transition spd="slow" advTm="106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ppt_x"/>
                                          </p:val>
                                        </p:tav>
                                        <p:tav tm="100000">
                                          <p:val>
                                            <p:strVal val="#ppt_x"/>
                                          </p:val>
                                        </p:tav>
                                      </p:tavLst>
                                    </p:anim>
                                    <p:anim calcmode="lin" valueType="num">
                                      <p:cBhvr additive="base">
                                        <p:cTn id="2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4"/>
                </p:tgtEl>
              </p:cMediaNode>
            </p:audio>
          </p:childTnLst>
        </p:cTn>
      </p:par>
    </p:tnLst>
    <p:bldLst>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4664968" y="15197"/>
            <a:ext cx="5112569" cy="461665"/>
          </a:xfrm>
          <a:prstGeom prst="rect">
            <a:avLst/>
          </a:prstGeom>
          <a:noFill/>
        </p:spPr>
        <p:txBody>
          <a:bodyPr wrap="square" rtlCol="0">
            <a:spAutoFit/>
          </a:bodyPr>
          <a:lstStyle/>
          <a:p>
            <a:r>
              <a:rPr kumimoji="1" lang="en-US" altLang="ja-JP" sz="2400" dirty="0" smtClean="0">
                <a:latin typeface="AR P丸ゴシック体E" panose="020F0900000000000000" pitchFamily="50" charset="-128"/>
                <a:ea typeface="AR P丸ゴシック体E" panose="020F0900000000000000" pitchFamily="50" charset="-128"/>
              </a:rPr>
              <a:t>【</a:t>
            </a:r>
            <a:r>
              <a:rPr kumimoji="1" lang="ja-JP" altLang="en-US" sz="2400" dirty="0" smtClean="0">
                <a:latin typeface="AR P丸ゴシック体E" panose="020F0900000000000000" pitchFamily="50" charset="-128"/>
                <a:ea typeface="AR P丸ゴシック体E" panose="020F0900000000000000" pitchFamily="50" charset="-128"/>
              </a:rPr>
              <a:t>小学校教科担任制に向けた取組</a:t>
            </a:r>
            <a:r>
              <a:rPr kumimoji="1" lang="en-US" altLang="ja-JP" sz="2400" dirty="0" smtClean="0">
                <a:latin typeface="AR P丸ゴシック体E" panose="020F0900000000000000" pitchFamily="50" charset="-128"/>
                <a:ea typeface="AR P丸ゴシック体E" panose="020F0900000000000000" pitchFamily="50" charset="-128"/>
              </a:rPr>
              <a:t>】</a:t>
            </a:r>
            <a:endParaRPr kumimoji="1" lang="ja-JP" altLang="en-US" sz="2400" dirty="0">
              <a:latin typeface="AR P丸ゴシック体E" panose="020F0900000000000000" pitchFamily="50" charset="-128"/>
              <a:ea typeface="AR P丸ゴシック体E" panose="020F0900000000000000" pitchFamily="50" charset="-128"/>
            </a:endParaRPr>
          </a:p>
        </p:txBody>
      </p:sp>
      <p:grpSp>
        <p:nvGrpSpPr>
          <p:cNvPr id="2" name="グループ化 1"/>
          <p:cNvGrpSpPr/>
          <p:nvPr/>
        </p:nvGrpSpPr>
        <p:grpSpPr>
          <a:xfrm>
            <a:off x="248589" y="277896"/>
            <a:ext cx="9528948" cy="2455651"/>
            <a:chOff x="248589" y="277896"/>
            <a:chExt cx="9528948" cy="2455651"/>
          </a:xfrm>
        </p:grpSpPr>
        <p:grpSp>
          <p:nvGrpSpPr>
            <p:cNvPr id="22" name="グループ化 21"/>
            <p:cNvGrpSpPr/>
            <p:nvPr/>
          </p:nvGrpSpPr>
          <p:grpSpPr>
            <a:xfrm>
              <a:off x="248589" y="466421"/>
              <a:ext cx="9528948" cy="2267126"/>
              <a:chOff x="248589" y="466421"/>
              <a:chExt cx="9528948" cy="2267126"/>
            </a:xfrm>
          </p:grpSpPr>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48589" y="466421"/>
                <a:ext cx="1271720" cy="1271720"/>
              </a:xfrm>
              <a:prstGeom prst="rect">
                <a:avLst/>
              </a:prstGeom>
            </p:spPr>
          </p:pic>
          <p:sp>
            <p:nvSpPr>
              <p:cNvPr id="9" name="角丸四角形吹き出し 8"/>
              <p:cNvSpPr/>
              <p:nvPr/>
            </p:nvSpPr>
            <p:spPr>
              <a:xfrm>
                <a:off x="1784649" y="519416"/>
                <a:ext cx="7992888" cy="970180"/>
              </a:xfrm>
              <a:prstGeom prst="wedgeRoundRectCallout">
                <a:avLst>
                  <a:gd name="adj1" fmla="val -54981"/>
                  <a:gd name="adj2" fmla="val -3008"/>
                  <a:gd name="adj3" fmla="val 16667"/>
                </a:avLst>
              </a:prstGeom>
              <a:solidFill>
                <a:schemeClr val="accent4">
                  <a:lumMod val="20000"/>
                  <a:lumOff val="80000"/>
                </a:schemeClr>
              </a:solidFill>
              <a:ln/>
            </p:spPr>
            <p:style>
              <a:lnRef idx="1">
                <a:schemeClr val="accent3"/>
              </a:lnRef>
              <a:fillRef idx="2">
                <a:schemeClr val="accent3"/>
              </a:fillRef>
              <a:effectRef idx="1">
                <a:schemeClr val="accent3"/>
              </a:effectRef>
              <a:fontRef idx="minor">
                <a:schemeClr val="dk1"/>
              </a:fontRef>
            </p:style>
            <p:txBody>
              <a:bodyPr lIns="36000" tIns="36000" rIns="36000" bIns="36000" rtlCol="0" anchor="t"/>
              <a:lstStyle/>
              <a:p>
                <a:r>
                  <a:rPr lang="ja-JP" altLang="en-US" sz="2400" dirty="0" smtClean="0">
                    <a:solidFill>
                      <a:prstClr val="black"/>
                    </a:solidFill>
                    <a:latin typeface="HG丸ｺﾞｼｯｸM-PRO" panose="020F0600000000000000" pitchFamily="50" charset="-128"/>
                    <a:ea typeface="HG丸ｺﾞｼｯｸM-PRO" panose="020F0600000000000000" pitchFamily="50" charset="-128"/>
                  </a:rPr>
                  <a:t> </a:t>
                </a:r>
                <a:r>
                  <a:rPr lang="en-US" altLang="ja-JP" sz="2400" dirty="0" smtClean="0">
                    <a:solidFill>
                      <a:prstClr val="black"/>
                    </a:solidFill>
                    <a:latin typeface="HG丸ｺﾞｼｯｸM-PRO" panose="020F0600000000000000" pitchFamily="50" charset="-128"/>
                    <a:ea typeface="HG丸ｺﾞｼｯｸM-PRO" panose="020F0600000000000000" pitchFamily="50" charset="-128"/>
                  </a:rPr>
                  <a:t>｢</a:t>
                </a:r>
                <a:r>
                  <a:rPr lang="ja-JP" altLang="en-US" sz="2400" dirty="0" smtClean="0">
                    <a:solidFill>
                      <a:prstClr val="black"/>
                    </a:solidFill>
                    <a:latin typeface="HG丸ｺﾞｼｯｸM-PRO" panose="020F0600000000000000" pitchFamily="50" charset="-128"/>
                    <a:ea typeface="HG丸ｺﾞｼｯｸM-PRO" panose="020F0600000000000000" pitchFamily="50" charset="-128"/>
                  </a:rPr>
                  <a:t>学級担任間の交換授業</a:t>
                </a:r>
                <a:r>
                  <a:rPr lang="en-US" altLang="ja-JP" sz="2400" dirty="0" smtClean="0">
                    <a:solidFill>
                      <a:prstClr val="black"/>
                    </a:solidFill>
                    <a:latin typeface="HG丸ｺﾞｼｯｸM-PRO" panose="020F0600000000000000" pitchFamily="50" charset="-128"/>
                    <a:ea typeface="HG丸ｺﾞｼｯｸM-PRO" panose="020F0600000000000000" pitchFamily="50" charset="-128"/>
                  </a:rPr>
                  <a:t>｣</a:t>
                </a:r>
                <a:r>
                  <a:rPr lang="ja-JP" altLang="en-US" sz="2400" dirty="0" smtClean="0">
                    <a:solidFill>
                      <a:prstClr val="black"/>
                    </a:solidFill>
                    <a:latin typeface="HG丸ｺﾞｼｯｸM-PRO" panose="020F0600000000000000" pitchFamily="50" charset="-128"/>
                    <a:ea typeface="HG丸ｺﾞｼｯｸM-PRO" panose="020F0600000000000000" pitchFamily="50" charset="-128"/>
                  </a:rPr>
                  <a:t>は，自身の指導や発問を改善！</a:t>
                </a:r>
                <a:endParaRPr lang="en-US" altLang="ja-JP" sz="2400"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2400" dirty="0" smtClean="0">
                    <a:solidFill>
                      <a:prstClr val="black"/>
                    </a:solidFill>
                    <a:latin typeface="HG丸ｺﾞｼｯｸM-PRO" panose="020F0600000000000000" pitchFamily="50" charset="-128"/>
                    <a:ea typeface="HG丸ｺﾞｼｯｸM-PRO" panose="020F0600000000000000" pitchFamily="50" charset="-128"/>
                  </a:rPr>
                  <a:t>共通</a:t>
                </a:r>
                <a:r>
                  <a:rPr lang="ja-JP" altLang="en-US" sz="2400" dirty="0">
                    <a:solidFill>
                      <a:prstClr val="black"/>
                    </a:solidFill>
                    <a:latin typeface="HG丸ｺﾞｼｯｸM-PRO" panose="020F0600000000000000" pitchFamily="50" charset="-128"/>
                    <a:ea typeface="HG丸ｺﾞｼｯｸM-PRO" panose="020F0600000000000000" pitchFamily="50" charset="-128"/>
                  </a:rPr>
                  <a:t>実践への</a:t>
                </a:r>
                <a:r>
                  <a:rPr lang="ja-JP" altLang="en-US" sz="2400" dirty="0" smtClean="0">
                    <a:solidFill>
                      <a:prstClr val="black"/>
                    </a:solidFill>
                    <a:latin typeface="HG丸ｺﾞｼｯｸM-PRO" panose="020F0600000000000000" pitchFamily="50" charset="-128"/>
                    <a:ea typeface="HG丸ｺﾞｼｯｸM-PRO" panose="020F0600000000000000" pitchFamily="50" charset="-128"/>
                  </a:rPr>
                  <a:t>意識が高まった！</a:t>
                </a:r>
                <a:endParaRPr lang="en-US" altLang="ja-JP" sz="2400" dirty="0" smtClean="0">
                  <a:solidFill>
                    <a:prstClr val="black"/>
                  </a:solidFill>
                  <a:latin typeface="HG丸ｺﾞｼｯｸM-PRO" panose="020F0600000000000000" pitchFamily="50" charset="-128"/>
                  <a:ea typeface="HG丸ｺﾞｼｯｸM-PRO" panose="020F0600000000000000" pitchFamily="50" charset="-128"/>
                </a:endParaRPr>
              </a:p>
              <a:p>
                <a:pPr lvl="0"/>
                <a:endParaRPr lang="en-US" altLang="ja-JP"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0" name="角丸四角形吹き出し 9"/>
              <p:cNvSpPr/>
              <p:nvPr/>
            </p:nvSpPr>
            <p:spPr>
              <a:xfrm>
                <a:off x="992560" y="1834217"/>
                <a:ext cx="8784977" cy="899330"/>
              </a:xfrm>
              <a:prstGeom prst="wedgeRoundRectCallout">
                <a:avLst>
                  <a:gd name="adj1" fmla="val -45556"/>
                  <a:gd name="adj2" fmla="val -80249"/>
                  <a:gd name="adj3" fmla="val 16667"/>
                </a:avLst>
              </a:prstGeom>
              <a:solidFill>
                <a:schemeClr val="accent4">
                  <a:lumMod val="20000"/>
                  <a:lumOff val="80000"/>
                </a:schemeClr>
              </a:solidFill>
              <a:ln/>
            </p:spPr>
            <p:style>
              <a:lnRef idx="1">
                <a:schemeClr val="accent3"/>
              </a:lnRef>
              <a:fillRef idx="2">
                <a:schemeClr val="accent3"/>
              </a:fillRef>
              <a:effectRef idx="1">
                <a:schemeClr val="accent3"/>
              </a:effectRef>
              <a:fontRef idx="minor">
                <a:schemeClr val="dk1"/>
              </a:fontRef>
            </p:style>
            <p:txBody>
              <a:bodyPr lIns="36000" tIns="36000" rIns="36000" bIns="36000" rtlCol="0" anchor="t"/>
              <a:lstStyle/>
              <a:p>
                <a:r>
                  <a:rPr lang="ja-JP" altLang="en-US" sz="2400" dirty="0" smtClean="0">
                    <a:solidFill>
                      <a:prstClr val="black"/>
                    </a:solidFill>
                    <a:latin typeface="HG丸ｺﾞｼｯｸM-PRO" panose="020F0600000000000000" pitchFamily="50" charset="-128"/>
                    <a:ea typeface="HG丸ｺﾞｼｯｸM-PRO" panose="020F0600000000000000" pitchFamily="50" charset="-128"/>
                  </a:rPr>
                  <a:t> 学級王国になりがちな小学校では効果大！教師の得意分野も生かすことができ，学年間での協力体制もアップ！</a:t>
                </a:r>
                <a:endParaRPr lang="en-US" altLang="ja-JP" sz="2400" dirty="0" smtClean="0">
                  <a:solidFill>
                    <a:prstClr val="black"/>
                  </a:solidFill>
                  <a:latin typeface="HG丸ｺﾞｼｯｸM-PRO" panose="020F0600000000000000" pitchFamily="50" charset="-128"/>
                  <a:ea typeface="HG丸ｺﾞｼｯｸM-PRO" panose="020F0600000000000000" pitchFamily="50" charset="-128"/>
                </a:endParaRPr>
              </a:p>
              <a:p>
                <a:pPr lvl="0"/>
                <a:endParaRPr lang="en-US" altLang="ja-JP" sz="2400" dirty="0">
                  <a:solidFill>
                    <a:prstClr val="black"/>
                  </a:solidFill>
                  <a:latin typeface="HG丸ｺﾞｼｯｸM-PRO" panose="020F0600000000000000" pitchFamily="50" charset="-128"/>
                  <a:ea typeface="HG丸ｺﾞｼｯｸM-PRO" panose="020F0600000000000000" pitchFamily="50" charset="-128"/>
                </a:endParaRPr>
              </a:p>
            </p:txBody>
          </p:sp>
        </p:grpSp>
        <p:sp>
          <p:nvSpPr>
            <p:cNvPr id="11" name="正方形/長方形 10"/>
            <p:cNvSpPr/>
            <p:nvPr/>
          </p:nvSpPr>
          <p:spPr>
            <a:xfrm>
              <a:off x="392077" y="277896"/>
              <a:ext cx="984743" cy="377049"/>
            </a:xfrm>
            <a:prstGeom prst="rect">
              <a:avLst/>
            </a:prstGeom>
            <a:noFill/>
          </p:spPr>
          <p:txBody>
            <a:bodyPr wrap="none" lIns="91440" tIns="45720" rIns="91440" bIns="45720">
              <a:prstTxWarp prst="textArchUp">
                <a:avLst/>
              </a:prstTxWarp>
              <a:spAutoFit/>
            </a:bodyPr>
            <a:lstStyle/>
            <a:p>
              <a:pPr algn="ctr"/>
              <a:r>
                <a:rPr lang="ja-JP" altLang="en-US" sz="2800" b="0" cap="none" spc="0" dirty="0" smtClean="0">
                  <a:ln w="0"/>
                  <a:solidFill>
                    <a:schemeClr val="tx1"/>
                  </a:solidFill>
                  <a:effectLst>
                    <a:outerShdw blurRad="38100" dist="19050" dir="2700000" algn="tl" rotWithShape="0">
                      <a:schemeClr val="dk1">
                        <a:alpha val="40000"/>
                      </a:schemeClr>
                    </a:outerShdw>
                  </a:effectLst>
                  <a:latin typeface="AR PハイカラＰＯＰ体H" panose="020B0600010101010101" pitchFamily="50" charset="-128"/>
                  <a:ea typeface="AR PハイカラＰＯＰ体H" panose="020B0600010101010101" pitchFamily="50" charset="-128"/>
                </a:rPr>
                <a:t>教師の声</a:t>
              </a:r>
              <a:endParaRPr lang="ja-JP" altLang="en-US" sz="2800" b="0" cap="none" spc="0" dirty="0">
                <a:ln w="0"/>
                <a:solidFill>
                  <a:schemeClr val="tx1"/>
                </a:solidFill>
                <a:effectLst>
                  <a:outerShdw blurRad="38100" dist="19050" dir="2700000" algn="tl" rotWithShape="0">
                    <a:schemeClr val="dk1">
                      <a:alpha val="40000"/>
                    </a:schemeClr>
                  </a:outerShdw>
                </a:effectLst>
                <a:latin typeface="AR PハイカラＰＯＰ体H" panose="020B0600010101010101" pitchFamily="50" charset="-128"/>
                <a:ea typeface="AR PハイカラＰＯＰ体H" panose="020B0600010101010101" pitchFamily="50" charset="-128"/>
              </a:endParaRPr>
            </a:p>
          </p:txBody>
        </p:sp>
      </p:grpSp>
      <p:pic>
        <p:nvPicPr>
          <p:cNvPr id="12" name="図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9120" y="5651730"/>
            <a:ext cx="1067552" cy="1067552"/>
          </a:xfrm>
          <a:prstGeom prst="rect">
            <a:avLst/>
          </a:prstGeom>
        </p:spPr>
      </p:pic>
      <p:sp>
        <p:nvSpPr>
          <p:cNvPr id="13" name="角丸四角形吹き出し 12"/>
          <p:cNvSpPr/>
          <p:nvPr/>
        </p:nvSpPr>
        <p:spPr>
          <a:xfrm>
            <a:off x="719265" y="5706771"/>
            <a:ext cx="6646004" cy="1012511"/>
          </a:xfrm>
          <a:prstGeom prst="wedgeRoundRectCallout">
            <a:avLst>
              <a:gd name="adj1" fmla="val 57116"/>
              <a:gd name="adj2" fmla="val 11279"/>
              <a:gd name="adj3" fmla="val 16667"/>
            </a:avLst>
          </a:prstGeom>
          <a:solidFill>
            <a:srgbClr val="CCECFF"/>
          </a:solidFill>
          <a:ln/>
        </p:spPr>
        <p:style>
          <a:lnRef idx="1">
            <a:schemeClr val="accent5"/>
          </a:lnRef>
          <a:fillRef idx="2">
            <a:schemeClr val="accent5"/>
          </a:fillRef>
          <a:effectRef idx="1">
            <a:schemeClr val="accent5"/>
          </a:effectRef>
          <a:fontRef idx="minor">
            <a:schemeClr val="dk1"/>
          </a:fontRef>
        </p:style>
        <p:txBody>
          <a:bodyPr lIns="36000" tIns="36000" rIns="36000" bIns="36000" rtlCol="0" anchor="t"/>
          <a:lstStyle/>
          <a:p>
            <a:pPr lvl="0"/>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 たまには違う先生の授業があった方が，いい刺激になる！</a:t>
            </a:r>
            <a:endParaRPr lang="en-US" altLang="ja-JP" sz="28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4" name="角丸四角形吹き出し 13"/>
          <p:cNvSpPr/>
          <p:nvPr/>
        </p:nvSpPr>
        <p:spPr>
          <a:xfrm>
            <a:off x="696817" y="4102328"/>
            <a:ext cx="7596834" cy="1218073"/>
          </a:xfrm>
          <a:prstGeom prst="wedgeRoundRectCallout">
            <a:avLst>
              <a:gd name="adj1" fmla="val 42182"/>
              <a:gd name="adj2" fmla="val 78230"/>
              <a:gd name="adj3" fmla="val 16667"/>
            </a:avLst>
          </a:prstGeom>
          <a:solidFill>
            <a:srgbClr val="CCECFF"/>
          </a:solidFill>
          <a:ln/>
        </p:spPr>
        <p:style>
          <a:lnRef idx="1">
            <a:schemeClr val="accent5"/>
          </a:lnRef>
          <a:fillRef idx="2">
            <a:schemeClr val="accent5"/>
          </a:fillRef>
          <a:effectRef idx="1">
            <a:schemeClr val="accent5"/>
          </a:effectRef>
          <a:fontRef idx="minor">
            <a:schemeClr val="dk1"/>
          </a:fontRef>
        </p:style>
        <p:txBody>
          <a:bodyPr lIns="36000" tIns="36000" rIns="36000" bIns="36000" rtlCol="0" anchor="t"/>
          <a:lstStyle/>
          <a:p>
            <a:pPr lvl="0"/>
            <a:r>
              <a:rPr lang="ja-JP" altLang="en-US" sz="3200" dirty="0" smtClean="0">
                <a:solidFill>
                  <a:prstClr val="black"/>
                </a:solidFill>
                <a:latin typeface="HG丸ｺﾞｼｯｸM-PRO" panose="020F0600000000000000" pitchFamily="50" charset="-128"/>
                <a:ea typeface="HG丸ｺﾞｼｯｸM-PRO" panose="020F0600000000000000" pitchFamily="50" charset="-128"/>
              </a:rPr>
              <a:t> どの授業でも，自分がやることは同じだから気にならない。</a:t>
            </a:r>
            <a:endParaRPr lang="en-US" altLang="ja-JP" sz="3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5" name="正方形/長方形 14"/>
          <p:cNvSpPr/>
          <p:nvPr/>
        </p:nvSpPr>
        <p:spPr>
          <a:xfrm>
            <a:off x="8317256" y="5525793"/>
            <a:ext cx="1145867" cy="195638"/>
          </a:xfrm>
          <a:prstGeom prst="rect">
            <a:avLst/>
          </a:prstGeom>
          <a:noFill/>
        </p:spPr>
        <p:txBody>
          <a:bodyPr wrap="none" lIns="91440" tIns="45720" rIns="91440" bIns="45720">
            <a:prstTxWarp prst="textArchUp">
              <a:avLst/>
            </a:prstTxWarp>
            <a:spAutoFit/>
          </a:bodyPr>
          <a:lstStyle/>
          <a:p>
            <a:pPr algn="ctr"/>
            <a:r>
              <a:rPr lang="ja-JP" altLang="en-US" sz="2800" b="0" cap="none" spc="0" dirty="0" smtClean="0">
                <a:ln w="0"/>
                <a:solidFill>
                  <a:schemeClr val="tx1"/>
                </a:solidFill>
                <a:effectLst>
                  <a:outerShdw blurRad="38100" dist="19050" dir="2700000" algn="tl" rotWithShape="0">
                    <a:schemeClr val="dk1">
                      <a:alpha val="40000"/>
                    </a:schemeClr>
                  </a:outerShdw>
                </a:effectLst>
                <a:latin typeface="AR PハイカラＰＯＰ体H" panose="020B0600010101010101" pitchFamily="50" charset="-128"/>
                <a:ea typeface="AR PハイカラＰＯＰ体H" panose="020B0600010101010101" pitchFamily="50" charset="-128"/>
              </a:rPr>
              <a:t>児童の声</a:t>
            </a:r>
            <a:endParaRPr lang="ja-JP" altLang="en-US" sz="2800" b="0" cap="none" spc="0" dirty="0">
              <a:ln w="0"/>
              <a:solidFill>
                <a:schemeClr val="tx1"/>
              </a:solidFill>
              <a:effectLst>
                <a:outerShdw blurRad="38100" dist="19050" dir="2700000" algn="tl" rotWithShape="0">
                  <a:schemeClr val="dk1">
                    <a:alpha val="40000"/>
                  </a:schemeClr>
                </a:outerShdw>
              </a:effectLst>
              <a:latin typeface="AR PハイカラＰＯＰ体H" panose="020B0600010101010101" pitchFamily="50" charset="-128"/>
              <a:ea typeface="AR PハイカラＰＯＰ体H" panose="020B0600010101010101" pitchFamily="50" charset="-128"/>
            </a:endParaRPr>
          </a:p>
        </p:txBody>
      </p:sp>
      <p:sp>
        <p:nvSpPr>
          <p:cNvPr id="16" name="テキスト ボックス 15"/>
          <p:cNvSpPr txBox="1"/>
          <p:nvPr/>
        </p:nvSpPr>
        <p:spPr>
          <a:xfrm>
            <a:off x="1336480" y="3021282"/>
            <a:ext cx="7112936" cy="897683"/>
          </a:xfrm>
          <a:prstGeom prst="roundRect">
            <a:avLst/>
          </a:prstGeom>
          <a:solidFill>
            <a:srgbClr val="FFFF21"/>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108000" tIns="36000" rIns="108000" bIns="36000" rtlCol="0" anchor="ctr" anchorCtr="0">
            <a:spAutoFit/>
          </a:bodyPr>
          <a:lstStyle/>
          <a:p>
            <a:pPr algn="ctr"/>
            <a:r>
              <a:rPr lang="ja-JP" altLang="en-US" sz="4800" b="1" kern="100" dirty="0" smtClean="0">
                <a:latin typeface="+mn-ea"/>
                <a:cs typeface="Times New Roman"/>
              </a:rPr>
              <a:t>教科担任制の良さの実感</a:t>
            </a:r>
            <a:endParaRPr lang="en-US" altLang="ja-JP" sz="4800" b="1" kern="100" dirty="0" smtClean="0">
              <a:latin typeface="+mn-ea"/>
              <a:cs typeface="Times New Roman"/>
            </a:endParaRPr>
          </a:p>
        </p:txBody>
      </p:sp>
      <p:pic>
        <p:nvPicPr>
          <p:cNvPr id="17" name="オーディオ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1768522125"/>
      </p:ext>
    </p:extLst>
  </p:cSld>
  <p:clrMapOvr>
    <a:masterClrMapping/>
  </p:clrMapOvr>
  <mc:AlternateContent xmlns:mc="http://schemas.openxmlformats.org/markup-compatibility/2006">
    <mc:Choice xmlns:p14="http://schemas.microsoft.com/office/powerpoint/2010/main" Requires="p14">
      <p:transition spd="slow" p14:dur="2000" advTm="68305"/>
    </mc:Choice>
    <mc:Fallback>
      <p:transition spd="slow" advTm="68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7"/>
                </p:tgtEl>
              </p:cMediaNode>
            </p:audio>
          </p:childTnLst>
        </p:cTn>
      </p:par>
    </p:tnLst>
    <p:bldLst>
      <p:bldP spid="13" grpId="0" animBg="1"/>
      <p:bldP spid="14" grpId="0" animBg="1"/>
      <p:bldP spid="15" grpId="0"/>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272480" y="116632"/>
            <a:ext cx="3888432" cy="707886"/>
          </a:xfrm>
          <a:prstGeom prst="rect">
            <a:avLst/>
          </a:prstGeom>
          <a:noFill/>
        </p:spPr>
        <p:txBody>
          <a:bodyPr wrap="square" rtlCol="0">
            <a:spAutoFit/>
          </a:bodyPr>
          <a:lstStyle/>
          <a:p>
            <a:r>
              <a:rPr kumimoji="1" lang="ja-JP" altLang="en-US" sz="4000" spc="600" dirty="0" smtClean="0">
                <a:latin typeface="AR P丸ゴシック体E" panose="020F0900000000000000" pitchFamily="50" charset="-128"/>
                <a:ea typeface="AR P丸ゴシック体E" panose="020F0900000000000000" pitchFamily="50" charset="-128"/>
              </a:rPr>
              <a:t>しかし・・・</a:t>
            </a:r>
            <a:endParaRPr kumimoji="1" lang="en-US" altLang="ja-JP" sz="4000" spc="600" dirty="0" smtClean="0">
              <a:latin typeface="AR P丸ゴシック体E" panose="020F0900000000000000" pitchFamily="50" charset="-128"/>
              <a:ea typeface="AR P丸ゴシック体E" panose="020F0900000000000000" pitchFamily="50" charset="-128"/>
            </a:endParaRPr>
          </a:p>
        </p:txBody>
      </p:sp>
      <p:grpSp>
        <p:nvGrpSpPr>
          <p:cNvPr id="2" name="グループ化 1"/>
          <p:cNvGrpSpPr/>
          <p:nvPr/>
        </p:nvGrpSpPr>
        <p:grpSpPr>
          <a:xfrm>
            <a:off x="128462" y="901034"/>
            <a:ext cx="9480576" cy="864096"/>
            <a:chOff x="128462" y="901034"/>
            <a:chExt cx="9480576" cy="864096"/>
          </a:xfrm>
        </p:grpSpPr>
        <p:sp>
          <p:nvSpPr>
            <p:cNvPr id="20" name="角丸四角形 19"/>
            <p:cNvSpPr/>
            <p:nvPr/>
          </p:nvSpPr>
          <p:spPr>
            <a:xfrm>
              <a:off x="128462" y="901034"/>
              <a:ext cx="6480721" cy="86409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smtClean="0">
                  <a:latin typeface="+mj-ea"/>
                  <a:ea typeface="+mj-ea"/>
                </a:rPr>
                <a:t>学び合い・家庭学習に向かう態度</a:t>
              </a:r>
              <a:endParaRPr kumimoji="1" lang="ja-JP" altLang="en-US" sz="3200" dirty="0">
                <a:latin typeface="+mj-ea"/>
                <a:ea typeface="+mj-ea"/>
              </a:endParaRPr>
            </a:p>
          </p:txBody>
        </p:sp>
        <p:sp>
          <p:nvSpPr>
            <p:cNvPr id="21" name="角丸四角形 20"/>
            <p:cNvSpPr/>
            <p:nvPr/>
          </p:nvSpPr>
          <p:spPr>
            <a:xfrm>
              <a:off x="6883503" y="901034"/>
              <a:ext cx="2725535" cy="86409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smtClean="0">
                  <a:latin typeface="+mj-ea"/>
                  <a:ea typeface="+mj-ea"/>
                </a:rPr>
                <a:t>基礎学力</a:t>
              </a:r>
              <a:endParaRPr kumimoji="1" lang="ja-JP" altLang="en-US" sz="3200" dirty="0">
                <a:latin typeface="+mj-ea"/>
                <a:ea typeface="+mj-ea"/>
              </a:endParaRPr>
            </a:p>
          </p:txBody>
        </p:sp>
      </p:grpSp>
      <p:sp>
        <p:nvSpPr>
          <p:cNvPr id="22" name="爆発 2 21"/>
          <p:cNvSpPr/>
          <p:nvPr/>
        </p:nvSpPr>
        <p:spPr>
          <a:xfrm>
            <a:off x="1496616" y="1537607"/>
            <a:ext cx="7560840" cy="1162944"/>
          </a:xfrm>
          <a:prstGeom prst="irregularSeal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3600" dirty="0" smtClean="0">
                <a:solidFill>
                  <a:schemeClr val="tx1">
                    <a:lumMod val="85000"/>
                    <a:lumOff val="15000"/>
                  </a:schemeClr>
                </a:solidFill>
                <a:latin typeface="AR Pゴシック体S" panose="020B0A00000000000000" pitchFamily="50" charset="-128"/>
                <a:ea typeface="AR Pゴシック体S" panose="020B0A00000000000000" pitchFamily="50" charset="-128"/>
              </a:rPr>
              <a:t>大きな個人差</a:t>
            </a:r>
            <a:endParaRPr kumimoji="1" lang="ja-JP" altLang="en-US" sz="3600" dirty="0">
              <a:solidFill>
                <a:schemeClr val="tx1">
                  <a:lumMod val="85000"/>
                  <a:lumOff val="15000"/>
                </a:schemeClr>
              </a:solidFill>
              <a:latin typeface="AR Pゴシック体S" panose="020B0A00000000000000" pitchFamily="50" charset="-128"/>
              <a:ea typeface="AR Pゴシック体S" panose="020B0A00000000000000" pitchFamily="50" charset="-128"/>
            </a:endParaRPr>
          </a:p>
        </p:txBody>
      </p:sp>
      <p:grpSp>
        <p:nvGrpSpPr>
          <p:cNvPr id="3" name="グループ化 2"/>
          <p:cNvGrpSpPr/>
          <p:nvPr/>
        </p:nvGrpSpPr>
        <p:grpSpPr>
          <a:xfrm>
            <a:off x="128463" y="2842114"/>
            <a:ext cx="9514349" cy="3786182"/>
            <a:chOff x="128463" y="2842114"/>
            <a:chExt cx="9514349" cy="3786182"/>
          </a:xfrm>
        </p:grpSpPr>
        <p:sp>
          <p:nvSpPr>
            <p:cNvPr id="16" name="下矢印 15"/>
            <p:cNvSpPr/>
            <p:nvPr/>
          </p:nvSpPr>
          <p:spPr>
            <a:xfrm>
              <a:off x="4016896" y="2842114"/>
              <a:ext cx="1512168"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7" name="角丸四角形 16"/>
            <p:cNvSpPr/>
            <p:nvPr/>
          </p:nvSpPr>
          <p:spPr>
            <a:xfrm>
              <a:off x="128463" y="3641163"/>
              <a:ext cx="4357799" cy="8640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3200" dirty="0" smtClean="0">
                  <a:latin typeface="+mj-ea"/>
                  <a:ea typeface="+mj-ea"/>
                </a:rPr>
                <a:t>学び合いの質の向上</a:t>
              </a:r>
              <a:endParaRPr kumimoji="1" lang="ja-JP" altLang="en-US" sz="3200" dirty="0">
                <a:latin typeface="+mj-ea"/>
                <a:ea typeface="+mj-ea"/>
              </a:endParaRPr>
            </a:p>
          </p:txBody>
        </p:sp>
        <p:sp>
          <p:nvSpPr>
            <p:cNvPr id="19" name="角丸四角形 18"/>
            <p:cNvSpPr/>
            <p:nvPr/>
          </p:nvSpPr>
          <p:spPr>
            <a:xfrm>
              <a:off x="5285013" y="3641163"/>
              <a:ext cx="4357799" cy="8640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3200" dirty="0" smtClean="0">
                  <a:latin typeface="+mj-ea"/>
                  <a:ea typeface="+mj-ea"/>
                </a:rPr>
                <a:t>個に応じた補充学習</a:t>
              </a:r>
              <a:endParaRPr kumimoji="1" lang="ja-JP" altLang="en-US" sz="3200" dirty="0">
                <a:latin typeface="+mj-ea"/>
                <a:ea typeface="+mj-ea"/>
              </a:endParaRPr>
            </a:p>
          </p:txBody>
        </p:sp>
        <p:sp>
          <p:nvSpPr>
            <p:cNvPr id="23" name="角丸四角形 22"/>
            <p:cNvSpPr/>
            <p:nvPr/>
          </p:nvSpPr>
          <p:spPr>
            <a:xfrm>
              <a:off x="1759412" y="4663197"/>
              <a:ext cx="6480721" cy="8640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3200" dirty="0" smtClean="0">
                  <a:latin typeface="+mj-ea"/>
                  <a:ea typeface="+mj-ea"/>
                </a:rPr>
                <a:t>より具体的・計画的な取組の充実</a:t>
              </a:r>
              <a:endParaRPr kumimoji="1" lang="ja-JP" altLang="en-US" sz="3200" dirty="0">
                <a:latin typeface="+mj-ea"/>
                <a:ea typeface="+mj-ea"/>
              </a:endParaRPr>
            </a:p>
          </p:txBody>
        </p:sp>
        <p:sp>
          <p:nvSpPr>
            <p:cNvPr id="24" name="角丸四角形 23"/>
            <p:cNvSpPr/>
            <p:nvPr/>
          </p:nvSpPr>
          <p:spPr>
            <a:xfrm>
              <a:off x="272480" y="5764200"/>
              <a:ext cx="9336558" cy="864096"/>
            </a:xfrm>
            <a:prstGeom prst="roundRect">
              <a:avLst/>
            </a:prstGeom>
            <a:solidFill>
              <a:srgbClr val="FFFF21"/>
            </a:solidFill>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4800" b="1" dirty="0" smtClean="0">
                  <a:solidFill>
                    <a:srgbClr val="FF0000"/>
                  </a:solidFill>
                  <a:latin typeface="+mj-ea"/>
                  <a:ea typeface="+mj-ea"/>
                </a:rPr>
                <a:t>誰一人取り残さない学びの保障</a:t>
              </a:r>
              <a:endParaRPr kumimoji="1" lang="ja-JP" altLang="en-US" sz="4800" b="1" dirty="0">
                <a:solidFill>
                  <a:srgbClr val="FF0000"/>
                </a:solidFill>
                <a:latin typeface="+mj-ea"/>
                <a:ea typeface="+mj-ea"/>
              </a:endParaRPr>
            </a:p>
          </p:txBody>
        </p:sp>
      </p:gr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2204624376"/>
      </p:ext>
    </p:extLst>
  </p:cSld>
  <p:clrMapOvr>
    <a:masterClrMapping/>
  </p:clrMapOvr>
  <mc:AlternateContent xmlns:mc="http://schemas.openxmlformats.org/markup-compatibility/2006">
    <mc:Choice xmlns:p14="http://schemas.microsoft.com/office/powerpoint/2010/main" Requires="p14">
      <p:transition spd="slow" p14:dur="2000" advTm="36544"/>
    </mc:Choice>
    <mc:Fallback>
      <p:transition spd="slow" advTm="36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正方形/長方形 5"/>
          <p:cNvSpPr/>
          <p:nvPr/>
        </p:nvSpPr>
        <p:spPr>
          <a:xfrm>
            <a:off x="272480" y="1484786"/>
            <a:ext cx="9289032" cy="2952328"/>
          </a:xfrm>
          <a:prstGeom prst="rect">
            <a:avLst/>
          </a:prstGeom>
          <a:solidFill>
            <a:srgbClr val="CCECFF"/>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7" name="正方形/長方形 6"/>
          <p:cNvSpPr/>
          <p:nvPr/>
        </p:nvSpPr>
        <p:spPr>
          <a:xfrm>
            <a:off x="272480" y="1488317"/>
            <a:ext cx="9289032" cy="2952328"/>
          </a:xfrm>
          <a:prstGeom prst="rect">
            <a:avLst/>
          </a:prstGeom>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6600" kern="1200" dirty="0" smtClean="0">
                <a:solidFill>
                  <a:schemeClr val="tx1"/>
                </a:solidFill>
                <a:latin typeface="HGS創英角ｺﾞｼｯｸUB" panose="020B0900000000000000" pitchFamily="50" charset="-128"/>
                <a:ea typeface="HGS創英角ｺﾞｼｯｸUB" panose="020B0900000000000000" pitchFamily="50" charset="-128"/>
              </a:rPr>
              <a:t>校内研究の概要</a:t>
            </a:r>
            <a:endParaRPr kumimoji="1" lang="en-US" altLang="ja-JP" sz="6600" kern="1200" dirty="0" smtClean="0">
              <a:solidFill>
                <a:schemeClr val="tx1"/>
              </a:solidFill>
              <a:latin typeface="HGS創英角ｺﾞｼｯｸUB" panose="020B0900000000000000" pitchFamily="50" charset="-128"/>
              <a:ea typeface="HGS創英角ｺﾞｼｯｸUB" panose="020B0900000000000000" pitchFamily="50" charset="-128"/>
            </a:endParaRPr>
          </a:p>
          <a:p>
            <a:pPr lvl="0" algn="ctr" defTabSz="1422400">
              <a:lnSpc>
                <a:spcPct val="90000"/>
              </a:lnSpc>
              <a:spcBef>
                <a:spcPct val="0"/>
              </a:spcBef>
              <a:spcAft>
                <a:spcPct val="35000"/>
              </a:spcAft>
            </a:pPr>
            <a:r>
              <a:rPr kumimoji="1" lang="ja-JP" altLang="en-US" sz="4800" kern="1200" dirty="0" smtClean="0">
                <a:solidFill>
                  <a:schemeClr val="tx1"/>
                </a:solidFill>
                <a:latin typeface="HGS創英角ｺﾞｼｯｸUB" panose="020B0900000000000000" pitchFamily="50" charset="-128"/>
                <a:ea typeface="HGS創英角ｺﾞｼｯｸUB" panose="020B0900000000000000" pitchFamily="50" charset="-128"/>
              </a:rPr>
              <a:t>「学び合いの授業づくり」</a:t>
            </a:r>
            <a:endParaRPr kumimoji="1" lang="ja-JP" altLang="en-US" sz="4800" kern="1200" dirty="0">
              <a:solidFill>
                <a:schemeClr val="tx1"/>
              </a:solidFill>
              <a:latin typeface="HGS創英角ｺﾞｼｯｸUB" panose="020B0900000000000000" pitchFamily="50" charset="-128"/>
              <a:ea typeface="HGS創英角ｺﾞｼｯｸUB" panose="020B0900000000000000"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5300" y="6337300"/>
            <a:ext cx="304800" cy="304800"/>
          </a:xfrm>
          <a:prstGeom prst="rect">
            <a:avLst/>
          </a:prstGeom>
        </p:spPr>
      </p:pic>
    </p:spTree>
    <p:extLst>
      <p:ext uri="{BB962C8B-B14F-4D97-AF65-F5344CB8AC3E}">
        <p14:creationId xmlns:p14="http://schemas.microsoft.com/office/powerpoint/2010/main" val="2376073627"/>
      </p:ext>
    </p:extLst>
  </p:cSld>
  <p:clrMapOvr>
    <a:masterClrMapping/>
  </p:clrMapOvr>
  <mc:AlternateContent xmlns:mc="http://schemas.openxmlformats.org/markup-compatibility/2006" xmlns:p14="http://schemas.microsoft.com/office/powerpoint/2010/main">
    <mc:Choice Requires="p14">
      <p:transition spd="slow" p14:dur="2000" advTm="7094"/>
    </mc:Choice>
    <mc:Fallback xmlns="">
      <p:transition spd="slow" advTm="7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272480" y="116632"/>
            <a:ext cx="5256584" cy="707886"/>
          </a:xfrm>
          <a:prstGeom prst="rect">
            <a:avLst/>
          </a:prstGeom>
          <a:noFill/>
        </p:spPr>
        <p:txBody>
          <a:bodyPr wrap="square" rtlCol="0">
            <a:spAutoFit/>
          </a:bodyPr>
          <a:lstStyle/>
          <a:p>
            <a:r>
              <a:rPr kumimoji="1" lang="ja-JP" altLang="en-US" sz="4000" spc="600" dirty="0" smtClean="0">
                <a:latin typeface="AR P丸ゴシック体E" panose="020F0900000000000000" pitchFamily="50" charset="-128"/>
                <a:ea typeface="AR P丸ゴシック体E" panose="020F0900000000000000" pitchFamily="50" charset="-128"/>
              </a:rPr>
              <a:t>さらに・・・</a:t>
            </a:r>
            <a:endParaRPr kumimoji="1" lang="en-US" altLang="ja-JP" sz="4000" spc="600" dirty="0" smtClean="0">
              <a:latin typeface="AR P丸ゴシック体E" panose="020F0900000000000000" pitchFamily="50" charset="-128"/>
              <a:ea typeface="AR P丸ゴシック体E" panose="020F0900000000000000" pitchFamily="50" charset="-128"/>
            </a:endParaRPr>
          </a:p>
        </p:txBody>
      </p:sp>
      <p:sp>
        <p:nvSpPr>
          <p:cNvPr id="16" name="下矢印 15"/>
          <p:cNvSpPr/>
          <p:nvPr/>
        </p:nvSpPr>
        <p:spPr>
          <a:xfrm rot="10800000">
            <a:off x="3944888" y="2182939"/>
            <a:ext cx="1512168"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1434100" y="879361"/>
            <a:ext cx="6533744" cy="1194229"/>
          </a:xfrm>
          <a:prstGeom prst="roundRect">
            <a:avLst/>
          </a:prstGeom>
          <a:solidFill>
            <a:schemeClr val="accent6">
              <a:tint val="67000"/>
              <a:satMod val="105000"/>
              <a:lumMod val="11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4800" dirty="0" smtClean="0">
                <a:latin typeface="+mj-ea"/>
                <a:ea typeface="+mj-ea"/>
              </a:rPr>
              <a:t>小学校教科担任制</a:t>
            </a:r>
            <a:endParaRPr kumimoji="1" lang="ja-JP" altLang="en-US" sz="4800" dirty="0">
              <a:latin typeface="+mj-ea"/>
              <a:ea typeface="+mj-ea"/>
            </a:endParaRPr>
          </a:p>
        </p:txBody>
      </p:sp>
      <p:sp>
        <p:nvSpPr>
          <p:cNvPr id="19" name="角丸四角形 18"/>
          <p:cNvSpPr/>
          <p:nvPr/>
        </p:nvSpPr>
        <p:spPr>
          <a:xfrm>
            <a:off x="961302" y="3012368"/>
            <a:ext cx="8024146" cy="164076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4000" dirty="0" smtClean="0">
                <a:latin typeface="+mj-ea"/>
                <a:ea typeface="+mj-ea"/>
              </a:rPr>
              <a:t>内容を精選した</a:t>
            </a:r>
            <a:r>
              <a:rPr lang="ja-JP" altLang="en-US" sz="4000" dirty="0">
                <a:latin typeface="+mj-ea"/>
                <a:ea typeface="+mj-ea"/>
              </a:rPr>
              <a:t>共通</a:t>
            </a:r>
            <a:r>
              <a:rPr lang="ja-JP" altLang="en-US" sz="4000" dirty="0" smtClean="0">
                <a:latin typeface="+mj-ea"/>
                <a:ea typeface="+mj-ea"/>
              </a:rPr>
              <a:t>実践</a:t>
            </a:r>
            <a:endParaRPr lang="en-US" altLang="ja-JP" sz="4000" dirty="0" smtClean="0">
              <a:latin typeface="+mj-ea"/>
              <a:ea typeface="+mj-ea"/>
            </a:endParaRPr>
          </a:p>
          <a:p>
            <a:pPr algn="ctr"/>
            <a:r>
              <a:rPr lang="ja-JP" altLang="en-US" sz="4000" dirty="0" smtClean="0">
                <a:latin typeface="+mj-ea"/>
                <a:ea typeface="+mj-ea"/>
              </a:rPr>
              <a:t>積極的</a:t>
            </a:r>
            <a:r>
              <a:rPr lang="ja-JP" altLang="en-US" sz="4000" dirty="0">
                <a:latin typeface="+mj-ea"/>
                <a:ea typeface="+mj-ea"/>
              </a:rPr>
              <a:t>・具体的な取組の</a:t>
            </a:r>
            <a:r>
              <a:rPr lang="ja-JP" altLang="en-US" sz="4000" dirty="0" smtClean="0">
                <a:latin typeface="+mj-ea"/>
                <a:ea typeface="+mj-ea"/>
              </a:rPr>
              <a:t>充実</a:t>
            </a:r>
            <a:endParaRPr lang="ja-JP" altLang="en-US" sz="4000" dirty="0">
              <a:latin typeface="+mj-ea"/>
              <a:ea typeface="+mj-ea"/>
            </a:endParaRPr>
          </a:p>
        </p:txBody>
      </p:sp>
      <p:sp>
        <p:nvSpPr>
          <p:cNvPr id="24" name="角丸四角形 23"/>
          <p:cNvSpPr/>
          <p:nvPr/>
        </p:nvSpPr>
        <p:spPr>
          <a:xfrm>
            <a:off x="272480" y="5060123"/>
            <a:ext cx="9336558" cy="1296144"/>
          </a:xfrm>
          <a:prstGeom prst="roundRect">
            <a:avLst/>
          </a:prstGeom>
          <a:solidFill>
            <a:srgbClr val="FFFF21"/>
          </a:solidFill>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4800" b="1" dirty="0" smtClean="0">
                <a:solidFill>
                  <a:srgbClr val="FF0000"/>
                </a:solidFill>
                <a:latin typeface="+mj-ea"/>
                <a:ea typeface="+mj-ea"/>
              </a:rPr>
              <a:t>教員一人一人の指導力の向上</a:t>
            </a:r>
            <a:endParaRPr kumimoji="1" lang="ja-JP" altLang="en-US" sz="4800" b="1" dirty="0">
              <a:solidFill>
                <a:srgbClr val="FF0000"/>
              </a:solidFill>
              <a:latin typeface="+mj-ea"/>
              <a:ea typeface="+mj-ea"/>
            </a:endParaRPr>
          </a:p>
        </p:txBody>
      </p:sp>
      <p:pic>
        <p:nvPicPr>
          <p:cNvPr id="6" name="オーディオ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1442329730"/>
      </p:ext>
    </p:extLst>
  </p:cSld>
  <p:clrMapOvr>
    <a:masterClrMapping/>
  </p:clrMapOvr>
  <mc:AlternateContent xmlns:mc="http://schemas.openxmlformats.org/markup-compatibility/2006">
    <mc:Choice xmlns:p14="http://schemas.microsoft.com/office/powerpoint/2010/main" Requires="p14">
      <p:transition spd="slow" p14:dur="2000" advTm="34130"/>
    </mc:Choice>
    <mc:Fallback>
      <p:transition spd="slow" advTm="34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6"/>
                </p:tgtEl>
              </p:cMediaNode>
            </p:audio>
          </p:childTnLst>
        </p:cTn>
      </p:par>
    </p:tnLst>
    <p:bldLst>
      <p:bldP spid="16" grpId="0" animBg="1"/>
      <p:bldP spid="17" grpId="0" animBg="1"/>
      <p:bldP spid="19"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3017044301"/>
              </p:ext>
            </p:extLst>
          </p:nvPr>
        </p:nvGraphicFramePr>
        <p:xfrm>
          <a:off x="593965" y="692696"/>
          <a:ext cx="8784977" cy="2691613"/>
        </p:xfrm>
        <a:graphic>
          <a:graphicData uri="http://schemas.openxmlformats.org/drawingml/2006/table">
            <a:tbl>
              <a:tblPr firstRow="1" bandRow="1">
                <a:tableStyleId>{5940675A-B579-460E-94D1-54222C63F5DA}</a:tableStyleId>
              </a:tblPr>
              <a:tblGrid>
                <a:gridCol w="1864264">
                  <a:extLst>
                    <a:ext uri="{9D8B030D-6E8A-4147-A177-3AD203B41FA5}">
                      <a16:colId xmlns:a16="http://schemas.microsoft.com/office/drawing/2014/main" val="20000"/>
                    </a:ext>
                  </a:extLst>
                </a:gridCol>
                <a:gridCol w="1030080">
                  <a:extLst>
                    <a:ext uri="{9D8B030D-6E8A-4147-A177-3AD203B41FA5}">
                      <a16:colId xmlns:a16="http://schemas.microsoft.com/office/drawing/2014/main" val="20001"/>
                    </a:ext>
                  </a:extLst>
                </a:gridCol>
                <a:gridCol w="4378464">
                  <a:extLst>
                    <a:ext uri="{9D8B030D-6E8A-4147-A177-3AD203B41FA5}">
                      <a16:colId xmlns:a16="http://schemas.microsoft.com/office/drawing/2014/main" val="20002"/>
                    </a:ext>
                  </a:extLst>
                </a:gridCol>
                <a:gridCol w="1512169">
                  <a:extLst>
                    <a:ext uri="{9D8B030D-6E8A-4147-A177-3AD203B41FA5}">
                      <a16:colId xmlns:a16="http://schemas.microsoft.com/office/drawing/2014/main" val="20003"/>
                    </a:ext>
                  </a:extLst>
                </a:gridCol>
              </a:tblGrid>
              <a:tr h="312163">
                <a:tc>
                  <a:txBody>
                    <a:bodyPr/>
                    <a:lstStyle/>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1600" dirty="0" smtClean="0">
                          <a:latin typeface="HG丸ｺﾞｼｯｸM-PRO" panose="020F0600000000000000" pitchFamily="50" charset="-128"/>
                          <a:ea typeface="HG丸ｺﾞｼｯｸM-PRO" panose="020F0600000000000000" pitchFamily="50" charset="-128"/>
                        </a:rPr>
                        <a:t>学級</a:t>
                      </a:r>
                      <a:endParaRPr kumimoji="1" lang="ja-JP" altLang="en-US" sz="1600" b="0" dirty="0" smtClean="0">
                        <a:solidFill>
                          <a:schemeClr val="tx1"/>
                        </a:solidFill>
                        <a:latin typeface="HG丸ｺﾞｼｯｸM-PRO" panose="020F0600000000000000" pitchFamily="50" charset="-128"/>
                        <a:ea typeface="HG丸ｺﾞｼｯｸM-PRO" panose="020F0600000000000000" pitchFamily="50" charset="-128"/>
                      </a:endParaRPr>
                    </a:p>
                  </a:txBody>
                  <a:tcPr marL="0" marR="0" marT="360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8D4EC"/>
                    </a:solidFill>
                  </a:tcPr>
                </a:tc>
                <a:tc>
                  <a:txBody>
                    <a:bodyPr/>
                    <a:lstStyle/>
                    <a:p>
                      <a:pPr algn="ctr">
                        <a:lnSpc>
                          <a:spcPts val="900"/>
                        </a:lnSpc>
                      </a:pPr>
                      <a:r>
                        <a:rPr kumimoji="1" lang="ja-JP" altLang="en-US" sz="1600" dirty="0" smtClean="0">
                          <a:latin typeface="HG丸ｺﾞｼｯｸM-PRO" panose="020F0600000000000000" pitchFamily="50" charset="-128"/>
                          <a:ea typeface="HG丸ｺﾞｼｯｸM-PRO" panose="020F0600000000000000" pitchFamily="50" charset="-128"/>
                        </a:rPr>
                        <a:t>教科等</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0" marR="0" marT="360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8D4EC"/>
                    </a:solidFill>
                  </a:tcPr>
                </a:tc>
                <a:tc>
                  <a:txBody>
                    <a:bodyPr/>
                    <a:lstStyle/>
                    <a:p>
                      <a:pPr algn="ctr">
                        <a:lnSpc>
                          <a:spcPts val="900"/>
                        </a:lnSpc>
                      </a:pPr>
                      <a:r>
                        <a:rPr kumimoji="1" lang="ja-JP" altLang="en-US" sz="1600" dirty="0" smtClean="0">
                          <a:latin typeface="HG丸ｺﾞｼｯｸM-PRO" panose="020F0600000000000000" pitchFamily="50" charset="-128"/>
                          <a:ea typeface="HG丸ｺﾞｼｯｸM-PRO" panose="020F0600000000000000" pitchFamily="50" charset="-128"/>
                        </a:rPr>
                        <a:t>単元・教材名</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0" marR="0" marT="360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8D4EC"/>
                    </a:solidFill>
                  </a:tcPr>
                </a:tc>
                <a:tc>
                  <a:txBody>
                    <a:bodyPr/>
                    <a:lstStyle/>
                    <a:p>
                      <a:pPr algn="ctr">
                        <a:lnSpc>
                          <a:spcPts val="900"/>
                        </a:lnSpc>
                      </a:pPr>
                      <a:r>
                        <a:rPr kumimoji="1" lang="ja-JP" altLang="en-US" sz="1600" dirty="0" smtClean="0">
                          <a:latin typeface="HG丸ｺﾞｼｯｸM-PRO" panose="020F0600000000000000" pitchFamily="50" charset="-128"/>
                          <a:ea typeface="HG丸ｺﾞｼｯｸM-PRO" panose="020F0600000000000000" pitchFamily="50" charset="-128"/>
                        </a:rPr>
                        <a:t>授業者</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0" marR="0" marT="360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8D4EC"/>
                    </a:solidFill>
                  </a:tcPr>
                </a:tc>
                <a:extLst>
                  <a:ext uri="{0D108BD9-81ED-4DB2-BD59-A6C34878D82A}">
                    <a16:rowId xmlns:a16="http://schemas.microsoft.com/office/drawing/2014/main" val="10000"/>
                  </a:ext>
                </a:extLst>
              </a:tr>
              <a:tr h="524701">
                <a:tc>
                  <a:txBody>
                    <a:bodyPr/>
                    <a:lstStyle/>
                    <a:p>
                      <a:pPr algn="ctr">
                        <a:lnSpc>
                          <a:spcPts val="1100"/>
                        </a:lnSpc>
                      </a:pPr>
                      <a:r>
                        <a:rPr kumimoji="1" lang="en-US" altLang="ja-JP" sz="1800" dirty="0" smtClean="0">
                          <a:latin typeface="HG丸ｺﾞｼｯｸM-PRO" panose="020F0600000000000000" pitchFamily="50" charset="-128"/>
                          <a:ea typeface="HG丸ｺﾞｼｯｸM-PRO" panose="020F0600000000000000" pitchFamily="50" charset="-128"/>
                        </a:rPr>
                        <a:t>1</a:t>
                      </a:r>
                      <a:r>
                        <a:rPr kumimoji="1" lang="ja-JP" altLang="en-US" sz="1800" dirty="0" smtClean="0">
                          <a:latin typeface="HG丸ｺﾞｼｯｸM-PRO" panose="020F0600000000000000" pitchFamily="50" charset="-128"/>
                          <a:ea typeface="HG丸ｺﾞｼｯｸM-PRO" panose="020F0600000000000000" pitchFamily="50" charset="-128"/>
                        </a:rPr>
                        <a:t>年２組</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lnSpc>
                          <a:spcPts val="1100"/>
                        </a:lnSpc>
                      </a:pPr>
                      <a:r>
                        <a:rPr kumimoji="1" lang="ja-JP" altLang="en-US" sz="1800" dirty="0" smtClean="0">
                          <a:latin typeface="HG丸ｺﾞｼｯｸM-PRO" panose="020F0600000000000000" pitchFamily="50" charset="-128"/>
                          <a:ea typeface="HG丸ｺﾞｼｯｸM-PRO" panose="020F0600000000000000" pitchFamily="50" charset="-128"/>
                        </a:rPr>
                        <a:t>道徳</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lnSpc>
                          <a:spcPts val="1100"/>
                        </a:lnSpc>
                      </a:pPr>
                      <a:r>
                        <a:rPr kumimoji="1" lang="ja-JP" altLang="en-US" sz="1600" spc="-150" baseline="0" dirty="0" smtClean="0">
                          <a:latin typeface="HG丸ｺﾞｼｯｸM-PRO" panose="020F0600000000000000" pitchFamily="50" charset="-128"/>
                          <a:ea typeface="HG丸ｺﾞｼｯｸM-PRO" panose="020F0600000000000000" pitchFamily="50" charset="-128"/>
                        </a:rPr>
                        <a:t>   </a:t>
                      </a:r>
                      <a:r>
                        <a:rPr kumimoji="1" lang="ja-JP" altLang="en-US" sz="1600" spc="0" baseline="0" dirty="0" smtClean="0">
                          <a:latin typeface="HG丸ｺﾞｼｯｸM-PRO" panose="020F0600000000000000" pitchFamily="50" charset="-128"/>
                          <a:ea typeface="HG丸ｺﾞｼｯｸM-PRO" panose="020F0600000000000000" pitchFamily="50" charset="-128"/>
                        </a:rPr>
                        <a:t>うそやごまかしをしないで「いたずらがき」</a:t>
                      </a:r>
                      <a:endParaRPr kumimoji="1" lang="en-US" altLang="ja-JP" sz="1600" spc="0" baseline="0" dirty="0" smtClean="0">
                        <a:latin typeface="HG丸ｺﾞｼｯｸM-PRO" panose="020F0600000000000000" pitchFamily="50" charset="-128"/>
                        <a:ea typeface="HG丸ｺﾞｼｯｸM-PRO" panose="020F0600000000000000" pitchFamily="50" charset="-128"/>
                      </a:endParaRPr>
                    </a:p>
                  </a:txBody>
                  <a:tcPr marL="36000" marR="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lnSpc>
                          <a:spcPts val="1100"/>
                        </a:lnSpc>
                      </a:pPr>
                      <a:r>
                        <a:rPr kumimoji="1" lang="ja-JP" altLang="en-US" sz="1800" dirty="0" smtClean="0">
                          <a:latin typeface="HG丸ｺﾞｼｯｸM-PRO" panose="020F0600000000000000" pitchFamily="50" charset="-128"/>
                          <a:ea typeface="HG丸ｺﾞｼｯｸM-PRO" panose="020F0600000000000000" pitchFamily="50" charset="-128"/>
                        </a:rPr>
                        <a:t> 桝本　愛美</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56472">
                <a:tc>
                  <a:txBody>
                    <a:bodyPr/>
                    <a:lstStyle/>
                    <a:p>
                      <a:pPr algn="ctr">
                        <a:lnSpc>
                          <a:spcPct val="100000"/>
                        </a:lnSpc>
                      </a:pPr>
                      <a:r>
                        <a:rPr kumimoji="1" lang="ja-JP" altLang="en-US" sz="1800" dirty="0" smtClean="0">
                          <a:latin typeface="HG丸ｺﾞｼｯｸM-PRO" panose="020F0600000000000000" pitchFamily="50" charset="-128"/>
                          <a:ea typeface="HG丸ｺﾞｼｯｸM-PRO" panose="020F0600000000000000" pitchFamily="50" charset="-128"/>
                        </a:rPr>
                        <a:t>２年２組</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800" dirty="0" smtClean="0">
                          <a:latin typeface="HG丸ｺﾞｼｯｸM-PRO" panose="020F0600000000000000" pitchFamily="50" charset="-128"/>
                          <a:ea typeface="HG丸ｺﾞｼｯｸM-PRO" panose="020F0600000000000000" pitchFamily="50" charset="-128"/>
                        </a:rPr>
                        <a:t>算数</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lnSpc>
                          <a:spcPct val="100000"/>
                        </a:lnSpc>
                      </a:pPr>
                      <a:r>
                        <a:rPr kumimoji="1" lang="ja-JP" altLang="en-US" sz="1800" dirty="0" smtClean="0">
                          <a:latin typeface="HG丸ｺﾞｼｯｸM-PRO" panose="020F0600000000000000" pitchFamily="50" charset="-128"/>
                          <a:ea typeface="HG丸ｺﾞｼｯｸM-PRO" panose="020F0600000000000000" pitchFamily="50" charset="-128"/>
                        </a:rPr>
                        <a:t>　はこの形</a:t>
                      </a:r>
                      <a:endParaRPr kumimoji="1" lang="en-US" altLang="ja-JP" sz="1800" dirty="0" smtClean="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800" dirty="0" smtClean="0">
                          <a:latin typeface="HG丸ｺﾞｼｯｸM-PRO" panose="020F0600000000000000" pitchFamily="50" charset="-128"/>
                          <a:ea typeface="HG丸ｺﾞｼｯｸM-PRO" panose="020F0600000000000000" pitchFamily="50" charset="-128"/>
                        </a:rPr>
                        <a:t> 坂瀬　敬士</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56472">
                <a:tc>
                  <a:txBody>
                    <a:bodyPr/>
                    <a:lstStyle/>
                    <a:p>
                      <a:pPr algn="ctr">
                        <a:lnSpc>
                          <a:spcPct val="100000"/>
                        </a:lnSpc>
                      </a:pPr>
                      <a:r>
                        <a:rPr kumimoji="1" lang="ja-JP" altLang="en-US" sz="1800" dirty="0" smtClean="0">
                          <a:latin typeface="HG丸ｺﾞｼｯｸM-PRO" panose="020F0600000000000000" pitchFamily="50" charset="-128"/>
                          <a:ea typeface="HG丸ｺﾞｼｯｸM-PRO" panose="020F0600000000000000" pitchFamily="50" charset="-128"/>
                        </a:rPr>
                        <a:t>３年４組</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800" dirty="0" smtClean="0">
                          <a:latin typeface="HG丸ｺﾞｼｯｸM-PRO" panose="020F0600000000000000" pitchFamily="50" charset="-128"/>
                          <a:ea typeface="HG丸ｺﾞｼｯｸM-PRO" panose="020F0600000000000000" pitchFamily="50" charset="-128"/>
                        </a:rPr>
                        <a:t>理科</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lnSpc>
                          <a:spcPct val="100000"/>
                        </a:lnSpc>
                      </a:pPr>
                      <a:r>
                        <a:rPr kumimoji="1" lang="ja-JP" altLang="en-US" sz="1800" dirty="0" smtClean="0">
                          <a:latin typeface="HG丸ｺﾞｼｯｸM-PRO" panose="020F0600000000000000" pitchFamily="50" charset="-128"/>
                          <a:ea typeface="HG丸ｺﾞｼｯｸM-PRO" panose="020F0600000000000000" pitchFamily="50" charset="-128"/>
                        </a:rPr>
                        <a:t> </a:t>
                      </a:r>
                      <a:r>
                        <a:rPr kumimoji="1" lang="ja-JP" altLang="en-US" sz="1800" baseline="0" dirty="0" smtClean="0">
                          <a:latin typeface="HG丸ｺﾞｼｯｸM-PRO" panose="020F0600000000000000" pitchFamily="50" charset="-128"/>
                          <a:ea typeface="HG丸ｺﾞｼｯｸM-PRO" panose="020F0600000000000000" pitchFamily="50" charset="-128"/>
                        </a:rPr>
                        <a:t>  </a:t>
                      </a:r>
                      <a:r>
                        <a:rPr kumimoji="1" lang="ja-JP" altLang="en-US" sz="1800" baseline="0" dirty="0" err="1" smtClean="0">
                          <a:latin typeface="HG丸ｺﾞｼｯｸM-PRO" panose="020F0600000000000000" pitchFamily="50" charset="-128"/>
                          <a:ea typeface="HG丸ｺﾞｼｯｸM-PRO" panose="020F0600000000000000" pitchFamily="50" charset="-128"/>
                        </a:rPr>
                        <a:t>じ</a:t>
                      </a:r>
                      <a:r>
                        <a:rPr kumimoji="1" lang="ja-JP" altLang="en-US" sz="1800" baseline="0" dirty="0" smtClean="0">
                          <a:latin typeface="HG丸ｺﾞｼｯｸM-PRO" panose="020F0600000000000000" pitchFamily="50" charset="-128"/>
                          <a:ea typeface="HG丸ｺﾞｼｯｸM-PRO" panose="020F0600000000000000" pitchFamily="50" charset="-128"/>
                        </a:rPr>
                        <a:t>しゃくのふしぎ</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800" dirty="0" smtClean="0">
                          <a:latin typeface="HG丸ｺﾞｼｯｸM-PRO" panose="020F0600000000000000" pitchFamily="50" charset="-128"/>
                          <a:ea typeface="HG丸ｺﾞｼｯｸM-PRO" panose="020F0600000000000000" pitchFamily="50" charset="-128"/>
                        </a:rPr>
                        <a:t> 上田　正悟</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03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smtClean="0">
                          <a:latin typeface="HG丸ｺﾞｼｯｸM-PRO" panose="020F0600000000000000" pitchFamily="50" charset="-128"/>
                          <a:ea typeface="HG丸ｺﾞｼｯｸM-PRO" panose="020F0600000000000000" pitchFamily="50" charset="-128"/>
                        </a:rPr>
                        <a:t>４年３組</a:t>
                      </a:r>
                      <a:endParaRPr kumimoji="1" lang="en-US" altLang="ja-JP" sz="1800" dirty="0" smtClean="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800" dirty="0" smtClean="0">
                          <a:latin typeface="HG丸ｺﾞｼｯｸM-PRO" panose="020F0600000000000000" pitchFamily="50" charset="-128"/>
                          <a:ea typeface="HG丸ｺﾞｼｯｸM-PRO" panose="020F0600000000000000" pitchFamily="50" charset="-128"/>
                        </a:rPr>
                        <a:t>音楽</a:t>
                      </a:r>
                      <a:endParaRPr kumimoji="1" lang="en-US" altLang="ja-JP" sz="1800" dirty="0" smtClean="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lnSpc>
                          <a:spcPct val="100000"/>
                        </a:lnSpc>
                      </a:pPr>
                      <a:r>
                        <a:rPr kumimoji="1" lang="ja-JP" altLang="en-US" sz="1800" dirty="0" smtClean="0">
                          <a:latin typeface="HG丸ｺﾞｼｯｸM-PRO" panose="020F0600000000000000" pitchFamily="50" charset="-128"/>
                          <a:ea typeface="HG丸ｺﾞｼｯｸM-PRO" panose="020F0600000000000000" pitchFamily="50" charset="-128"/>
                        </a:rPr>
                        <a:t>　ききどころを見つけて</a:t>
                      </a:r>
                      <a:endParaRPr kumimoji="1" lang="en-US" altLang="ja-JP" sz="1800" dirty="0" smtClean="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800" baseline="0" dirty="0" smtClean="0">
                          <a:latin typeface="HG丸ｺﾞｼｯｸM-PRO" panose="020F0600000000000000" pitchFamily="50" charset="-128"/>
                          <a:ea typeface="HG丸ｺﾞｼｯｸM-PRO" panose="020F0600000000000000" pitchFamily="50" charset="-128"/>
                        </a:rPr>
                        <a:t> 猪口　由美</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61412">
                <a:tc>
                  <a:txBody>
                    <a:bodyPr/>
                    <a:lstStyle/>
                    <a:p>
                      <a:pPr algn="ctr">
                        <a:lnSpc>
                          <a:spcPct val="100000"/>
                        </a:lnSpc>
                      </a:pPr>
                      <a:r>
                        <a:rPr kumimoji="1" lang="ja-JP" altLang="en-US" sz="1600" dirty="0" smtClean="0">
                          <a:latin typeface="HG丸ｺﾞｼｯｸM-PRO" panose="020F0600000000000000" pitchFamily="50" charset="-128"/>
                          <a:ea typeface="HG丸ｺﾞｼｯｸM-PRO" panose="020F0600000000000000" pitchFamily="50" charset="-128"/>
                        </a:rPr>
                        <a:t>ひまわり１組</a:t>
                      </a:r>
                      <a:endParaRPr kumimoji="1" lang="en-US" altLang="ja-JP" sz="1600" spc="-300" dirty="0" smtClean="0">
                        <a:latin typeface="HG丸ｺﾞｼｯｸM-PRO" panose="020F0600000000000000" pitchFamily="50" charset="-128"/>
                        <a:ea typeface="HG丸ｺﾞｼｯｸM-PRO" panose="020F0600000000000000" pitchFamily="50" charset="-128"/>
                      </a:endParaRPr>
                    </a:p>
                    <a:p>
                      <a:pPr algn="ctr">
                        <a:lnSpc>
                          <a:spcPct val="100000"/>
                        </a:lnSpc>
                      </a:pPr>
                      <a:r>
                        <a:rPr kumimoji="1" lang="ja-JP" altLang="en-US" sz="1200" spc="0" dirty="0" smtClean="0">
                          <a:latin typeface="HG丸ｺﾞｼｯｸM-PRO" panose="020F0600000000000000" pitchFamily="50" charset="-128"/>
                          <a:ea typeface="HG丸ｺﾞｼｯｸM-PRO" panose="020F0600000000000000" pitchFamily="50" charset="-128"/>
                        </a:rPr>
                        <a:t>（知的</a:t>
                      </a:r>
                      <a:r>
                        <a:rPr kumimoji="1" lang="ja-JP" altLang="en-US" sz="1200" spc="0" dirty="0" err="1" smtClean="0">
                          <a:latin typeface="HG丸ｺﾞｼｯｸM-PRO" panose="020F0600000000000000" pitchFamily="50" charset="-128"/>
                          <a:ea typeface="HG丸ｺﾞｼｯｸM-PRO" panose="020F0600000000000000" pitchFamily="50" charset="-128"/>
                        </a:rPr>
                        <a:t>障がい</a:t>
                      </a:r>
                      <a:r>
                        <a:rPr kumimoji="1" lang="ja-JP" altLang="en-US" sz="1200" spc="0" dirty="0" smtClean="0">
                          <a:latin typeface="HG丸ｺﾞｼｯｸM-PRO" panose="020F0600000000000000" pitchFamily="50" charset="-128"/>
                          <a:ea typeface="HG丸ｺﾞｼｯｸM-PRO" panose="020F0600000000000000" pitchFamily="50" charset="-128"/>
                        </a:rPr>
                        <a:t>学級</a:t>
                      </a:r>
                      <a:r>
                        <a:rPr kumimoji="1" lang="en-US" altLang="ja-JP" sz="1200" spc="0" dirty="0" smtClean="0">
                          <a:latin typeface="HG丸ｺﾞｼｯｸM-PRO" panose="020F0600000000000000" pitchFamily="50" charset="-128"/>
                          <a:ea typeface="HG丸ｺﾞｼｯｸM-PRO" panose="020F0600000000000000" pitchFamily="50" charset="-128"/>
                        </a:rPr>
                        <a:t>,1,2</a:t>
                      </a:r>
                      <a:r>
                        <a:rPr kumimoji="1" lang="ja-JP" altLang="en-US" sz="1200" spc="0" dirty="0" smtClean="0">
                          <a:latin typeface="HG丸ｺﾞｼｯｸM-PRO" panose="020F0600000000000000" pitchFamily="50" charset="-128"/>
                          <a:ea typeface="HG丸ｺﾞｼｯｸM-PRO" panose="020F0600000000000000" pitchFamily="50" charset="-128"/>
                        </a:rPr>
                        <a:t>年）</a:t>
                      </a:r>
                      <a:endParaRPr kumimoji="1" lang="ja-JP" altLang="en-US" sz="1200" spc="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800" dirty="0" smtClean="0">
                          <a:latin typeface="HG丸ｺﾞｼｯｸM-PRO" panose="020F0600000000000000" pitchFamily="50" charset="-128"/>
                          <a:ea typeface="HG丸ｺﾞｼｯｸM-PRO" panose="020F0600000000000000" pitchFamily="50" charset="-128"/>
                        </a:rPr>
                        <a:t>自立活動</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lnSpc>
                          <a:spcPct val="100000"/>
                        </a:lnSpc>
                      </a:pPr>
                      <a:r>
                        <a:rPr kumimoji="1" lang="ja-JP" altLang="en-US" sz="1800" dirty="0" smtClean="0">
                          <a:latin typeface="HG丸ｺﾞｼｯｸM-PRO" panose="020F0600000000000000" pitchFamily="50" charset="-128"/>
                          <a:ea typeface="HG丸ｺﾞｼｯｸM-PRO" panose="020F0600000000000000" pitchFamily="50" charset="-128"/>
                        </a:rPr>
                        <a:t>   えが</a:t>
                      </a:r>
                      <a:r>
                        <a:rPr kumimoji="1" lang="ja-JP" altLang="en-US" sz="1800" dirty="0" err="1" smtClean="0">
                          <a:latin typeface="HG丸ｺﾞｼｯｸM-PRO" panose="020F0600000000000000" pitchFamily="50" charset="-128"/>
                          <a:ea typeface="HG丸ｺﾞｼｯｸM-PRO" panose="020F0600000000000000" pitchFamily="50" charset="-128"/>
                        </a:rPr>
                        <a:t>おを</a:t>
                      </a:r>
                      <a:r>
                        <a:rPr kumimoji="1" lang="ja-JP" altLang="en-US" sz="1800" dirty="0" smtClean="0">
                          <a:latin typeface="HG丸ｺﾞｼｯｸM-PRO" panose="020F0600000000000000" pitchFamily="50" charset="-128"/>
                          <a:ea typeface="HG丸ｺﾞｼｯｸM-PRO" panose="020F0600000000000000" pitchFamily="50" charset="-128"/>
                        </a:rPr>
                        <a:t>ふやそう だいさくせん</a:t>
                      </a:r>
                      <a:endParaRPr kumimoji="1" lang="en-US" altLang="ja-JP" sz="1800" dirty="0" smtClean="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800" dirty="0" smtClean="0">
                          <a:latin typeface="HG丸ｺﾞｼｯｸM-PRO" panose="020F0600000000000000" pitchFamily="50" charset="-128"/>
                          <a:ea typeface="HG丸ｺﾞｼｯｸM-PRO" panose="020F0600000000000000" pitchFamily="50" charset="-128"/>
                        </a:rPr>
                        <a:t> 上村　真結</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8" name="表 7"/>
          <p:cNvGraphicFramePr>
            <a:graphicFrameLocks noGrp="1"/>
          </p:cNvGraphicFramePr>
          <p:nvPr>
            <p:extLst>
              <p:ext uri="{D42A27DB-BD31-4B8C-83A1-F6EECF244321}">
                <p14:modId xmlns:p14="http://schemas.microsoft.com/office/powerpoint/2010/main" val="2138374780"/>
              </p:ext>
            </p:extLst>
          </p:nvPr>
        </p:nvGraphicFramePr>
        <p:xfrm>
          <a:off x="612883" y="4149080"/>
          <a:ext cx="8784976" cy="2636864"/>
        </p:xfrm>
        <a:graphic>
          <a:graphicData uri="http://schemas.openxmlformats.org/drawingml/2006/table">
            <a:tbl>
              <a:tblPr firstRow="1" bandRow="1">
                <a:tableStyleId>{5940675A-B579-460E-94D1-54222C63F5DA}</a:tableStyleId>
              </a:tblPr>
              <a:tblGrid>
                <a:gridCol w="1669871">
                  <a:extLst>
                    <a:ext uri="{9D8B030D-6E8A-4147-A177-3AD203B41FA5}">
                      <a16:colId xmlns:a16="http://schemas.microsoft.com/office/drawing/2014/main" val="20000"/>
                    </a:ext>
                  </a:extLst>
                </a:gridCol>
                <a:gridCol w="1161650">
                  <a:extLst>
                    <a:ext uri="{9D8B030D-6E8A-4147-A177-3AD203B41FA5}">
                      <a16:colId xmlns:a16="http://schemas.microsoft.com/office/drawing/2014/main" val="20001"/>
                    </a:ext>
                  </a:extLst>
                </a:gridCol>
                <a:gridCol w="4428790">
                  <a:extLst>
                    <a:ext uri="{9D8B030D-6E8A-4147-A177-3AD203B41FA5}">
                      <a16:colId xmlns:a16="http://schemas.microsoft.com/office/drawing/2014/main" val="20002"/>
                    </a:ext>
                  </a:extLst>
                </a:gridCol>
                <a:gridCol w="1524665">
                  <a:extLst>
                    <a:ext uri="{9D8B030D-6E8A-4147-A177-3AD203B41FA5}">
                      <a16:colId xmlns:a16="http://schemas.microsoft.com/office/drawing/2014/main" val="20003"/>
                    </a:ext>
                  </a:extLst>
                </a:gridCol>
              </a:tblGrid>
              <a:tr h="302832">
                <a:tc>
                  <a:txBody>
                    <a:bodyPr/>
                    <a:lstStyle/>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1600" dirty="0" smtClean="0">
                          <a:latin typeface="HG丸ｺﾞｼｯｸM-PRO" panose="020F0600000000000000" pitchFamily="50" charset="-128"/>
                          <a:ea typeface="HG丸ｺﾞｼｯｸM-PRO" panose="020F0600000000000000" pitchFamily="50" charset="-128"/>
                        </a:rPr>
                        <a:t>学級</a:t>
                      </a:r>
                      <a:endParaRPr kumimoji="1" lang="ja-JP" altLang="en-US" sz="1600" b="0" dirty="0" smtClean="0">
                        <a:solidFill>
                          <a:schemeClr val="tx1"/>
                        </a:solidFill>
                        <a:latin typeface="HG丸ｺﾞｼｯｸM-PRO" panose="020F0600000000000000" pitchFamily="50" charset="-128"/>
                        <a:ea typeface="HG丸ｺﾞｼｯｸM-PRO" panose="020F0600000000000000" pitchFamily="50" charset="-128"/>
                      </a:endParaRPr>
                    </a:p>
                  </a:txBody>
                  <a:tcPr marL="0" marR="0" marT="360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8D4EC"/>
                    </a:solidFill>
                  </a:tcPr>
                </a:tc>
                <a:tc>
                  <a:txBody>
                    <a:bodyPr/>
                    <a:lstStyle/>
                    <a:p>
                      <a:pPr algn="ctr">
                        <a:lnSpc>
                          <a:spcPts val="900"/>
                        </a:lnSpc>
                      </a:pPr>
                      <a:r>
                        <a:rPr kumimoji="1" lang="ja-JP" altLang="en-US" sz="1600" dirty="0" smtClean="0">
                          <a:latin typeface="HG丸ｺﾞｼｯｸM-PRO" panose="020F0600000000000000" pitchFamily="50" charset="-128"/>
                          <a:ea typeface="HG丸ｺﾞｼｯｸM-PRO" panose="020F0600000000000000" pitchFamily="50" charset="-128"/>
                        </a:rPr>
                        <a:t>教科</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0" marR="0" marT="360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8D4EC"/>
                    </a:solidFill>
                  </a:tcPr>
                </a:tc>
                <a:tc>
                  <a:txBody>
                    <a:bodyPr/>
                    <a:lstStyle/>
                    <a:p>
                      <a:pPr algn="ctr">
                        <a:lnSpc>
                          <a:spcPts val="900"/>
                        </a:lnSpc>
                      </a:pPr>
                      <a:r>
                        <a:rPr kumimoji="1" lang="ja-JP" altLang="en-US" sz="1600" dirty="0" smtClean="0">
                          <a:latin typeface="HG丸ｺﾞｼｯｸM-PRO" panose="020F0600000000000000" pitchFamily="50" charset="-128"/>
                          <a:ea typeface="HG丸ｺﾞｼｯｸM-PRO" panose="020F0600000000000000" pitchFamily="50" charset="-128"/>
                        </a:rPr>
                        <a:t>単元・教材名</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0" marR="0" marT="360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8D4EC"/>
                    </a:solidFill>
                  </a:tcPr>
                </a:tc>
                <a:tc>
                  <a:txBody>
                    <a:bodyPr/>
                    <a:lstStyle/>
                    <a:p>
                      <a:pPr algn="ctr">
                        <a:lnSpc>
                          <a:spcPts val="900"/>
                        </a:lnSpc>
                      </a:pPr>
                      <a:r>
                        <a:rPr kumimoji="1" lang="ja-JP" altLang="en-US" sz="1600" dirty="0" smtClean="0">
                          <a:latin typeface="HG丸ｺﾞｼｯｸM-PRO" panose="020F0600000000000000" pitchFamily="50" charset="-128"/>
                          <a:ea typeface="HG丸ｺﾞｼｯｸM-PRO" panose="020F0600000000000000" pitchFamily="50" charset="-128"/>
                        </a:rPr>
                        <a:t>授業者</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0" marR="0" marT="360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8D4EC"/>
                    </a:solidFill>
                  </a:tcPr>
                </a:tc>
                <a:extLst>
                  <a:ext uri="{0D108BD9-81ED-4DB2-BD59-A6C34878D82A}">
                    <a16:rowId xmlns:a16="http://schemas.microsoft.com/office/drawing/2014/main" val="10000"/>
                  </a:ext>
                </a:extLst>
              </a:tr>
              <a:tr h="561263">
                <a:tc>
                  <a:txBody>
                    <a:bodyPr/>
                    <a:lstStyle/>
                    <a:p>
                      <a:pPr algn="ctr">
                        <a:lnSpc>
                          <a:spcPct val="100000"/>
                        </a:lnSpc>
                      </a:pPr>
                      <a:r>
                        <a:rPr kumimoji="1" lang="ja-JP" altLang="en-US" sz="1800" dirty="0" smtClean="0">
                          <a:latin typeface="HG丸ｺﾞｼｯｸM-PRO" panose="020F0600000000000000" pitchFamily="50" charset="-128"/>
                          <a:ea typeface="HG丸ｺﾞｼｯｸM-PRO" panose="020F0600000000000000" pitchFamily="50" charset="-128"/>
                        </a:rPr>
                        <a:t>６年４組</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800" dirty="0" smtClean="0">
                          <a:latin typeface="HG丸ｺﾞｼｯｸM-PRO" panose="020F0600000000000000" pitchFamily="50" charset="-128"/>
                          <a:ea typeface="HG丸ｺﾞｼｯｸM-PRO" panose="020F0600000000000000" pitchFamily="50" charset="-128"/>
                        </a:rPr>
                        <a:t>道徳</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lnSpc>
                          <a:spcPct val="100000"/>
                        </a:lnSpc>
                      </a:pPr>
                      <a:r>
                        <a:rPr kumimoji="1" lang="ja-JP" altLang="en-US" sz="1800" baseline="0" dirty="0" smtClean="0">
                          <a:latin typeface="HG丸ｺﾞｼｯｸM-PRO" panose="020F0600000000000000" pitchFamily="50" charset="-128"/>
                          <a:ea typeface="HG丸ｺﾞｼｯｸM-PRO" panose="020F0600000000000000" pitchFamily="50" charset="-128"/>
                        </a:rPr>
                        <a:t>  なりたい自分に「夢」</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800" dirty="0" smtClean="0">
                          <a:latin typeface="HG丸ｺﾞｼｯｸM-PRO" panose="020F0600000000000000" pitchFamily="50" charset="-128"/>
                          <a:ea typeface="HG丸ｺﾞｼｯｸM-PRO" panose="020F0600000000000000" pitchFamily="50" charset="-128"/>
                        </a:rPr>
                        <a:t> 松下　明日香</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48072">
                <a:tc>
                  <a:txBody>
                    <a:bodyPr/>
                    <a:lstStyle/>
                    <a:p>
                      <a:pPr algn="ctr">
                        <a:lnSpc>
                          <a:spcPct val="100000"/>
                        </a:lnSpc>
                      </a:pPr>
                      <a:r>
                        <a:rPr kumimoji="1" lang="ja-JP" altLang="en-US" sz="1800" dirty="0" smtClean="0">
                          <a:latin typeface="HG丸ｺﾞｼｯｸM-PRO" panose="020F0600000000000000" pitchFamily="50" charset="-128"/>
                          <a:ea typeface="HG丸ｺﾞｼｯｸM-PRO" panose="020F0600000000000000" pitchFamily="50" charset="-128"/>
                        </a:rPr>
                        <a:t>６年２組</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800" dirty="0" smtClean="0">
                          <a:latin typeface="HG丸ｺﾞｼｯｸM-PRO" panose="020F0600000000000000" pitchFamily="50" charset="-128"/>
                          <a:ea typeface="HG丸ｺﾞｼｯｸM-PRO" panose="020F0600000000000000" pitchFamily="50" charset="-128"/>
                        </a:rPr>
                        <a:t>国語</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lnSpc>
                          <a:spcPct val="100000"/>
                        </a:lnSpc>
                      </a:pPr>
                      <a:r>
                        <a:rPr kumimoji="1" lang="ja-JP" altLang="en-US" sz="1600" spc="-150" baseline="0" dirty="0" smtClean="0">
                          <a:latin typeface="HG丸ｺﾞｼｯｸM-PRO" panose="020F0600000000000000" pitchFamily="50" charset="-128"/>
                          <a:ea typeface="HG丸ｺﾞｼｯｸM-PRO" panose="020F0600000000000000" pitchFamily="50" charset="-128"/>
                        </a:rPr>
                        <a:t>  </a:t>
                      </a:r>
                      <a:r>
                        <a:rPr kumimoji="1" lang="ja-JP" altLang="en-US" sz="1400" b="0" spc="-150" baseline="0" dirty="0" smtClean="0">
                          <a:latin typeface="HG丸ｺﾞｼｯｸM-PRO" panose="020F0600000000000000" pitchFamily="50" charset="-128"/>
                          <a:ea typeface="HG丸ｺﾞｼｯｸM-PRO" panose="020F0600000000000000" pitchFamily="50" charset="-128"/>
                        </a:rPr>
                        <a:t>登場人物の関係をとらえ，人物の生き方について話し合おう </a:t>
                      </a:r>
                      <a:endParaRPr kumimoji="1" lang="en-US" altLang="ja-JP" sz="1400" b="0" spc="-150" baseline="0" dirty="0" smtClean="0">
                        <a:latin typeface="HG丸ｺﾞｼｯｸM-PRO" panose="020F0600000000000000" pitchFamily="50" charset="-128"/>
                        <a:ea typeface="HG丸ｺﾞｼｯｸM-PRO" panose="020F0600000000000000" pitchFamily="50" charset="-128"/>
                      </a:endParaRPr>
                    </a:p>
                    <a:p>
                      <a:pPr algn="l">
                        <a:lnSpc>
                          <a:spcPct val="100000"/>
                        </a:lnSpc>
                      </a:pPr>
                      <a:r>
                        <a:rPr kumimoji="1" lang="ja-JP" altLang="en-US" sz="1400" b="0" spc="0" baseline="0" dirty="0" smtClean="0">
                          <a:latin typeface="HG丸ｺﾞｼｯｸM-PRO" panose="020F0600000000000000" pitchFamily="50" charset="-128"/>
                          <a:ea typeface="HG丸ｺﾞｼｯｸM-PRO" panose="020F0600000000000000" pitchFamily="50" charset="-128"/>
                        </a:rPr>
                        <a:t>　　　　　　　　　「海の命」</a:t>
                      </a:r>
                      <a:r>
                        <a:rPr kumimoji="1" lang="ja-JP" altLang="en-US" sz="1400" b="0" spc="-150" baseline="0" dirty="0" smtClean="0">
                          <a:latin typeface="HG丸ｺﾞｼｯｸM-PRO" panose="020F0600000000000000" pitchFamily="50" charset="-128"/>
                          <a:ea typeface="HG丸ｺﾞｼｯｸM-PRO" panose="020F0600000000000000" pitchFamily="50" charset="-128"/>
                        </a:rPr>
                        <a:t>  </a:t>
                      </a:r>
                      <a:endParaRPr kumimoji="1" lang="ja-JP" altLang="en-US" sz="1600" b="0" spc="-150" dirty="0">
                        <a:latin typeface="HG丸ｺﾞｼｯｸM-PRO" panose="020F0600000000000000" pitchFamily="50" charset="-128"/>
                        <a:ea typeface="HG丸ｺﾞｼｯｸM-PRO" panose="020F0600000000000000" pitchFamily="50" charset="-128"/>
                      </a:endParaRPr>
                    </a:p>
                  </a:txBody>
                  <a:tcPr marL="0" marR="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smtClean="0">
                          <a:latin typeface="HG丸ｺﾞｼｯｸM-PRO" panose="020F0600000000000000" pitchFamily="50" charset="-128"/>
                          <a:ea typeface="HG丸ｺﾞｼｯｸM-PRO" panose="020F0600000000000000" pitchFamily="50" charset="-128"/>
                        </a:rPr>
                        <a:t> 松木　雄太</a:t>
                      </a:r>
                    </a:p>
                  </a:txBody>
                  <a:tcPr marL="0" marR="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04057">
                <a:tc>
                  <a:txBody>
                    <a:bodyPr/>
                    <a:lstStyle/>
                    <a:p>
                      <a:pPr algn="ctr">
                        <a:lnSpc>
                          <a:spcPts val="1100"/>
                        </a:lnSpc>
                      </a:pPr>
                      <a:r>
                        <a:rPr kumimoji="1" lang="ja-JP" altLang="en-US" sz="1800" dirty="0" smtClean="0">
                          <a:latin typeface="HG丸ｺﾞｼｯｸM-PRO" panose="020F0600000000000000" pitchFamily="50" charset="-128"/>
                          <a:ea typeface="HG丸ｺﾞｼｯｸM-PRO" panose="020F0600000000000000" pitchFamily="50" charset="-128"/>
                        </a:rPr>
                        <a:t>５年３組</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ts val="1100"/>
                        </a:lnSpc>
                      </a:pPr>
                      <a:r>
                        <a:rPr kumimoji="1" lang="ja-JP" altLang="en-US" sz="1800" dirty="0" smtClean="0">
                          <a:latin typeface="HG丸ｺﾞｼｯｸM-PRO" panose="020F0600000000000000" pitchFamily="50" charset="-128"/>
                          <a:ea typeface="HG丸ｺﾞｼｯｸM-PRO" panose="020F0600000000000000" pitchFamily="50" charset="-128"/>
                        </a:rPr>
                        <a:t>社会</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lnSpc>
                          <a:spcPts val="1100"/>
                        </a:lnSpc>
                      </a:pPr>
                      <a:r>
                        <a:rPr kumimoji="1" lang="ja-JP" altLang="en-US" sz="1800" dirty="0" smtClean="0">
                          <a:latin typeface="HG丸ｺﾞｼｯｸM-PRO" panose="020F0600000000000000" pitchFamily="50" charset="-128"/>
                          <a:ea typeface="HG丸ｺﾞｼｯｸM-PRO" panose="020F0600000000000000" pitchFamily="50" charset="-128"/>
                        </a:rPr>
                        <a:t> 未来とつながる情報</a:t>
                      </a:r>
                      <a:endParaRPr kumimoji="1" lang="en-US" altLang="ja-JP" sz="1800" dirty="0" smtClean="0">
                        <a:latin typeface="HG丸ｺﾞｼｯｸM-PRO" panose="020F0600000000000000" pitchFamily="50" charset="-128"/>
                        <a:ea typeface="HG丸ｺﾞｼｯｸM-PRO" panose="020F0600000000000000" pitchFamily="50" charset="-128"/>
                      </a:endParaRPr>
                    </a:p>
                  </a:txBody>
                  <a:tcPr marL="36000" marR="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ts val="1100"/>
                        </a:lnSpc>
                      </a:pPr>
                      <a:r>
                        <a:rPr kumimoji="1" lang="ja-JP" altLang="en-US" sz="1800" dirty="0" smtClean="0">
                          <a:latin typeface="HG丸ｺﾞｼｯｸM-PRO" panose="020F0600000000000000" pitchFamily="50" charset="-128"/>
                          <a:ea typeface="HG丸ｺﾞｼｯｸM-PRO" panose="020F0600000000000000" pitchFamily="50" charset="-128"/>
                        </a:rPr>
                        <a:t> 藤ノ木　裕子</a:t>
                      </a:r>
                      <a:endParaRPr kumimoji="1" lang="en-US" altLang="ja-JP" sz="1800" dirty="0" smtClean="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76064">
                <a:tc>
                  <a:txBody>
                    <a:bodyPr/>
                    <a:lstStyle/>
                    <a:p>
                      <a:pPr algn="ctr">
                        <a:lnSpc>
                          <a:spcPct val="100000"/>
                        </a:lnSpc>
                      </a:pPr>
                      <a:r>
                        <a:rPr kumimoji="1" lang="ja-JP" altLang="en-US" sz="1800" dirty="0" smtClean="0">
                          <a:latin typeface="HG丸ｺﾞｼｯｸM-PRO" panose="020F0600000000000000" pitchFamily="50" charset="-128"/>
                          <a:ea typeface="HG丸ｺﾞｼｯｸM-PRO" panose="020F0600000000000000" pitchFamily="50" charset="-128"/>
                        </a:rPr>
                        <a:t>５年４組</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kumimoji="1" lang="ja-JP" altLang="en-US" sz="1800" dirty="0" smtClean="0">
                          <a:latin typeface="HG丸ｺﾞｼｯｸM-PRO" panose="020F0600000000000000" pitchFamily="50" charset="-128"/>
                          <a:ea typeface="HG丸ｺﾞｼｯｸM-PRO" panose="020F0600000000000000" pitchFamily="50" charset="-128"/>
                        </a:rPr>
                        <a:t>算数</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lnSpc>
                          <a:spcPct val="100000"/>
                        </a:lnSpc>
                      </a:pPr>
                      <a:r>
                        <a:rPr kumimoji="1" lang="en-US" altLang="ja-JP" sz="1800" baseline="0" dirty="0" smtClean="0">
                          <a:latin typeface="HG丸ｺﾞｼｯｸM-PRO" panose="020F0600000000000000" pitchFamily="50" charset="-128"/>
                          <a:ea typeface="HG丸ｺﾞｼｯｸM-PRO" panose="020F0600000000000000" pitchFamily="50" charset="-128"/>
                        </a:rPr>
                        <a:t> </a:t>
                      </a:r>
                      <a:r>
                        <a:rPr kumimoji="1" lang="ja-JP" altLang="en-US" sz="1800" baseline="0" dirty="0" smtClean="0">
                          <a:latin typeface="HG丸ｺﾞｼｯｸM-PRO" panose="020F0600000000000000" pitchFamily="50" charset="-128"/>
                          <a:ea typeface="HG丸ｺﾞｼｯｸM-PRO" panose="020F0600000000000000" pitchFamily="50" charset="-128"/>
                        </a:rPr>
                        <a:t> 円と正多角形</a:t>
                      </a:r>
                      <a:r>
                        <a:rPr kumimoji="1" lang="en-US" altLang="ja-JP" sz="1800" baseline="0" dirty="0" smtClean="0">
                          <a:latin typeface="HG丸ｺﾞｼｯｸM-PRO" panose="020F0600000000000000" pitchFamily="50" charset="-128"/>
                          <a:ea typeface="HG丸ｺﾞｼｯｸM-PRO" panose="020F0600000000000000" pitchFamily="50" charset="-128"/>
                        </a:rPr>
                        <a:t> </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lnSpc>
                          <a:spcPct val="100000"/>
                        </a:lnSpc>
                      </a:pPr>
                      <a:r>
                        <a:rPr kumimoji="1" lang="en-US" altLang="ja-JP" sz="1800" dirty="0" smtClean="0">
                          <a:latin typeface="HG丸ｺﾞｼｯｸM-PRO" panose="020F0600000000000000" pitchFamily="50" charset="-128"/>
                          <a:ea typeface="HG丸ｺﾞｼｯｸM-PRO" panose="020F0600000000000000" pitchFamily="50" charset="-128"/>
                        </a:rPr>
                        <a:t>T1</a:t>
                      </a:r>
                      <a:r>
                        <a:rPr kumimoji="1" lang="ja-JP" altLang="en-US" sz="1800" dirty="0" smtClean="0">
                          <a:latin typeface="HG丸ｺﾞｼｯｸM-PRO" panose="020F0600000000000000" pitchFamily="50" charset="-128"/>
                          <a:ea typeface="HG丸ｺﾞｼｯｸM-PRO" panose="020F0600000000000000" pitchFamily="50" charset="-128"/>
                        </a:rPr>
                        <a:t>：谷　槙</a:t>
                      </a:r>
                      <a:endParaRPr kumimoji="1" lang="en-US" altLang="ja-JP" sz="1800" dirty="0" smtClean="0">
                        <a:latin typeface="HG丸ｺﾞｼｯｸM-PRO" panose="020F0600000000000000" pitchFamily="50" charset="-128"/>
                        <a:ea typeface="HG丸ｺﾞｼｯｸM-PRO" panose="020F0600000000000000" pitchFamily="50" charset="-128"/>
                      </a:endParaRPr>
                    </a:p>
                    <a:p>
                      <a:pPr algn="ctr">
                        <a:lnSpc>
                          <a:spcPct val="100000"/>
                        </a:lnSpc>
                      </a:pPr>
                      <a:r>
                        <a:rPr kumimoji="1" lang="en-US" altLang="ja-JP" sz="1800" dirty="0" smtClean="0">
                          <a:latin typeface="HG丸ｺﾞｼｯｸM-PRO" panose="020F0600000000000000" pitchFamily="50" charset="-128"/>
                          <a:ea typeface="HG丸ｺﾞｼｯｸM-PRO" panose="020F0600000000000000" pitchFamily="50" charset="-128"/>
                        </a:rPr>
                        <a:t>T2</a:t>
                      </a:r>
                      <a:r>
                        <a:rPr kumimoji="1" lang="ja-JP" altLang="en-US" sz="1800" dirty="0" smtClean="0">
                          <a:latin typeface="HG丸ｺﾞｼｯｸM-PRO" panose="020F0600000000000000" pitchFamily="50" charset="-128"/>
                          <a:ea typeface="HG丸ｺﾞｼｯｸM-PRO" panose="020F0600000000000000" pitchFamily="50" charset="-128"/>
                        </a:rPr>
                        <a:t>：中本豊穂</a:t>
                      </a:r>
                      <a:endParaRPr kumimoji="1" lang="ja-JP" altLang="en-US" sz="1800" dirty="0">
                        <a:latin typeface="HG丸ｺﾞｼｯｸM-PRO" panose="020F0600000000000000" pitchFamily="50" charset="-128"/>
                        <a:ea typeface="HG丸ｺﾞｼｯｸM-PRO" panose="020F0600000000000000" pitchFamily="50" charset="-128"/>
                      </a:endParaRPr>
                    </a:p>
                  </a:txBody>
                  <a:tcPr marL="0" marR="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9" name="テキスト ボックス 8"/>
          <p:cNvSpPr txBox="1"/>
          <p:nvPr/>
        </p:nvSpPr>
        <p:spPr>
          <a:xfrm>
            <a:off x="632520" y="116632"/>
            <a:ext cx="3312368" cy="510778"/>
          </a:xfrm>
          <a:prstGeom prst="roundRect">
            <a:avLst/>
          </a:prstGeom>
          <a:solidFill>
            <a:srgbClr val="CCECFF"/>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kumimoji="1" lang="ja-JP" altLang="en-US" sz="2400" spc="600" dirty="0" smtClean="0">
                <a:latin typeface="AR P丸ゴシック体E" panose="020F0900000000000000" pitchFamily="50" charset="-128"/>
                <a:ea typeface="AR P丸ゴシック体E" panose="020F0900000000000000" pitchFamily="50" charset="-128"/>
              </a:rPr>
              <a:t>公開授業（５本）</a:t>
            </a:r>
            <a:endParaRPr kumimoji="1" lang="en-US" altLang="ja-JP" sz="2400" spc="600" dirty="0" smtClean="0">
              <a:latin typeface="AR P丸ゴシック体E" panose="020F0900000000000000" pitchFamily="50" charset="-128"/>
              <a:ea typeface="AR P丸ゴシック体E" panose="020F0900000000000000" pitchFamily="50" charset="-128"/>
            </a:endParaRPr>
          </a:p>
        </p:txBody>
      </p:sp>
      <p:sp>
        <p:nvSpPr>
          <p:cNvPr id="10" name="テキスト ボックス 9"/>
          <p:cNvSpPr txBox="1"/>
          <p:nvPr/>
        </p:nvSpPr>
        <p:spPr>
          <a:xfrm>
            <a:off x="632520" y="3573016"/>
            <a:ext cx="3312368" cy="510778"/>
          </a:xfrm>
          <a:prstGeom prst="round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kumimoji="1" lang="ja-JP" altLang="en-US" sz="2400" spc="600" dirty="0" smtClean="0">
                <a:latin typeface="AR P丸ゴシック体E" panose="020F0900000000000000" pitchFamily="50" charset="-128"/>
                <a:ea typeface="AR P丸ゴシック体E" panose="020F0900000000000000" pitchFamily="50" charset="-128"/>
              </a:rPr>
              <a:t>提案授業（４本）</a:t>
            </a:r>
            <a:endParaRPr kumimoji="1" lang="en-US" altLang="ja-JP" sz="2400" spc="600" dirty="0" smtClean="0">
              <a:latin typeface="AR P丸ゴシック体E" panose="020F0900000000000000" pitchFamily="50" charset="-128"/>
              <a:ea typeface="AR P丸ゴシック体E" panose="020F0900000000000000"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5300" y="6337300"/>
            <a:ext cx="304800" cy="304800"/>
          </a:xfrm>
          <a:prstGeom prst="rect">
            <a:avLst/>
          </a:prstGeom>
        </p:spPr>
      </p:pic>
    </p:spTree>
    <p:extLst>
      <p:ext uri="{BB962C8B-B14F-4D97-AF65-F5344CB8AC3E}">
        <p14:creationId xmlns:p14="http://schemas.microsoft.com/office/powerpoint/2010/main" val="3447729612"/>
      </p:ext>
    </p:extLst>
  </p:cSld>
  <p:clrMapOvr>
    <a:masterClrMapping/>
  </p:clrMapOvr>
  <mc:AlternateContent xmlns:mc="http://schemas.openxmlformats.org/markup-compatibility/2006">
    <mc:Choice xmlns:p14="http://schemas.microsoft.com/office/powerpoint/2010/main" Requires="p14">
      <p:transition spd="slow" p14:dur="2000" advTm="53779"/>
    </mc:Choice>
    <mc:Fallback>
      <p:transition spd="slow" advTm="53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117025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46" t="6171" r="5960" b="26643"/>
          <a:stretch/>
        </p:blipFill>
        <p:spPr bwMode="auto">
          <a:xfrm>
            <a:off x="488504" y="188640"/>
            <a:ext cx="8962000" cy="4968552"/>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488504" y="5445224"/>
            <a:ext cx="8962000" cy="1114763"/>
          </a:xfrm>
          <a:prstGeom prst="roundRect">
            <a:avLst/>
          </a:prstGeom>
          <a:solidFill>
            <a:srgbClr val="FFFF21"/>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108000" tIns="36000" rIns="108000" bIns="36000" rtlCol="0" anchor="ctr" anchorCtr="0">
            <a:spAutoFit/>
          </a:bodyPr>
          <a:lstStyle/>
          <a:p>
            <a:pPr algn="ctr">
              <a:lnSpc>
                <a:spcPct val="150000"/>
              </a:lnSpc>
            </a:pPr>
            <a:r>
              <a:rPr lang="ja-JP" altLang="en-US" sz="4800" b="1" kern="100" dirty="0" smtClean="0">
                <a:latin typeface="+mn-ea"/>
                <a:cs typeface="Times New Roman"/>
              </a:rPr>
              <a:t>ご清聴ありがとうございました。</a:t>
            </a:r>
            <a:endParaRPr lang="en-US" altLang="ja-JP" sz="4800" b="1" kern="100" dirty="0" smtClean="0">
              <a:latin typeface="+mn-ea"/>
              <a:cs typeface="Times New Roman"/>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85300" y="6337300"/>
            <a:ext cx="304800" cy="304800"/>
          </a:xfrm>
          <a:prstGeom prst="rect">
            <a:avLst/>
          </a:prstGeom>
        </p:spPr>
      </p:pic>
    </p:spTree>
    <p:extLst>
      <p:ext uri="{BB962C8B-B14F-4D97-AF65-F5344CB8AC3E}">
        <p14:creationId xmlns:p14="http://schemas.microsoft.com/office/powerpoint/2010/main" val="310413709"/>
      </p:ext>
    </p:extLst>
  </p:cSld>
  <p:clrMapOvr>
    <a:masterClrMapping/>
  </p:clrMapOvr>
  <mc:AlternateContent xmlns:mc="http://schemas.openxmlformats.org/markup-compatibility/2006">
    <mc:Choice xmlns:p14="http://schemas.microsoft.com/office/powerpoint/2010/main" Requires="p14">
      <p:transition spd="slow" p14:dur="2000" advTm="8116"/>
    </mc:Choice>
    <mc:Fallback>
      <p:transition spd="slow" advTm="8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6190" t="11905" r="47158"/>
          <a:stretch/>
        </p:blipFill>
        <p:spPr>
          <a:xfrm rot="5400000">
            <a:off x="1482067" y="-1478041"/>
            <a:ext cx="7101409" cy="10057491"/>
          </a:xfrm>
          <a:prstGeom prst="rect">
            <a:avLst/>
          </a:prstGeom>
        </p:spPr>
      </p:pic>
      <p:sp>
        <p:nvSpPr>
          <p:cNvPr id="6" name="スライド番号プレースホルダー 5"/>
          <p:cNvSpPr>
            <a:spLocks noGrp="1"/>
          </p:cNvSpPr>
          <p:nvPr>
            <p:ph type="sldNum" sz="quarter" idx="12"/>
          </p:nvPr>
        </p:nvSpPr>
        <p:spPr/>
        <p:txBody>
          <a:bodyPr/>
          <a:lstStyle/>
          <a:p>
            <a:pPr>
              <a:defRPr/>
            </a:pPr>
            <a:fld id="{3E8F106B-A8BB-438C-9FF9-9FE532915768}" type="slidenum">
              <a:rPr lang="ja-JP" altLang="en-US" smtClean="0"/>
              <a:pPr>
                <a:defRPr/>
              </a:pPr>
              <a:t>3</a:t>
            </a:fld>
            <a:endParaRPr lang="ja-JP" altLang="en-US"/>
          </a:p>
        </p:txBody>
      </p:sp>
      <p:sp>
        <p:nvSpPr>
          <p:cNvPr id="49" name="角丸四角形 48"/>
          <p:cNvSpPr/>
          <p:nvPr/>
        </p:nvSpPr>
        <p:spPr bwMode="auto">
          <a:xfrm>
            <a:off x="393059" y="818593"/>
            <a:ext cx="9030119" cy="1766276"/>
          </a:xfrm>
          <a:prstGeom prst="roundRect">
            <a:avLst/>
          </a:prstGeom>
          <a:solidFill>
            <a:srgbClr val="FFFF66"/>
          </a:solidFill>
          <a:ln w="28575" cap="flat" cmpd="sng" algn="ctr">
            <a:solidFill>
              <a:srgbClr val="FF0000"/>
            </a:solidFill>
            <a:prstDash val="solid"/>
          </a:ln>
          <a:effectLst/>
        </p:spPr>
        <p:txBody>
          <a:bodyPr anchor="ctr"/>
          <a:lstStyle/>
          <a:p>
            <a:pPr fontAlgn="auto">
              <a:lnSpc>
                <a:spcPts val="5000"/>
              </a:lnSpc>
              <a:spcBef>
                <a:spcPts val="0"/>
              </a:spcBef>
              <a:spcAft>
                <a:spcPts val="0"/>
              </a:spcAft>
              <a:defRPr/>
            </a:pPr>
            <a:r>
              <a:rPr lang="ja-JP" sz="3600" kern="100" dirty="0">
                <a:solidFill>
                  <a:srgbClr val="000000"/>
                </a:solidFill>
                <a:latin typeface="Century"/>
                <a:ea typeface="HG丸ｺﾞｼｯｸM-PRO"/>
                <a:cs typeface="Times New Roman"/>
              </a:rPr>
              <a:t>【学校教育目標】</a:t>
            </a:r>
            <a:endParaRPr lang="ja-JP" sz="3600" kern="100" dirty="0">
              <a:latin typeface="Century"/>
              <a:ea typeface="ＭＳ 明朝"/>
              <a:cs typeface="Times New Roman"/>
            </a:endParaRPr>
          </a:p>
          <a:p>
            <a:pPr algn="ctr" fontAlgn="auto">
              <a:lnSpc>
                <a:spcPts val="5000"/>
              </a:lnSpc>
              <a:spcBef>
                <a:spcPts val="0"/>
              </a:spcBef>
              <a:spcAft>
                <a:spcPts val="0"/>
              </a:spcAft>
              <a:defRPr/>
            </a:pPr>
            <a:r>
              <a:rPr lang="ja-JP" altLang="en-US" sz="3600" b="1" kern="100" dirty="0" smtClean="0">
                <a:latin typeface="HG丸ｺﾞｼｯｸM-PRO" panose="020F0600000000000000" pitchFamily="50" charset="-128"/>
                <a:ea typeface="HG丸ｺﾞｼｯｸM-PRO" panose="020F0600000000000000" pitchFamily="50" charset="-128"/>
                <a:cs typeface="Times New Roman"/>
              </a:rPr>
              <a:t>五者の連携のもと，社会の創り手を育む</a:t>
            </a:r>
            <a:endParaRPr lang="ja-JP" sz="3600" b="1" kern="100" dirty="0">
              <a:latin typeface="HG丸ｺﾞｼｯｸM-PRO" panose="020F0600000000000000" pitchFamily="50" charset="-128"/>
              <a:ea typeface="HG丸ｺﾞｼｯｸM-PRO" panose="020F0600000000000000" pitchFamily="50" charset="-128"/>
              <a:cs typeface="Times New Roman"/>
            </a:endParaRPr>
          </a:p>
        </p:txBody>
      </p:sp>
      <p:grpSp>
        <p:nvGrpSpPr>
          <p:cNvPr id="2" name="グループ化 1"/>
          <p:cNvGrpSpPr/>
          <p:nvPr/>
        </p:nvGrpSpPr>
        <p:grpSpPr>
          <a:xfrm>
            <a:off x="238321" y="2589888"/>
            <a:ext cx="9339596" cy="3563538"/>
            <a:chOff x="238321" y="2523319"/>
            <a:chExt cx="9339596" cy="3563538"/>
          </a:xfrm>
        </p:grpSpPr>
        <p:sp>
          <p:nvSpPr>
            <p:cNvPr id="51" name="上矢印 50"/>
            <p:cNvSpPr/>
            <p:nvPr/>
          </p:nvSpPr>
          <p:spPr bwMode="auto">
            <a:xfrm>
              <a:off x="3864003" y="2523319"/>
              <a:ext cx="2088232" cy="1136664"/>
            </a:xfrm>
            <a:prstGeom prst="upArrow">
              <a:avLst>
                <a:gd name="adj1" fmla="val 50000"/>
                <a:gd name="adj2" fmla="val 31055"/>
              </a:avLst>
            </a:prstGeom>
            <a:ln/>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endParaRPr lang="ja-JP" altLang="en-US" dirty="0">
                <a:latin typeface="+mn-lt"/>
                <a:ea typeface="+mn-ea"/>
              </a:endParaRPr>
            </a:p>
          </p:txBody>
        </p:sp>
        <p:sp>
          <p:nvSpPr>
            <p:cNvPr id="50" name="角丸四角形 49"/>
            <p:cNvSpPr/>
            <p:nvPr/>
          </p:nvSpPr>
          <p:spPr bwMode="auto">
            <a:xfrm>
              <a:off x="238321" y="3782601"/>
              <a:ext cx="9339596" cy="2304256"/>
            </a:xfrm>
            <a:prstGeom prst="roundRect">
              <a:avLst/>
            </a:prstGeom>
            <a:solidFill>
              <a:sysClr val="window" lastClr="FFFFFF"/>
            </a:solidFill>
            <a:ln w="19050" cap="flat" cmpd="sng" algn="ctr">
              <a:solidFill>
                <a:srgbClr val="009900"/>
              </a:solidFill>
              <a:prstDash val="solid"/>
            </a:ln>
            <a:effectLst/>
          </p:spPr>
          <p:txBody>
            <a:bodyPr lIns="36000" rIns="36000" anchor="ctr"/>
            <a:lstStyle/>
            <a:p>
              <a:pPr algn="just" fontAlgn="auto">
                <a:lnSpc>
                  <a:spcPts val="5000"/>
                </a:lnSpc>
                <a:spcBef>
                  <a:spcPts val="0"/>
                </a:spcBef>
                <a:spcAft>
                  <a:spcPts val="0"/>
                </a:spcAft>
                <a:defRPr/>
              </a:pPr>
              <a:r>
                <a:rPr lang="ja-JP" sz="4000" kern="100" dirty="0">
                  <a:solidFill>
                    <a:srgbClr val="000000"/>
                  </a:solidFill>
                  <a:latin typeface="Century"/>
                  <a:ea typeface="HG丸ｺﾞｼｯｸM-PRO"/>
                  <a:cs typeface="Times New Roman"/>
                </a:rPr>
                <a:t>【研究主題】　</a:t>
              </a:r>
              <a:endParaRPr lang="en-US" altLang="ja-JP" sz="4000" kern="100" dirty="0" smtClean="0">
                <a:solidFill>
                  <a:srgbClr val="000000"/>
                </a:solidFill>
                <a:latin typeface="Century"/>
                <a:ea typeface="HG丸ｺﾞｼｯｸM-PRO"/>
                <a:cs typeface="Times New Roman"/>
              </a:endParaRPr>
            </a:p>
            <a:p>
              <a:pPr algn="ctr" fontAlgn="auto">
                <a:lnSpc>
                  <a:spcPts val="5000"/>
                </a:lnSpc>
                <a:spcBef>
                  <a:spcPts val="0"/>
                </a:spcBef>
                <a:spcAft>
                  <a:spcPts val="0"/>
                </a:spcAft>
                <a:defRPr/>
              </a:pPr>
              <a:r>
                <a:rPr lang="ja-JP" sz="3200" kern="100" dirty="0" smtClean="0">
                  <a:solidFill>
                    <a:srgbClr val="000000"/>
                  </a:solidFill>
                  <a:latin typeface="Century"/>
                  <a:ea typeface="HG丸ｺﾞｼｯｸM-PRO"/>
                  <a:cs typeface="Times New Roman"/>
                </a:rPr>
                <a:t>「</a:t>
              </a:r>
              <a:r>
                <a:rPr lang="ja-JP" sz="3200" kern="100" dirty="0">
                  <a:solidFill>
                    <a:srgbClr val="000000"/>
                  </a:solidFill>
                  <a:latin typeface="Century"/>
                  <a:ea typeface="HG丸ｺﾞｼｯｸM-PRO"/>
                  <a:cs typeface="Times New Roman"/>
                </a:rPr>
                <a:t>自ら</a:t>
              </a:r>
              <a:r>
                <a:rPr lang="ja-JP" sz="3200" kern="100" dirty="0" smtClean="0">
                  <a:solidFill>
                    <a:srgbClr val="000000"/>
                  </a:solidFill>
                  <a:latin typeface="Century"/>
                  <a:ea typeface="HG丸ｺﾞｼｯｸM-PRO"/>
                  <a:cs typeface="Times New Roman"/>
                </a:rPr>
                <a:t>考え</a:t>
              </a:r>
              <a:r>
                <a:rPr lang="ja-JP" altLang="en-US" sz="3200" kern="100" dirty="0" smtClean="0">
                  <a:solidFill>
                    <a:srgbClr val="000000"/>
                  </a:solidFill>
                  <a:latin typeface="Century"/>
                  <a:ea typeface="HG丸ｺﾞｼｯｸM-PRO"/>
                  <a:cs typeface="Times New Roman"/>
                </a:rPr>
                <a:t>，</a:t>
              </a:r>
              <a:r>
                <a:rPr lang="ja-JP" sz="3200" kern="100" dirty="0" smtClean="0">
                  <a:solidFill>
                    <a:srgbClr val="000000"/>
                  </a:solidFill>
                  <a:latin typeface="Century"/>
                  <a:ea typeface="HG丸ｺﾞｼｯｸM-PRO"/>
                  <a:cs typeface="Times New Roman"/>
                </a:rPr>
                <a:t>とも</a:t>
              </a:r>
              <a:r>
                <a:rPr lang="ja-JP" sz="3200" kern="100" dirty="0">
                  <a:solidFill>
                    <a:srgbClr val="000000"/>
                  </a:solidFill>
                  <a:latin typeface="Century"/>
                  <a:ea typeface="HG丸ｺﾞｼｯｸM-PRO"/>
                  <a:cs typeface="Times New Roman"/>
                </a:rPr>
                <a:t>に高め合う北っ子」を</a:t>
              </a:r>
              <a:r>
                <a:rPr lang="ja-JP" altLang="en-US" sz="3200" kern="100" dirty="0" smtClean="0">
                  <a:solidFill>
                    <a:srgbClr val="000000"/>
                  </a:solidFill>
                  <a:latin typeface="Century"/>
                  <a:ea typeface="HG丸ｺﾞｼｯｸM-PRO"/>
                  <a:cs typeface="Times New Roman"/>
                </a:rPr>
                <a:t>目指して</a:t>
              </a:r>
              <a:r>
                <a:rPr lang="ja-JP" sz="3200" kern="100" dirty="0" smtClean="0">
                  <a:solidFill>
                    <a:srgbClr val="000000"/>
                  </a:solidFill>
                  <a:latin typeface="Century"/>
                  <a:ea typeface="HG丸ｺﾞｼｯｸM-PRO"/>
                  <a:cs typeface="Times New Roman"/>
                </a:rPr>
                <a:t>～</a:t>
              </a:r>
              <a:r>
                <a:rPr lang="ja-JP" sz="3200" kern="100" dirty="0">
                  <a:solidFill>
                    <a:srgbClr val="000000"/>
                  </a:solidFill>
                  <a:latin typeface="Century"/>
                  <a:ea typeface="HG丸ｺﾞｼｯｸM-PRO"/>
                  <a:cs typeface="Times New Roman"/>
                </a:rPr>
                <a:t>深い学びにつながる学び合いの授業づくり～</a:t>
              </a:r>
              <a:endParaRPr lang="ja-JP" sz="3200" kern="100" dirty="0">
                <a:latin typeface="Century"/>
                <a:ea typeface="ＭＳ 明朝"/>
                <a:cs typeface="Times New Roman"/>
              </a:endParaRPr>
            </a:p>
          </p:txBody>
        </p:sp>
      </p:grpSp>
      <p:pic>
        <p:nvPicPr>
          <p:cNvPr id="8" name="オーディオ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1798933017"/>
      </p:ext>
    </p:extLst>
  </p:cSld>
  <p:clrMapOvr>
    <a:masterClrMapping/>
  </p:clrMapOvr>
  <mc:AlternateContent xmlns:mc="http://schemas.openxmlformats.org/markup-compatibility/2006">
    <mc:Choice xmlns:p14="http://schemas.microsoft.com/office/powerpoint/2010/main" Requires="p14">
      <p:transition spd="slow" p14:dur="2000" advTm="30207"/>
    </mc:Choice>
    <mc:Fallback>
      <p:transition spd="slow" advTm="30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ppt_x"/>
                                          </p:val>
                                        </p:tav>
                                        <p:tav tm="100000">
                                          <p:val>
                                            <p:strVal val="#ppt_x"/>
                                          </p:val>
                                        </p:tav>
                                      </p:tavLst>
                                    </p:anim>
                                    <p:anim calcmode="lin" valueType="num">
                                      <p:cBhvr additive="base">
                                        <p:cTn id="1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8"/>
                </p:tgtEl>
              </p:cMediaNode>
            </p:audio>
          </p:childTnLst>
        </p:cTn>
      </p:par>
    </p:tnLst>
    <p:bldLst>
      <p:bldP spid="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pPr>
              <a:defRPr/>
            </a:pPr>
            <a:fld id="{3E8F106B-A8BB-438C-9FF9-9FE532915768}" type="slidenum">
              <a:rPr lang="ja-JP" altLang="en-US" smtClean="0"/>
              <a:pPr>
                <a:defRPr/>
              </a:pPr>
              <a:t>4</a:t>
            </a:fld>
            <a:endParaRPr lang="ja-JP" altLang="en-US"/>
          </a:p>
        </p:txBody>
      </p:sp>
      <p:sp>
        <p:nvSpPr>
          <p:cNvPr id="4" name="正方形/長方形 3"/>
          <p:cNvSpPr/>
          <p:nvPr/>
        </p:nvSpPr>
        <p:spPr bwMode="auto">
          <a:xfrm rot="10800000">
            <a:off x="3881688" y="2035598"/>
            <a:ext cx="2325668" cy="4590228"/>
          </a:xfrm>
          <a:prstGeom prst="rect">
            <a:avLst/>
          </a:prstGeom>
          <a:solidFill>
            <a:schemeClr val="accent2">
              <a:lumMod val="75000"/>
            </a:schemeClr>
          </a:solidFill>
          <a:ln/>
        </p:spPr>
        <p:style>
          <a:lnRef idx="1">
            <a:schemeClr val="accent6"/>
          </a:lnRef>
          <a:fillRef idx="3">
            <a:schemeClr val="accent6"/>
          </a:fillRef>
          <a:effectRef idx="2">
            <a:schemeClr val="accent6"/>
          </a:effectRef>
          <a:fontRef idx="minor">
            <a:schemeClr val="lt1"/>
          </a:fontRef>
        </p:style>
        <p:txBody>
          <a:bodyPr anchor="ctr"/>
          <a:lstStyle/>
          <a:p>
            <a:pPr fontAlgn="auto">
              <a:spcBef>
                <a:spcPts val="0"/>
              </a:spcBef>
              <a:spcAft>
                <a:spcPts val="0"/>
              </a:spcAft>
              <a:defRPr/>
            </a:pPr>
            <a:endParaRPr lang="ja-JP" altLang="en-US" dirty="0"/>
          </a:p>
        </p:txBody>
      </p:sp>
      <p:sp>
        <p:nvSpPr>
          <p:cNvPr id="5" name="台形 4"/>
          <p:cNvSpPr/>
          <p:nvPr/>
        </p:nvSpPr>
        <p:spPr bwMode="auto">
          <a:xfrm>
            <a:off x="1747219" y="5314875"/>
            <a:ext cx="6718018" cy="1498501"/>
          </a:xfrm>
          <a:prstGeom prst="trapezoid">
            <a:avLst>
              <a:gd name="adj" fmla="val 140659"/>
            </a:avLst>
          </a:prstGeom>
          <a:solidFill>
            <a:schemeClr val="accent2">
              <a:lumMod val="75000"/>
            </a:schemeClr>
          </a:solidFill>
          <a:ln/>
        </p:spPr>
        <p:style>
          <a:lnRef idx="1">
            <a:schemeClr val="accent6"/>
          </a:lnRef>
          <a:fillRef idx="3">
            <a:schemeClr val="accent6"/>
          </a:fillRef>
          <a:effectRef idx="2">
            <a:schemeClr val="accent6"/>
          </a:effectRef>
          <a:fontRef idx="minor">
            <a:schemeClr val="lt1"/>
          </a:fontRef>
        </p:style>
        <p:txBody>
          <a:bodyPr anchor="ctr"/>
          <a:lstStyle/>
          <a:p>
            <a:pPr fontAlgn="auto">
              <a:spcBef>
                <a:spcPts val="0"/>
              </a:spcBef>
              <a:spcAft>
                <a:spcPts val="0"/>
              </a:spcAft>
              <a:defRPr/>
            </a:pPr>
            <a:endParaRPr lang="ja-JP" altLang="en-US" dirty="0"/>
          </a:p>
        </p:txBody>
      </p:sp>
      <p:pic>
        <p:nvPicPr>
          <p:cNvPr id="7" name="図 6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1097" y="91902"/>
            <a:ext cx="3794141" cy="213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0"/>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17491" y="1306094"/>
            <a:ext cx="3121693" cy="213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7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71122" y="1306094"/>
            <a:ext cx="3121692" cy="213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7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9739" y="91900"/>
            <a:ext cx="3121693" cy="213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7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9514" y="108192"/>
            <a:ext cx="3799451" cy="229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7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9739" y="1745536"/>
            <a:ext cx="3121693" cy="2135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涙形 17"/>
          <p:cNvSpPr/>
          <p:nvPr/>
        </p:nvSpPr>
        <p:spPr bwMode="auto">
          <a:xfrm>
            <a:off x="3335905" y="5106483"/>
            <a:ext cx="1181955" cy="500132"/>
          </a:xfrm>
          <a:prstGeom prst="teardrop">
            <a:avLst>
              <a:gd name="adj" fmla="val 98015"/>
            </a:avLst>
          </a:prstGeom>
          <a:solidFill>
            <a:srgbClr val="C5FFFF"/>
          </a:solidFill>
          <a:ln w="9525"/>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800"/>
              </a:lnSpc>
              <a:spcBef>
                <a:spcPts val="0"/>
              </a:spcBef>
              <a:spcAft>
                <a:spcPts val="0"/>
              </a:spcAft>
              <a:defRPr/>
            </a:pPr>
            <a:r>
              <a:rPr lang="en-US" altLang="ja-JP" sz="700" kern="100" dirty="0">
                <a:solidFill>
                  <a:srgbClr val="000000"/>
                </a:solidFill>
                <a:ea typeface="HG丸ｺﾞｼｯｸM-PRO"/>
                <a:cs typeface="Times New Roman"/>
              </a:rPr>
              <a:t>    </a:t>
            </a:r>
            <a:r>
              <a:rPr lang="ja-JP" sz="700" kern="100" dirty="0">
                <a:solidFill>
                  <a:srgbClr val="000000"/>
                </a:solidFill>
                <a:ea typeface="HG丸ｺﾞｼｯｸM-PRO"/>
                <a:cs typeface="Times New Roman"/>
              </a:rPr>
              <a:t>共通</a:t>
            </a:r>
            <a:r>
              <a:rPr lang="ja-JP" sz="700" kern="100" dirty="0" smtClean="0">
                <a:solidFill>
                  <a:srgbClr val="000000"/>
                </a:solidFill>
                <a:ea typeface="HG丸ｺﾞｼｯｸM-PRO"/>
                <a:cs typeface="Times New Roman"/>
              </a:rPr>
              <a:t>実践</a:t>
            </a:r>
            <a:endParaRPr lang="ja-JP" sz="700" kern="100" dirty="0">
              <a:ea typeface="ＭＳ 明朝"/>
              <a:cs typeface="Times New Roman"/>
            </a:endParaRPr>
          </a:p>
          <a:p>
            <a:pPr algn="ctr" fontAlgn="auto">
              <a:lnSpc>
                <a:spcPts val="800"/>
              </a:lnSpc>
              <a:spcBef>
                <a:spcPts val="0"/>
              </a:spcBef>
              <a:spcAft>
                <a:spcPts val="0"/>
              </a:spcAft>
              <a:defRPr/>
            </a:pPr>
            <a:r>
              <a:rPr lang="ja-JP" sz="700" kern="100" dirty="0">
                <a:solidFill>
                  <a:srgbClr val="000000"/>
                </a:solidFill>
                <a:ea typeface="HG丸ｺﾞｼｯｸM-PRO"/>
                <a:cs typeface="Times New Roman"/>
              </a:rPr>
              <a:t>「これだけは</a:t>
            </a:r>
            <a:r>
              <a:rPr lang="en-US" sz="700" kern="100" dirty="0">
                <a:solidFill>
                  <a:srgbClr val="000000"/>
                </a:solidFill>
                <a:ea typeface="HG丸ｺﾞｼｯｸM-PRO"/>
                <a:cs typeface="Times New Roman"/>
              </a:rPr>
              <a:t>!</a:t>
            </a:r>
            <a:endParaRPr lang="ja-JP" sz="700" kern="100" dirty="0">
              <a:ea typeface="ＭＳ 明朝"/>
              <a:cs typeface="Times New Roman"/>
            </a:endParaRPr>
          </a:p>
          <a:p>
            <a:pPr algn="ctr" fontAlgn="auto">
              <a:lnSpc>
                <a:spcPts val="800"/>
              </a:lnSpc>
              <a:spcBef>
                <a:spcPts val="0"/>
              </a:spcBef>
              <a:spcAft>
                <a:spcPts val="0"/>
              </a:spcAft>
              <a:defRPr/>
            </a:pPr>
            <a:r>
              <a:rPr lang="en-US" altLang="ja-JP" sz="700" kern="100" dirty="0">
                <a:solidFill>
                  <a:srgbClr val="000000"/>
                </a:solidFill>
                <a:latin typeface="HG丸ｺﾞｼｯｸM-PRO"/>
                <a:ea typeface="ＭＳ 明朝"/>
                <a:cs typeface="Times New Roman"/>
              </a:rPr>
              <a:t>10</a:t>
            </a:r>
            <a:r>
              <a:rPr lang="ja-JP" sz="700" kern="100" dirty="0">
                <a:solidFill>
                  <a:srgbClr val="000000"/>
                </a:solidFill>
                <a:ea typeface="HG丸ｺﾞｼｯｸM-PRO"/>
                <a:cs typeface="Times New Roman"/>
              </a:rPr>
              <a:t>項目</a:t>
            </a:r>
            <a:r>
              <a:rPr lang="en-US" sz="700" kern="100" dirty="0">
                <a:solidFill>
                  <a:srgbClr val="000000"/>
                </a:solidFill>
                <a:ea typeface="HG丸ｺﾞｼｯｸM-PRO"/>
                <a:cs typeface="Times New Roman"/>
              </a:rPr>
              <a:t>!</a:t>
            </a:r>
            <a:r>
              <a:rPr lang="ja-JP" sz="700" kern="100" dirty="0">
                <a:solidFill>
                  <a:srgbClr val="000000"/>
                </a:solidFill>
                <a:ea typeface="HG丸ｺﾞｼｯｸM-PRO"/>
                <a:cs typeface="Times New Roman"/>
              </a:rPr>
              <a:t>」</a:t>
            </a:r>
            <a:endParaRPr lang="ja-JP" sz="700" kern="100" dirty="0">
              <a:ea typeface="ＭＳ 明朝"/>
              <a:cs typeface="Times New Roman"/>
            </a:endParaRPr>
          </a:p>
        </p:txBody>
      </p:sp>
      <p:sp>
        <p:nvSpPr>
          <p:cNvPr id="19" name="涙形 18"/>
          <p:cNvSpPr/>
          <p:nvPr/>
        </p:nvSpPr>
        <p:spPr bwMode="auto">
          <a:xfrm>
            <a:off x="5660317" y="5069592"/>
            <a:ext cx="1274072" cy="608566"/>
          </a:xfrm>
          <a:prstGeom prst="teardrop">
            <a:avLst>
              <a:gd name="adj" fmla="val 98015"/>
            </a:avLst>
          </a:prstGeom>
          <a:solidFill>
            <a:srgbClr val="C5FFFF"/>
          </a:solidFill>
          <a:ln w="9525"/>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1000"/>
              </a:lnSpc>
              <a:spcBef>
                <a:spcPts val="0"/>
              </a:spcBef>
              <a:spcAft>
                <a:spcPts val="0"/>
              </a:spcAft>
              <a:defRPr/>
            </a:pPr>
            <a:r>
              <a:rPr lang="ja-JP" sz="800" kern="100" dirty="0" smtClean="0">
                <a:solidFill>
                  <a:srgbClr val="000000"/>
                </a:solidFill>
                <a:ea typeface="HG丸ｺﾞｼｯｸM-PRO"/>
                <a:cs typeface="Times New Roman"/>
              </a:rPr>
              <a:t>のびのび</a:t>
            </a:r>
            <a:r>
              <a:rPr lang="ja-JP" altLang="en-US" sz="800" kern="100" dirty="0" smtClean="0">
                <a:solidFill>
                  <a:srgbClr val="000000"/>
                </a:solidFill>
                <a:ea typeface="HG丸ｺﾞｼｯｸM-PRO"/>
                <a:cs typeface="Times New Roman"/>
              </a:rPr>
              <a:t>タイム</a:t>
            </a:r>
            <a:endParaRPr lang="en-US" altLang="ja-JP" sz="800" kern="100" dirty="0" smtClean="0">
              <a:solidFill>
                <a:srgbClr val="000000"/>
              </a:solidFill>
              <a:ea typeface="HG丸ｺﾞｼｯｸM-PRO"/>
              <a:cs typeface="Times New Roman"/>
            </a:endParaRPr>
          </a:p>
          <a:p>
            <a:pPr algn="ctr" fontAlgn="auto">
              <a:lnSpc>
                <a:spcPts val="1000"/>
              </a:lnSpc>
              <a:spcBef>
                <a:spcPts val="0"/>
              </a:spcBef>
              <a:spcAft>
                <a:spcPts val="0"/>
              </a:spcAft>
              <a:defRPr/>
            </a:pPr>
            <a:r>
              <a:rPr lang="ja-JP" altLang="en-US" sz="800" kern="100" dirty="0" smtClean="0">
                <a:solidFill>
                  <a:srgbClr val="000000"/>
                </a:solidFill>
                <a:ea typeface="HG丸ｺﾞｼｯｸM-PRO"/>
                <a:cs typeface="Times New Roman"/>
              </a:rPr>
              <a:t>放課後</a:t>
            </a:r>
            <a:r>
              <a:rPr lang="ja-JP" altLang="en-US" sz="800" kern="100" dirty="0" smtClean="0">
                <a:solidFill>
                  <a:srgbClr val="000000"/>
                </a:solidFill>
                <a:latin typeface="HG丸ｺﾞｼｯｸM-PRO" panose="020F0600000000000000" pitchFamily="50" charset="-128"/>
                <a:ea typeface="HG丸ｺﾞｼｯｸM-PRO" panose="020F0600000000000000" pitchFamily="50" charset="-128"/>
                <a:cs typeface="Times New Roman"/>
              </a:rPr>
              <a:t>学習</a:t>
            </a:r>
            <a:r>
              <a:rPr lang="ja-JP" altLang="en-US" sz="800" kern="100" dirty="0" smtClean="0">
                <a:solidFill>
                  <a:srgbClr val="000000"/>
                </a:solidFill>
                <a:ea typeface="HG丸ｺﾞｼｯｸM-PRO"/>
                <a:cs typeface="Times New Roman"/>
              </a:rPr>
              <a:t>教室</a:t>
            </a:r>
            <a:endParaRPr lang="ja-JP" sz="800" kern="100" dirty="0" smtClean="0">
              <a:solidFill>
                <a:srgbClr val="000000"/>
              </a:solidFill>
              <a:ea typeface="HG丸ｺﾞｼｯｸM-PRO"/>
              <a:cs typeface="Times New Roman"/>
            </a:endParaRPr>
          </a:p>
        </p:txBody>
      </p:sp>
      <p:pic>
        <p:nvPicPr>
          <p:cNvPr id="20" name="図 58"/>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 r="45615" b="44413"/>
          <a:stretch/>
        </p:blipFill>
        <p:spPr bwMode="auto">
          <a:xfrm>
            <a:off x="2151911" y="4865142"/>
            <a:ext cx="887441" cy="540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59"/>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790432" y="4827601"/>
            <a:ext cx="1490555" cy="113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
          <p:cNvSpPr txBox="1">
            <a:spLocks noChangeArrowheads="1"/>
          </p:cNvSpPr>
          <p:nvPr/>
        </p:nvSpPr>
        <p:spPr bwMode="auto">
          <a:xfrm rot="564152">
            <a:off x="1352600" y="4879967"/>
            <a:ext cx="2297236" cy="494785"/>
          </a:xfrm>
          <a:prstGeom prst="rect">
            <a:avLst/>
          </a:prstGeom>
          <a:noFill/>
          <a:ln w="9525">
            <a:noFill/>
            <a:miter lim="800000"/>
            <a:headEnd/>
            <a:tailEnd/>
          </a:ln>
        </p:spPr>
        <p:txBody>
          <a:bodyPr tIns="0" bIns="0" anchor="ctr">
            <a:prstTxWarp prst="textArchDown">
              <a:avLst/>
            </a:prstTxWarp>
          </a:bodyPr>
          <a:lstStyle/>
          <a:p>
            <a:pPr algn="ctr" fontAlgn="auto">
              <a:spcBef>
                <a:spcPts val="0"/>
              </a:spcBef>
              <a:spcAft>
                <a:spcPts val="0"/>
              </a:spcAft>
              <a:defRPr/>
            </a:pPr>
            <a:r>
              <a:rPr lang="ja-JP" sz="1600" b="1" kern="100" spc="-150" dirty="0" smtClean="0">
                <a:solidFill>
                  <a:srgbClr val="000000"/>
                </a:solidFill>
                <a:latin typeface="HG丸ｺﾞｼｯｸM-PRO" panose="020F0600000000000000" pitchFamily="50" charset="-128"/>
                <a:ea typeface="HG丸ｺﾞｼｯｸM-PRO" panose="020F0600000000000000" pitchFamily="50" charset="-128"/>
                <a:cs typeface="Times New Roman"/>
              </a:rPr>
              <a:t>学び</a:t>
            </a:r>
            <a:r>
              <a:rPr lang="ja-JP" sz="1600" b="1" kern="100" spc="-150" dirty="0">
                <a:solidFill>
                  <a:srgbClr val="000000"/>
                </a:solidFill>
                <a:latin typeface="HG丸ｺﾞｼｯｸM-PRO" panose="020F0600000000000000" pitchFamily="50" charset="-128"/>
                <a:ea typeface="HG丸ｺﾞｼｯｸM-PRO" panose="020F0600000000000000" pitchFamily="50" charset="-128"/>
                <a:cs typeface="Times New Roman"/>
              </a:rPr>
              <a:t>を支える</a:t>
            </a:r>
            <a:r>
              <a:rPr lang="ja-JP" sz="1600" b="1" kern="100" spc="-150" dirty="0" smtClean="0">
                <a:solidFill>
                  <a:srgbClr val="000000"/>
                </a:solidFill>
                <a:latin typeface="HG丸ｺﾞｼｯｸM-PRO" panose="020F0600000000000000" pitchFamily="50" charset="-128"/>
                <a:ea typeface="HG丸ｺﾞｼｯｸM-PRO" panose="020F0600000000000000" pitchFamily="50" charset="-128"/>
                <a:cs typeface="Times New Roman"/>
              </a:rPr>
              <a:t>取組</a:t>
            </a:r>
            <a:endParaRPr lang="ja-JP" sz="1600" b="1" kern="100" spc="-150" dirty="0">
              <a:latin typeface="HG丸ｺﾞｼｯｸM-PRO" panose="020F0600000000000000" pitchFamily="50" charset="-128"/>
              <a:ea typeface="HG丸ｺﾞｼｯｸM-PRO" panose="020F0600000000000000" pitchFamily="50" charset="-128"/>
              <a:cs typeface="Times New Roman"/>
            </a:endParaRPr>
          </a:p>
        </p:txBody>
      </p:sp>
      <p:pic>
        <p:nvPicPr>
          <p:cNvPr id="23" name="図 61"/>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3342" y="568274"/>
            <a:ext cx="471302" cy="42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図 63"/>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55287" y="3018411"/>
            <a:ext cx="471302" cy="42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図 65"/>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2884" y="876434"/>
            <a:ext cx="471302" cy="42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66"/>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54121" y="223068"/>
            <a:ext cx="471302" cy="42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上矢印 26"/>
          <p:cNvSpPr/>
          <p:nvPr/>
        </p:nvSpPr>
        <p:spPr bwMode="auto">
          <a:xfrm>
            <a:off x="4782061" y="1090270"/>
            <a:ext cx="559690" cy="1136664"/>
          </a:xfrm>
          <a:prstGeom prst="upArrow">
            <a:avLst>
              <a:gd name="adj1" fmla="val 50000"/>
              <a:gd name="adj2" fmla="val 31055"/>
            </a:avLst>
          </a:prstGeom>
          <a:solidFill>
            <a:srgbClr val="FFFF93"/>
          </a:solidFill>
          <a:ln w="25400" cap="flat" cmpd="sng" algn="ctr">
            <a:solidFill>
              <a:schemeClr val="accent6">
                <a:lumMod val="50000"/>
              </a:schemeClr>
            </a:solidFill>
            <a:prstDash val="solid"/>
          </a:ln>
          <a:effectLst/>
        </p:spPr>
        <p:txBody>
          <a:bodyPr anchor="ctr"/>
          <a:lstStyle/>
          <a:p>
            <a:pPr fontAlgn="auto">
              <a:spcBef>
                <a:spcPts val="0"/>
              </a:spcBef>
              <a:spcAft>
                <a:spcPts val="0"/>
              </a:spcAft>
              <a:defRPr/>
            </a:pPr>
            <a:endParaRPr lang="ja-JP" altLang="en-US" dirty="0">
              <a:latin typeface="+mn-lt"/>
              <a:ea typeface="+mn-ea"/>
            </a:endParaRPr>
          </a:p>
        </p:txBody>
      </p:sp>
      <p:sp>
        <p:nvSpPr>
          <p:cNvPr id="28" name="角丸四角形 27"/>
          <p:cNvSpPr/>
          <p:nvPr/>
        </p:nvSpPr>
        <p:spPr bwMode="auto">
          <a:xfrm>
            <a:off x="2461608" y="2039383"/>
            <a:ext cx="5244049" cy="723677"/>
          </a:xfrm>
          <a:prstGeom prst="roundRect">
            <a:avLst/>
          </a:prstGeom>
          <a:solidFill>
            <a:sysClr val="window" lastClr="FFFFFF"/>
          </a:solidFill>
          <a:ln w="19050" cap="flat" cmpd="sng" algn="ctr">
            <a:solidFill>
              <a:srgbClr val="FFC000"/>
            </a:solidFill>
            <a:prstDash val="solid"/>
          </a:ln>
          <a:effectLst/>
        </p:spPr>
        <p:txBody>
          <a:bodyPr lIns="36000" tIns="36000" rIns="36000" bIns="36000" anchor="ctr"/>
          <a:lstStyle/>
          <a:p>
            <a:pPr marL="977900" indent="-977900" algn="just" fontAlgn="auto">
              <a:lnSpc>
                <a:spcPts val="1200"/>
              </a:lnSpc>
              <a:spcBef>
                <a:spcPts val="0"/>
              </a:spcBef>
              <a:spcAft>
                <a:spcPts val="0"/>
              </a:spcAft>
              <a:defRPr/>
            </a:pPr>
            <a:r>
              <a:rPr lang="ja-JP" sz="1050" kern="100" dirty="0">
                <a:solidFill>
                  <a:srgbClr val="000000"/>
                </a:solidFill>
                <a:latin typeface="Century"/>
                <a:ea typeface="HG丸ｺﾞｼｯｸM-PRO"/>
                <a:cs typeface="Times New Roman"/>
              </a:rPr>
              <a:t>【研究の仮説】　</a:t>
            </a:r>
            <a:r>
              <a:rPr lang="ja-JP" altLang="en-US" sz="1050" kern="100" dirty="0">
                <a:solidFill>
                  <a:srgbClr val="000000"/>
                </a:solidFill>
                <a:latin typeface="Century"/>
                <a:ea typeface="HG丸ｺﾞｼｯｸM-PRO"/>
                <a:cs typeface="Times New Roman"/>
              </a:rPr>
              <a:t>　</a:t>
            </a:r>
            <a:r>
              <a:rPr lang="ja-JP" sz="1050" kern="100" dirty="0">
                <a:solidFill>
                  <a:srgbClr val="000000"/>
                </a:solidFill>
                <a:latin typeface="Century"/>
                <a:ea typeface="HG丸ｺﾞｼｯｸM-PRO"/>
                <a:cs typeface="Times New Roman"/>
              </a:rPr>
              <a:t>問題解決的な学習</a:t>
            </a:r>
            <a:r>
              <a:rPr lang="ja-JP" altLang="en-US" sz="1050" kern="100" dirty="0">
                <a:solidFill>
                  <a:srgbClr val="000000"/>
                </a:solidFill>
                <a:latin typeface="Century"/>
                <a:ea typeface="HG丸ｺﾞｼｯｸM-PRO"/>
                <a:cs typeface="Times New Roman"/>
              </a:rPr>
              <a:t>を</a:t>
            </a:r>
            <a:r>
              <a:rPr lang="ja-JP" sz="1050" kern="100" dirty="0">
                <a:solidFill>
                  <a:srgbClr val="000000"/>
                </a:solidFill>
                <a:latin typeface="Century"/>
                <a:ea typeface="HG丸ｺﾞｼｯｸM-PRO"/>
                <a:cs typeface="Times New Roman"/>
              </a:rPr>
              <a:t>工夫</a:t>
            </a:r>
            <a:r>
              <a:rPr lang="ja-JP" sz="1050" kern="100" dirty="0" smtClean="0">
                <a:solidFill>
                  <a:srgbClr val="000000"/>
                </a:solidFill>
                <a:latin typeface="Century"/>
                <a:ea typeface="HG丸ｺﾞｼｯｸM-PRO"/>
                <a:cs typeface="Times New Roman"/>
              </a:rPr>
              <a:t>し</a:t>
            </a:r>
            <a:r>
              <a:rPr lang="ja-JP" altLang="en-US" sz="1050" kern="100" dirty="0" smtClean="0">
                <a:solidFill>
                  <a:srgbClr val="000000"/>
                </a:solidFill>
                <a:latin typeface="Century"/>
                <a:ea typeface="HG丸ｺﾞｼｯｸM-PRO"/>
                <a:cs typeface="Times New Roman"/>
              </a:rPr>
              <a:t>，</a:t>
            </a:r>
            <a:r>
              <a:rPr lang="ja-JP" sz="1050" kern="100" dirty="0" smtClean="0">
                <a:solidFill>
                  <a:srgbClr val="000000"/>
                </a:solidFill>
                <a:latin typeface="Century"/>
                <a:ea typeface="HG丸ｺﾞｼｯｸM-PRO"/>
                <a:cs typeface="Times New Roman"/>
              </a:rPr>
              <a:t>とも</a:t>
            </a:r>
            <a:r>
              <a:rPr lang="ja-JP" sz="1050" kern="100" dirty="0">
                <a:solidFill>
                  <a:srgbClr val="000000"/>
                </a:solidFill>
                <a:latin typeface="Century"/>
                <a:ea typeface="HG丸ｺﾞｼｯｸM-PRO"/>
                <a:cs typeface="Times New Roman"/>
              </a:rPr>
              <a:t>に課題を解決していく</a:t>
            </a:r>
            <a:endParaRPr lang="ja-JP" sz="1050" kern="100" dirty="0">
              <a:latin typeface="Century"/>
              <a:ea typeface="ＭＳ 明朝"/>
              <a:cs typeface="Times New Roman"/>
            </a:endParaRPr>
          </a:p>
          <a:p>
            <a:pPr marL="933450" algn="just" fontAlgn="auto">
              <a:lnSpc>
                <a:spcPts val="1200"/>
              </a:lnSpc>
              <a:spcBef>
                <a:spcPts val="0"/>
              </a:spcBef>
              <a:spcAft>
                <a:spcPts val="0"/>
              </a:spcAft>
              <a:defRPr/>
            </a:pPr>
            <a:r>
              <a:rPr lang="ja-JP" altLang="en-US" sz="1050" kern="100" dirty="0">
                <a:solidFill>
                  <a:srgbClr val="000000"/>
                </a:solidFill>
                <a:latin typeface="Century"/>
                <a:ea typeface="HG丸ｺﾞｼｯｸM-PRO"/>
                <a:cs typeface="Times New Roman"/>
              </a:rPr>
              <a:t>　</a:t>
            </a:r>
            <a:r>
              <a:rPr lang="ja-JP" sz="1050" kern="100" dirty="0">
                <a:solidFill>
                  <a:srgbClr val="000000"/>
                </a:solidFill>
                <a:latin typeface="Century"/>
                <a:ea typeface="HG丸ｺﾞｼｯｸM-PRO"/>
                <a:cs typeface="Times New Roman"/>
              </a:rPr>
              <a:t>学び合いの授業を積み重ねること</a:t>
            </a:r>
            <a:r>
              <a:rPr lang="ja-JP" sz="1050" kern="100" dirty="0" smtClean="0">
                <a:solidFill>
                  <a:srgbClr val="000000"/>
                </a:solidFill>
                <a:latin typeface="Century"/>
                <a:ea typeface="HG丸ｺﾞｼｯｸM-PRO"/>
                <a:cs typeface="Times New Roman"/>
              </a:rPr>
              <a:t>で</a:t>
            </a:r>
            <a:r>
              <a:rPr lang="ja-JP" altLang="en-US" sz="1050" kern="100" dirty="0" smtClean="0">
                <a:solidFill>
                  <a:srgbClr val="000000"/>
                </a:solidFill>
                <a:latin typeface="Century"/>
                <a:ea typeface="HG丸ｺﾞｼｯｸM-PRO"/>
                <a:cs typeface="Times New Roman"/>
              </a:rPr>
              <a:t>，</a:t>
            </a:r>
            <a:r>
              <a:rPr lang="ja-JP" sz="1050" kern="100" dirty="0" smtClean="0">
                <a:solidFill>
                  <a:srgbClr val="000000"/>
                </a:solidFill>
                <a:latin typeface="Century"/>
                <a:ea typeface="HG丸ｺﾞｼｯｸM-PRO"/>
                <a:cs typeface="Times New Roman"/>
              </a:rPr>
              <a:t>学び</a:t>
            </a:r>
            <a:r>
              <a:rPr lang="ja-JP" sz="1050" kern="100" dirty="0">
                <a:solidFill>
                  <a:srgbClr val="000000"/>
                </a:solidFill>
                <a:latin typeface="Century"/>
                <a:ea typeface="HG丸ｺﾞｼｯｸM-PRO"/>
                <a:cs typeface="Times New Roman"/>
              </a:rPr>
              <a:t>が</a:t>
            </a:r>
            <a:r>
              <a:rPr lang="ja-JP" sz="1050" kern="100" dirty="0" smtClean="0">
                <a:solidFill>
                  <a:srgbClr val="000000"/>
                </a:solidFill>
                <a:latin typeface="Century"/>
                <a:ea typeface="HG丸ｺﾞｼｯｸM-PRO"/>
                <a:cs typeface="Times New Roman"/>
              </a:rPr>
              <a:t>深まり</a:t>
            </a:r>
            <a:r>
              <a:rPr lang="ja-JP" altLang="en-US" sz="1050" kern="100" dirty="0" smtClean="0">
                <a:solidFill>
                  <a:srgbClr val="000000"/>
                </a:solidFill>
                <a:latin typeface="Century"/>
                <a:ea typeface="HG丸ｺﾞｼｯｸM-PRO"/>
                <a:cs typeface="Times New Roman"/>
              </a:rPr>
              <a:t>，</a:t>
            </a:r>
            <a:r>
              <a:rPr lang="ja-JP" sz="1050" kern="100" dirty="0" smtClean="0">
                <a:solidFill>
                  <a:srgbClr val="000000"/>
                </a:solidFill>
                <a:latin typeface="Century"/>
                <a:ea typeface="HG丸ｺﾞｼｯｸM-PRO"/>
                <a:cs typeface="Times New Roman"/>
              </a:rPr>
              <a:t>児童</a:t>
            </a:r>
            <a:endParaRPr lang="en-US" altLang="ja-JP" sz="1050" kern="100" dirty="0">
              <a:solidFill>
                <a:srgbClr val="000000"/>
              </a:solidFill>
              <a:latin typeface="Century"/>
              <a:ea typeface="HG丸ｺﾞｼｯｸM-PRO"/>
              <a:cs typeface="Times New Roman"/>
            </a:endParaRPr>
          </a:p>
          <a:p>
            <a:pPr marL="933450" algn="just" fontAlgn="auto">
              <a:lnSpc>
                <a:spcPts val="1200"/>
              </a:lnSpc>
              <a:spcBef>
                <a:spcPts val="0"/>
              </a:spcBef>
              <a:spcAft>
                <a:spcPts val="0"/>
              </a:spcAft>
              <a:defRPr/>
            </a:pPr>
            <a:r>
              <a:rPr lang="ja-JP" altLang="en-US" sz="1050" kern="100" dirty="0">
                <a:solidFill>
                  <a:srgbClr val="000000"/>
                </a:solidFill>
                <a:latin typeface="Century"/>
                <a:ea typeface="HG丸ｺﾞｼｯｸM-PRO"/>
                <a:cs typeface="Times New Roman"/>
              </a:rPr>
              <a:t>　</a:t>
            </a:r>
            <a:r>
              <a:rPr lang="ja-JP" sz="1050" kern="100" dirty="0">
                <a:solidFill>
                  <a:srgbClr val="000000"/>
                </a:solidFill>
                <a:latin typeface="Century"/>
                <a:ea typeface="HG丸ｺﾞｼｯｸM-PRO"/>
                <a:cs typeface="Times New Roman"/>
              </a:rPr>
              <a:t>一人一人の思考力・判断力・表現力が育つであろう。</a:t>
            </a:r>
            <a:endParaRPr lang="ja-JP" sz="1050" kern="100" dirty="0">
              <a:latin typeface="Century"/>
              <a:ea typeface="ＭＳ 明朝"/>
              <a:cs typeface="Times New Roman"/>
            </a:endParaRPr>
          </a:p>
        </p:txBody>
      </p:sp>
      <p:grpSp>
        <p:nvGrpSpPr>
          <p:cNvPr id="3" name="グループ化 2"/>
          <p:cNvGrpSpPr/>
          <p:nvPr/>
        </p:nvGrpSpPr>
        <p:grpSpPr>
          <a:xfrm>
            <a:off x="2452916" y="521940"/>
            <a:ext cx="5238835" cy="1432197"/>
            <a:chOff x="2452916" y="521940"/>
            <a:chExt cx="5238835" cy="1432197"/>
          </a:xfrm>
        </p:grpSpPr>
        <p:sp>
          <p:nvSpPr>
            <p:cNvPr id="13" name="角丸四角形 12"/>
            <p:cNvSpPr/>
            <p:nvPr/>
          </p:nvSpPr>
          <p:spPr bwMode="auto">
            <a:xfrm>
              <a:off x="3010868" y="521940"/>
              <a:ext cx="4110765" cy="646004"/>
            </a:xfrm>
            <a:prstGeom prst="roundRect">
              <a:avLst/>
            </a:prstGeom>
            <a:solidFill>
              <a:srgbClr val="FFFF66"/>
            </a:solidFill>
            <a:ln w="28575" cap="flat" cmpd="sng" algn="ctr">
              <a:solidFill>
                <a:srgbClr val="FF0000"/>
              </a:solidFill>
              <a:prstDash val="solid"/>
            </a:ln>
            <a:effectLst/>
          </p:spPr>
          <p:txBody>
            <a:bodyPr anchor="ctr"/>
            <a:lstStyle/>
            <a:p>
              <a:pPr algn="ctr" fontAlgn="auto">
                <a:lnSpc>
                  <a:spcPts val="1500"/>
                </a:lnSpc>
                <a:spcBef>
                  <a:spcPts val="0"/>
                </a:spcBef>
                <a:spcAft>
                  <a:spcPts val="0"/>
                </a:spcAft>
                <a:defRPr/>
              </a:pPr>
              <a:r>
                <a:rPr lang="ja-JP" sz="1200" kern="100" dirty="0">
                  <a:solidFill>
                    <a:srgbClr val="000000"/>
                  </a:solidFill>
                  <a:latin typeface="Century"/>
                  <a:ea typeface="HG丸ｺﾞｼｯｸM-PRO"/>
                  <a:cs typeface="Times New Roman"/>
                </a:rPr>
                <a:t>【学校教育目標】</a:t>
              </a:r>
              <a:endParaRPr lang="ja-JP" sz="1050" kern="100" dirty="0">
                <a:latin typeface="Century"/>
                <a:ea typeface="ＭＳ 明朝"/>
                <a:cs typeface="Times New Roman"/>
              </a:endParaRPr>
            </a:p>
            <a:p>
              <a:pPr algn="ctr" fontAlgn="auto">
                <a:lnSpc>
                  <a:spcPts val="1500"/>
                </a:lnSpc>
                <a:spcBef>
                  <a:spcPts val="0"/>
                </a:spcBef>
                <a:spcAft>
                  <a:spcPts val="0"/>
                </a:spcAft>
                <a:defRPr/>
              </a:pPr>
              <a:r>
                <a:rPr lang="ja-JP" altLang="en-US" sz="1400" b="1" kern="100" dirty="0" smtClean="0">
                  <a:latin typeface="HG丸ｺﾞｼｯｸM-PRO" panose="020F0600000000000000" pitchFamily="50" charset="-128"/>
                  <a:ea typeface="HG丸ｺﾞｼｯｸM-PRO" panose="020F0600000000000000" pitchFamily="50" charset="-128"/>
                  <a:cs typeface="Times New Roman"/>
                </a:rPr>
                <a:t>五者の連携のもと，社会の創り手を育む</a:t>
              </a:r>
              <a:endParaRPr lang="ja-JP" sz="1400" b="1" kern="100" dirty="0">
                <a:latin typeface="HG丸ｺﾞｼｯｸM-PRO" panose="020F0600000000000000" pitchFamily="50" charset="-128"/>
                <a:ea typeface="HG丸ｺﾞｼｯｸM-PRO" panose="020F0600000000000000" pitchFamily="50" charset="-128"/>
                <a:cs typeface="Times New Roman"/>
              </a:endParaRPr>
            </a:p>
          </p:txBody>
        </p:sp>
        <p:sp>
          <p:nvSpPr>
            <p:cNvPr id="29" name="角丸四角形 28"/>
            <p:cNvSpPr/>
            <p:nvPr/>
          </p:nvSpPr>
          <p:spPr bwMode="auto">
            <a:xfrm>
              <a:off x="2452916" y="1364966"/>
              <a:ext cx="5238835" cy="589171"/>
            </a:xfrm>
            <a:prstGeom prst="roundRect">
              <a:avLst/>
            </a:prstGeom>
            <a:solidFill>
              <a:sysClr val="window" lastClr="FFFFFF"/>
            </a:solidFill>
            <a:ln w="19050" cap="flat" cmpd="sng" algn="ctr">
              <a:solidFill>
                <a:srgbClr val="009900"/>
              </a:solidFill>
              <a:prstDash val="solid"/>
            </a:ln>
            <a:effectLst/>
          </p:spPr>
          <p:txBody>
            <a:bodyPr lIns="36000" rIns="36000" anchor="ctr"/>
            <a:lstStyle/>
            <a:p>
              <a:pPr algn="just" fontAlgn="auto">
                <a:lnSpc>
                  <a:spcPts val="1500"/>
                </a:lnSpc>
                <a:spcBef>
                  <a:spcPts val="0"/>
                </a:spcBef>
                <a:spcAft>
                  <a:spcPts val="0"/>
                </a:spcAft>
                <a:defRPr/>
              </a:pPr>
              <a:r>
                <a:rPr lang="ja-JP" sz="1100" kern="100" dirty="0">
                  <a:solidFill>
                    <a:srgbClr val="000000"/>
                  </a:solidFill>
                  <a:latin typeface="Century"/>
                  <a:ea typeface="HG丸ｺﾞｼｯｸM-PRO"/>
                  <a:cs typeface="Times New Roman"/>
                </a:rPr>
                <a:t>【研究主題】　「自ら</a:t>
              </a:r>
              <a:r>
                <a:rPr lang="ja-JP" sz="1100" kern="100" dirty="0" smtClean="0">
                  <a:solidFill>
                    <a:srgbClr val="000000"/>
                  </a:solidFill>
                  <a:latin typeface="Century"/>
                  <a:ea typeface="HG丸ｺﾞｼｯｸM-PRO"/>
                  <a:cs typeface="Times New Roman"/>
                </a:rPr>
                <a:t>考え</a:t>
              </a:r>
              <a:r>
                <a:rPr lang="ja-JP" altLang="en-US" sz="1100" kern="100" dirty="0" smtClean="0">
                  <a:solidFill>
                    <a:srgbClr val="000000"/>
                  </a:solidFill>
                  <a:latin typeface="Century"/>
                  <a:ea typeface="HG丸ｺﾞｼｯｸM-PRO"/>
                  <a:cs typeface="Times New Roman"/>
                </a:rPr>
                <a:t>，</a:t>
              </a:r>
              <a:r>
                <a:rPr lang="ja-JP" sz="1100" kern="100" dirty="0" smtClean="0">
                  <a:solidFill>
                    <a:srgbClr val="000000"/>
                  </a:solidFill>
                  <a:latin typeface="Century"/>
                  <a:ea typeface="HG丸ｺﾞｼｯｸM-PRO"/>
                  <a:cs typeface="Times New Roman"/>
                </a:rPr>
                <a:t>とも</a:t>
              </a:r>
              <a:r>
                <a:rPr lang="ja-JP" sz="1100" kern="100" dirty="0">
                  <a:solidFill>
                    <a:srgbClr val="000000"/>
                  </a:solidFill>
                  <a:latin typeface="Century"/>
                  <a:ea typeface="HG丸ｺﾞｼｯｸM-PRO"/>
                  <a:cs typeface="Times New Roman"/>
                </a:rPr>
                <a:t>に高め合う北っ子」を</a:t>
              </a:r>
              <a:r>
                <a:rPr lang="ja-JP" altLang="en-US" sz="1100" kern="100" dirty="0">
                  <a:solidFill>
                    <a:srgbClr val="000000"/>
                  </a:solidFill>
                  <a:latin typeface="Century"/>
                  <a:ea typeface="HG丸ｺﾞｼｯｸM-PRO"/>
                  <a:cs typeface="Times New Roman"/>
                </a:rPr>
                <a:t>目指して</a:t>
              </a:r>
              <a:endParaRPr lang="ja-JP" sz="1100" kern="100" dirty="0">
                <a:latin typeface="Century"/>
                <a:ea typeface="ＭＳ 明朝"/>
                <a:cs typeface="Times New Roman"/>
              </a:endParaRPr>
            </a:p>
            <a:p>
              <a:pPr indent="1224280" fontAlgn="auto">
                <a:lnSpc>
                  <a:spcPts val="1500"/>
                </a:lnSpc>
                <a:spcBef>
                  <a:spcPts val="0"/>
                </a:spcBef>
                <a:spcAft>
                  <a:spcPts val="0"/>
                </a:spcAft>
                <a:defRPr/>
              </a:pPr>
              <a:r>
                <a:rPr lang="ja-JP" sz="1100" kern="100" dirty="0">
                  <a:solidFill>
                    <a:srgbClr val="000000"/>
                  </a:solidFill>
                  <a:latin typeface="Century"/>
                  <a:ea typeface="HG丸ｺﾞｼｯｸM-PRO"/>
                  <a:cs typeface="Times New Roman"/>
                </a:rPr>
                <a:t>～深い学びにつながる学び合いの授業づくり～</a:t>
              </a:r>
              <a:endParaRPr lang="ja-JP" sz="1100" kern="100" dirty="0">
                <a:latin typeface="Century"/>
                <a:ea typeface="ＭＳ 明朝"/>
                <a:cs typeface="Times New Roman"/>
              </a:endParaRPr>
            </a:p>
          </p:txBody>
        </p:sp>
      </p:grpSp>
      <p:sp>
        <p:nvSpPr>
          <p:cNvPr id="30" name="上矢印 29"/>
          <p:cNvSpPr/>
          <p:nvPr/>
        </p:nvSpPr>
        <p:spPr bwMode="auto">
          <a:xfrm>
            <a:off x="4731653" y="2674022"/>
            <a:ext cx="669192" cy="3959380"/>
          </a:xfrm>
          <a:prstGeom prst="upArrow">
            <a:avLst>
              <a:gd name="adj1" fmla="val 50000"/>
              <a:gd name="adj2" fmla="val 29094"/>
            </a:avLst>
          </a:prstGeom>
          <a:solidFill>
            <a:srgbClr val="FFFF9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dirty="0"/>
          </a:p>
        </p:txBody>
      </p:sp>
      <p:sp>
        <p:nvSpPr>
          <p:cNvPr id="31" name="角丸四角形 30"/>
          <p:cNvSpPr/>
          <p:nvPr/>
        </p:nvSpPr>
        <p:spPr bwMode="auto">
          <a:xfrm>
            <a:off x="3521890" y="3357914"/>
            <a:ext cx="3142605" cy="541810"/>
          </a:xfrm>
          <a:prstGeom prst="roundRect">
            <a:avLst/>
          </a:prstGeom>
          <a:ln/>
        </p:spPr>
        <p:style>
          <a:lnRef idx="1">
            <a:schemeClr val="accent2"/>
          </a:lnRef>
          <a:fillRef idx="2">
            <a:schemeClr val="accent2"/>
          </a:fillRef>
          <a:effectRef idx="1">
            <a:schemeClr val="accent2"/>
          </a:effectRef>
          <a:fontRef idx="minor">
            <a:schemeClr val="dk1"/>
          </a:fontRef>
        </p:style>
        <p:txBody>
          <a:bodyPr lIns="72000" tIns="36000" rIns="72000" bIns="0" anchor="ctr"/>
          <a:lstStyle/>
          <a:p>
            <a:pPr algn="ctr" fontAlgn="auto">
              <a:lnSpc>
                <a:spcPts val="1200"/>
              </a:lnSpc>
              <a:spcBef>
                <a:spcPts val="0"/>
              </a:spcBef>
              <a:spcAft>
                <a:spcPts val="0"/>
              </a:spcAft>
              <a:defRPr/>
            </a:pPr>
            <a:r>
              <a:rPr lang="ja-JP" b="1" kern="100" dirty="0">
                <a:solidFill>
                  <a:srgbClr val="000000"/>
                </a:solidFill>
                <a:ea typeface="HG丸ｺﾞｼｯｸM-PRO"/>
                <a:cs typeface="Times New Roman"/>
              </a:rPr>
              <a:t>視点２：学び合いの充実</a:t>
            </a:r>
            <a:endParaRPr lang="ja-JP" b="1" kern="100" dirty="0">
              <a:ea typeface="ＭＳ 明朝"/>
              <a:cs typeface="Times New Roman"/>
            </a:endParaRPr>
          </a:p>
        </p:txBody>
      </p:sp>
      <p:sp>
        <p:nvSpPr>
          <p:cNvPr id="32" name="テキスト ボックス 2"/>
          <p:cNvSpPr txBox="1">
            <a:spLocks noChangeArrowheads="1"/>
          </p:cNvSpPr>
          <p:nvPr/>
        </p:nvSpPr>
        <p:spPr bwMode="auto">
          <a:xfrm>
            <a:off x="4280673" y="3905225"/>
            <a:ext cx="1524654" cy="50359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lIns="72000" tIns="36000" rIns="36000" bIns="36000" anchor="ctr">
            <a:spAutoFit/>
            <a:scene3d>
              <a:camera prst="orthographicFront"/>
              <a:lightRig rig="soft" dir="t">
                <a:rot lat="0" lon="0" rev="10800000"/>
              </a:lightRig>
            </a:scene3d>
            <a:sp3d>
              <a:contourClr>
                <a:srgbClr val="DDDDDD"/>
              </a:contourClr>
            </a:sp3d>
          </a:bodyPr>
          <a:lstStyle/>
          <a:p>
            <a:pPr algn="ctr" fontAlgn="auto">
              <a:spcBef>
                <a:spcPts val="0"/>
              </a:spcBef>
              <a:spcAft>
                <a:spcPts val="0"/>
              </a:spcAft>
              <a:defRPr/>
            </a:pPr>
            <a:r>
              <a:rPr lang="ja-JP" sz="2800" b="1" kern="100" dirty="0">
                <a:ln w="12700" cap="flat" cmpd="sng" algn="ctr">
                  <a:solidFill>
                    <a:srgbClr val="FCFCFD"/>
                  </a:solidFill>
                  <a:prstDash val="solid"/>
                  <a:miter lim="0"/>
                </a:ln>
                <a:solidFill>
                  <a:srgbClr val="000000"/>
                </a:solidFill>
                <a:latin typeface="Century"/>
                <a:ea typeface="HGP創英角ﾎﾟｯﾌﾟ体"/>
                <a:cs typeface="Times New Roman"/>
              </a:rPr>
              <a:t>深い学び</a:t>
            </a:r>
            <a:endParaRPr lang="ja-JP" sz="1200" kern="100" dirty="0">
              <a:ln w="12700" cap="flat" cmpd="sng" algn="ctr">
                <a:solidFill>
                  <a:srgbClr val="FCFCFD"/>
                </a:solidFill>
                <a:prstDash val="solid"/>
                <a:miter lim="0"/>
              </a:ln>
              <a:latin typeface="Century"/>
              <a:ea typeface="ＭＳ 明朝"/>
              <a:cs typeface="Times New Roman"/>
            </a:endParaRPr>
          </a:p>
        </p:txBody>
      </p:sp>
      <p:sp>
        <p:nvSpPr>
          <p:cNvPr id="33" name="テキスト ボックス 2"/>
          <p:cNvSpPr txBox="1">
            <a:spLocks noChangeArrowheads="1"/>
          </p:cNvSpPr>
          <p:nvPr/>
        </p:nvSpPr>
        <p:spPr bwMode="auto">
          <a:xfrm>
            <a:off x="2656330" y="2852936"/>
            <a:ext cx="4969092" cy="409566"/>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lIns="72000" tIns="0" rIns="72000" bIns="0"/>
          <a:lstStyle/>
          <a:p>
            <a:pPr algn="ctr" fontAlgn="auto">
              <a:spcBef>
                <a:spcPts val="0"/>
              </a:spcBef>
              <a:spcAft>
                <a:spcPts val="0"/>
              </a:spcAft>
              <a:defRPr/>
            </a:pPr>
            <a:r>
              <a:rPr lang="ja-JP" sz="2800" b="1" kern="0" dirty="0">
                <a:ln w="12700" cap="flat" cmpd="sng" algn="ctr">
                  <a:solidFill>
                    <a:schemeClr val="bg1"/>
                  </a:solidFill>
                  <a:prstDash val="solid"/>
                  <a:miter lim="0"/>
                </a:ln>
                <a:solidFill>
                  <a:srgbClr val="000000"/>
                </a:solidFill>
                <a:effectLst>
                  <a:glow rad="45504">
                    <a:schemeClr val="accent1">
                      <a:satMod val="220000"/>
                      <a:alpha val="35000"/>
                    </a:schemeClr>
                  </a:glow>
                </a:effectLst>
                <a:latin typeface="HGP創英角ﾎﾟｯﾌﾟ体" panose="040B0A00000000000000" pitchFamily="50" charset="-128"/>
                <a:ea typeface="HGP創英角ﾎﾟｯﾌﾟ体" panose="040B0A00000000000000" pitchFamily="50" charset="-128"/>
                <a:cs typeface="Times New Roman"/>
              </a:rPr>
              <a:t>思考力・判断力・表現力の向上</a:t>
            </a:r>
            <a:endParaRPr lang="ja-JP" sz="2800" kern="100" dirty="0">
              <a:ln w="12700" cap="flat" cmpd="sng" algn="ctr">
                <a:solidFill>
                  <a:schemeClr val="bg1"/>
                </a:solidFill>
                <a:prstDash val="solid"/>
                <a:miter lim="0"/>
              </a:ln>
              <a:latin typeface="HGP創英角ﾎﾟｯﾌﾟ体" panose="040B0A00000000000000" pitchFamily="50" charset="-128"/>
              <a:ea typeface="HGP創英角ﾎﾟｯﾌﾟ体" panose="040B0A00000000000000" pitchFamily="50" charset="-128"/>
              <a:cs typeface="Times New Roman"/>
            </a:endParaRPr>
          </a:p>
        </p:txBody>
      </p:sp>
      <p:pic>
        <p:nvPicPr>
          <p:cNvPr id="41" name="図 6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7500" y="2710074"/>
            <a:ext cx="471302" cy="42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涙形 33"/>
          <p:cNvSpPr/>
          <p:nvPr/>
        </p:nvSpPr>
        <p:spPr bwMode="auto">
          <a:xfrm>
            <a:off x="4601290" y="5106483"/>
            <a:ext cx="1021424" cy="580403"/>
          </a:xfrm>
          <a:prstGeom prst="teardrop">
            <a:avLst>
              <a:gd name="adj" fmla="val 98015"/>
            </a:avLst>
          </a:prstGeom>
          <a:solidFill>
            <a:srgbClr val="C5FFFF"/>
          </a:solidFill>
          <a:ln w="9525"/>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900"/>
              </a:lnSpc>
              <a:spcBef>
                <a:spcPts val="0"/>
              </a:spcBef>
              <a:spcAft>
                <a:spcPts val="0"/>
              </a:spcAft>
              <a:defRPr/>
            </a:pPr>
            <a:r>
              <a:rPr lang="ja-JP" altLang="en-US" sz="800" kern="100" spc="-120" dirty="0" smtClean="0">
                <a:solidFill>
                  <a:srgbClr val="000000"/>
                </a:solidFill>
                <a:ea typeface="HG丸ｺﾞｼｯｸM-PRO"/>
                <a:cs typeface="Times New Roman"/>
              </a:rPr>
              <a:t>ＩＣＴ</a:t>
            </a:r>
            <a:endParaRPr lang="en-US" altLang="ja-JP" sz="800" kern="100" spc="-120" dirty="0">
              <a:solidFill>
                <a:srgbClr val="000000"/>
              </a:solidFill>
              <a:ea typeface="HG丸ｺﾞｼｯｸM-PRO"/>
              <a:cs typeface="Times New Roman"/>
            </a:endParaRPr>
          </a:p>
          <a:p>
            <a:pPr algn="ctr" fontAlgn="auto">
              <a:lnSpc>
                <a:spcPts val="900"/>
              </a:lnSpc>
              <a:spcBef>
                <a:spcPts val="0"/>
              </a:spcBef>
              <a:spcAft>
                <a:spcPts val="0"/>
              </a:spcAft>
              <a:defRPr/>
            </a:pPr>
            <a:r>
              <a:rPr lang="ja-JP" altLang="en-US" sz="800" kern="100" spc="-120" dirty="0" smtClean="0">
                <a:solidFill>
                  <a:srgbClr val="000000"/>
                </a:solidFill>
                <a:ea typeface="HG丸ｺﾞｼｯｸM-PRO"/>
                <a:cs typeface="Times New Roman"/>
              </a:rPr>
              <a:t>学習</a:t>
            </a:r>
            <a:r>
              <a:rPr lang="ja-JP" sz="800" kern="100" spc="-120" dirty="0" smtClean="0">
                <a:solidFill>
                  <a:srgbClr val="000000"/>
                </a:solidFill>
                <a:ea typeface="HG丸ｺﾞｼｯｸM-PRO"/>
                <a:cs typeface="Times New Roman"/>
              </a:rPr>
              <a:t>ツール</a:t>
            </a:r>
            <a:endParaRPr lang="ja-JP" sz="800" kern="100" spc="-120" dirty="0">
              <a:ea typeface="ＭＳ 明朝"/>
              <a:cs typeface="Times New Roman"/>
            </a:endParaRPr>
          </a:p>
        </p:txBody>
      </p:sp>
      <p:sp>
        <p:nvSpPr>
          <p:cNvPr id="35" name="台形 34"/>
          <p:cNvSpPr/>
          <p:nvPr/>
        </p:nvSpPr>
        <p:spPr bwMode="auto">
          <a:xfrm>
            <a:off x="2658021" y="6137059"/>
            <a:ext cx="4814721" cy="556965"/>
          </a:xfrm>
          <a:prstGeom prst="trapezoid">
            <a:avLst>
              <a:gd name="adj" fmla="val 127394"/>
            </a:avLst>
          </a:prstGeom>
          <a:solidFill>
            <a:srgbClr val="FDEADB"/>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lstStyle/>
          <a:p>
            <a:pPr algn="ctr" fontAlgn="auto">
              <a:lnSpc>
                <a:spcPts val="1500"/>
              </a:lnSpc>
              <a:spcBef>
                <a:spcPts val="0"/>
              </a:spcBef>
              <a:spcAft>
                <a:spcPts val="0"/>
              </a:spcAft>
              <a:defRPr/>
            </a:pPr>
            <a:r>
              <a:rPr lang="ja-JP" sz="1400" b="1" kern="100" dirty="0">
                <a:solidFill>
                  <a:srgbClr val="000000"/>
                </a:solidFill>
                <a:ea typeface="HG丸ｺﾞｼｯｸM-PRO"/>
                <a:cs typeface="Times New Roman"/>
              </a:rPr>
              <a:t>学</a:t>
            </a:r>
            <a:r>
              <a:rPr lang="en-US" altLang="ja-JP" sz="1400" b="1" kern="100" dirty="0">
                <a:solidFill>
                  <a:srgbClr val="000000"/>
                </a:solidFill>
                <a:ea typeface="HG丸ｺﾞｼｯｸM-PRO"/>
                <a:cs typeface="Times New Roman"/>
              </a:rPr>
              <a:t>    </a:t>
            </a:r>
            <a:r>
              <a:rPr lang="ja-JP" sz="1400" b="1" kern="100" dirty="0">
                <a:solidFill>
                  <a:srgbClr val="000000"/>
                </a:solidFill>
                <a:ea typeface="HG丸ｺﾞｼｯｸM-PRO"/>
                <a:cs typeface="Times New Roman"/>
              </a:rPr>
              <a:t>級</a:t>
            </a:r>
            <a:r>
              <a:rPr lang="en-US" altLang="ja-JP" sz="1400" b="1" kern="100" dirty="0">
                <a:solidFill>
                  <a:srgbClr val="000000"/>
                </a:solidFill>
                <a:ea typeface="HG丸ｺﾞｼｯｸM-PRO"/>
                <a:cs typeface="Times New Roman"/>
              </a:rPr>
              <a:t>    </a:t>
            </a:r>
            <a:r>
              <a:rPr lang="ja-JP" sz="1400" b="1" kern="100" dirty="0">
                <a:solidFill>
                  <a:srgbClr val="000000"/>
                </a:solidFill>
                <a:ea typeface="HG丸ｺﾞｼｯｸM-PRO"/>
                <a:cs typeface="Times New Roman"/>
              </a:rPr>
              <a:t>経</a:t>
            </a:r>
            <a:r>
              <a:rPr lang="en-US" altLang="ja-JP" sz="1400" b="1" kern="100" dirty="0">
                <a:solidFill>
                  <a:srgbClr val="000000"/>
                </a:solidFill>
                <a:ea typeface="HG丸ｺﾞｼｯｸM-PRO"/>
                <a:cs typeface="Times New Roman"/>
              </a:rPr>
              <a:t>    </a:t>
            </a:r>
            <a:r>
              <a:rPr lang="ja-JP" sz="1400" b="1" kern="100" dirty="0">
                <a:solidFill>
                  <a:srgbClr val="000000"/>
                </a:solidFill>
                <a:ea typeface="HG丸ｺﾞｼｯｸM-PRO"/>
                <a:cs typeface="Times New Roman"/>
              </a:rPr>
              <a:t>営</a:t>
            </a:r>
            <a:endParaRPr lang="ja-JP" sz="1400" b="1" kern="100" dirty="0">
              <a:ea typeface="ＭＳ 明朝"/>
              <a:cs typeface="Times New Roman"/>
            </a:endParaRPr>
          </a:p>
          <a:p>
            <a:pPr algn="ctr" fontAlgn="auto">
              <a:lnSpc>
                <a:spcPts val="1500"/>
              </a:lnSpc>
              <a:spcBef>
                <a:spcPts val="0"/>
              </a:spcBef>
              <a:spcAft>
                <a:spcPts val="0"/>
              </a:spcAft>
              <a:defRPr/>
            </a:pPr>
            <a:r>
              <a:rPr lang="ja-JP" sz="1050" kern="100" dirty="0">
                <a:solidFill>
                  <a:srgbClr val="000000"/>
                </a:solidFill>
                <a:ea typeface="HG丸ｺﾞｼｯｸM-PRO"/>
                <a:cs typeface="Times New Roman"/>
              </a:rPr>
              <a:t>家庭との連携　　地域との連携　　幼保中との連携</a:t>
            </a:r>
            <a:endParaRPr lang="ja-JP" sz="1050" kern="100" dirty="0">
              <a:ea typeface="ＭＳ 明朝"/>
              <a:cs typeface="Times New Roman"/>
            </a:endParaRPr>
          </a:p>
        </p:txBody>
      </p:sp>
      <p:pic>
        <p:nvPicPr>
          <p:cNvPr id="42" name="図 67"/>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5422" y="1826776"/>
            <a:ext cx="471302" cy="42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図 6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6754" y="182736"/>
            <a:ext cx="471302" cy="42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涙形 43"/>
          <p:cNvSpPr/>
          <p:nvPr/>
        </p:nvSpPr>
        <p:spPr bwMode="auto">
          <a:xfrm>
            <a:off x="2901212" y="5726163"/>
            <a:ext cx="954254" cy="443299"/>
          </a:xfrm>
          <a:prstGeom prst="teardrop">
            <a:avLst>
              <a:gd name="adj" fmla="val 98015"/>
            </a:avLst>
          </a:prstGeom>
          <a:solidFill>
            <a:srgbClr val="C5FFFF"/>
          </a:solidFill>
          <a:ln w="9525"/>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1000"/>
              </a:lnSpc>
              <a:spcBef>
                <a:spcPts val="0"/>
              </a:spcBef>
              <a:spcAft>
                <a:spcPts val="0"/>
              </a:spcAft>
              <a:defRPr/>
            </a:pPr>
            <a:r>
              <a:rPr lang="en-US" altLang="ja-JP" sz="800" kern="100" dirty="0">
                <a:solidFill>
                  <a:srgbClr val="000000"/>
                </a:solidFill>
                <a:ea typeface="HG丸ｺﾞｼｯｸM-PRO"/>
                <a:cs typeface="Times New Roman"/>
              </a:rPr>
              <a:t>  </a:t>
            </a:r>
            <a:r>
              <a:rPr lang="ja-JP" sz="800" kern="100" dirty="0">
                <a:solidFill>
                  <a:srgbClr val="000000"/>
                </a:solidFill>
                <a:ea typeface="HG丸ｺﾞｼｯｸM-PRO"/>
                <a:cs typeface="Times New Roman"/>
              </a:rPr>
              <a:t>家庭</a:t>
            </a:r>
            <a:r>
              <a:rPr lang="ja-JP" sz="800" kern="100" dirty="0" smtClean="0">
                <a:solidFill>
                  <a:srgbClr val="000000"/>
                </a:solidFill>
                <a:ea typeface="HG丸ｺﾞｼｯｸM-PRO"/>
                <a:cs typeface="Times New Roman"/>
              </a:rPr>
              <a:t>学習</a:t>
            </a:r>
            <a:r>
              <a:rPr lang="ja-JP" altLang="en-US" sz="800" kern="100" dirty="0" smtClean="0">
                <a:solidFill>
                  <a:srgbClr val="000000"/>
                </a:solidFill>
                <a:ea typeface="HG丸ｺﾞｼｯｸM-PRO"/>
                <a:cs typeface="Times New Roman"/>
              </a:rPr>
              <a:t>の</a:t>
            </a:r>
            <a:endParaRPr lang="en-US" altLang="ja-JP" sz="800" kern="100" dirty="0" smtClean="0">
              <a:solidFill>
                <a:srgbClr val="000000"/>
              </a:solidFill>
              <a:ea typeface="HG丸ｺﾞｼｯｸM-PRO"/>
              <a:cs typeface="Times New Roman"/>
            </a:endParaRPr>
          </a:p>
          <a:p>
            <a:pPr algn="ctr" fontAlgn="auto">
              <a:lnSpc>
                <a:spcPts val="1000"/>
              </a:lnSpc>
              <a:spcBef>
                <a:spcPts val="0"/>
              </a:spcBef>
              <a:spcAft>
                <a:spcPts val="0"/>
              </a:spcAft>
              <a:defRPr/>
            </a:pPr>
            <a:r>
              <a:rPr lang="ja-JP" altLang="en-US" sz="800" kern="100" dirty="0">
                <a:solidFill>
                  <a:srgbClr val="000000"/>
                </a:solidFill>
                <a:ea typeface="HG丸ｺﾞｼｯｸM-PRO"/>
                <a:cs typeface="Times New Roman"/>
              </a:rPr>
              <a:t>充実</a:t>
            </a:r>
            <a:endParaRPr lang="ja-JP" sz="800" kern="100" dirty="0">
              <a:ea typeface="ＭＳ 明朝"/>
              <a:cs typeface="Times New Roman"/>
            </a:endParaRPr>
          </a:p>
        </p:txBody>
      </p:sp>
      <p:sp>
        <p:nvSpPr>
          <p:cNvPr id="45" name="涙形 44"/>
          <p:cNvSpPr/>
          <p:nvPr/>
        </p:nvSpPr>
        <p:spPr bwMode="auto">
          <a:xfrm>
            <a:off x="6227780" y="5670185"/>
            <a:ext cx="954255" cy="441404"/>
          </a:xfrm>
          <a:prstGeom prst="teardrop">
            <a:avLst>
              <a:gd name="adj" fmla="val 98015"/>
            </a:avLst>
          </a:prstGeom>
          <a:solidFill>
            <a:srgbClr val="C5FFFF"/>
          </a:solidFill>
          <a:ln w="9525"/>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1000"/>
              </a:lnSpc>
              <a:spcBef>
                <a:spcPts val="0"/>
              </a:spcBef>
              <a:spcAft>
                <a:spcPts val="0"/>
              </a:spcAft>
              <a:defRPr/>
            </a:pPr>
            <a:r>
              <a:rPr lang="en-US" altLang="ja-JP" sz="800" kern="100" dirty="0">
                <a:solidFill>
                  <a:srgbClr val="000000"/>
                </a:solidFill>
                <a:ea typeface="HG丸ｺﾞｼｯｸM-PRO"/>
                <a:cs typeface="Times New Roman"/>
              </a:rPr>
              <a:t>   </a:t>
            </a:r>
            <a:r>
              <a:rPr lang="ja-JP" sz="800" kern="100" dirty="0">
                <a:solidFill>
                  <a:srgbClr val="000000"/>
                </a:solidFill>
                <a:ea typeface="HG丸ｺﾞｼｯｸM-PRO"/>
                <a:cs typeface="Times New Roman"/>
              </a:rPr>
              <a:t>諸学力調査</a:t>
            </a:r>
            <a:endParaRPr lang="ja-JP" sz="800" kern="100" dirty="0">
              <a:ea typeface="ＭＳ 明朝"/>
              <a:cs typeface="Times New Roman"/>
            </a:endParaRPr>
          </a:p>
          <a:p>
            <a:pPr algn="ctr" fontAlgn="auto">
              <a:lnSpc>
                <a:spcPts val="1000"/>
              </a:lnSpc>
              <a:spcBef>
                <a:spcPts val="0"/>
              </a:spcBef>
              <a:spcAft>
                <a:spcPts val="0"/>
              </a:spcAft>
              <a:defRPr/>
            </a:pPr>
            <a:r>
              <a:rPr lang="ja-JP" sz="800" kern="100" dirty="0">
                <a:solidFill>
                  <a:srgbClr val="000000"/>
                </a:solidFill>
                <a:ea typeface="HG丸ｺﾞｼｯｸM-PRO"/>
                <a:cs typeface="Times New Roman"/>
              </a:rPr>
              <a:t>の活用</a:t>
            </a:r>
            <a:endParaRPr lang="ja-JP" sz="800" kern="100" dirty="0">
              <a:ea typeface="ＭＳ 明朝"/>
              <a:cs typeface="Times New Roman"/>
            </a:endParaRPr>
          </a:p>
        </p:txBody>
      </p:sp>
      <p:sp>
        <p:nvSpPr>
          <p:cNvPr id="46" name="涙形 45"/>
          <p:cNvSpPr/>
          <p:nvPr/>
        </p:nvSpPr>
        <p:spPr bwMode="auto">
          <a:xfrm>
            <a:off x="5224022" y="5703632"/>
            <a:ext cx="952515" cy="441404"/>
          </a:xfrm>
          <a:prstGeom prst="teardrop">
            <a:avLst>
              <a:gd name="adj" fmla="val 98015"/>
            </a:avLst>
          </a:prstGeom>
          <a:solidFill>
            <a:srgbClr val="C5FFFF"/>
          </a:solidFill>
          <a:ln w="9525"/>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1000"/>
              </a:lnSpc>
              <a:spcBef>
                <a:spcPts val="0"/>
              </a:spcBef>
              <a:spcAft>
                <a:spcPts val="0"/>
              </a:spcAft>
              <a:defRPr/>
            </a:pPr>
            <a:r>
              <a:rPr lang="en-US" altLang="ja-JP" sz="800" kern="100" dirty="0">
                <a:solidFill>
                  <a:srgbClr val="000000"/>
                </a:solidFill>
                <a:ea typeface="HG丸ｺﾞｼｯｸM-PRO"/>
                <a:cs typeface="Times New Roman"/>
              </a:rPr>
              <a:t> </a:t>
            </a:r>
            <a:r>
              <a:rPr lang="en-US" altLang="ja-JP" sz="800" kern="100" dirty="0" smtClean="0">
                <a:solidFill>
                  <a:srgbClr val="000000"/>
                </a:solidFill>
                <a:ea typeface="HG丸ｺﾞｼｯｸM-PRO"/>
                <a:cs typeface="Times New Roman"/>
              </a:rPr>
              <a:t> </a:t>
            </a:r>
            <a:r>
              <a:rPr lang="ja-JP" sz="800" kern="100" dirty="0">
                <a:solidFill>
                  <a:srgbClr val="000000"/>
                </a:solidFill>
                <a:ea typeface="HG丸ｺﾞｼｯｸM-PRO"/>
                <a:cs typeface="Times New Roman"/>
              </a:rPr>
              <a:t>校内掲示の</a:t>
            </a:r>
            <a:endParaRPr lang="ja-JP" sz="800" kern="100" dirty="0">
              <a:ea typeface="ＭＳ 明朝"/>
              <a:cs typeface="Times New Roman"/>
            </a:endParaRPr>
          </a:p>
          <a:p>
            <a:pPr algn="ctr" fontAlgn="auto">
              <a:lnSpc>
                <a:spcPts val="1000"/>
              </a:lnSpc>
              <a:spcBef>
                <a:spcPts val="0"/>
              </a:spcBef>
              <a:spcAft>
                <a:spcPts val="0"/>
              </a:spcAft>
              <a:defRPr/>
            </a:pPr>
            <a:r>
              <a:rPr lang="ja-JP" sz="800" kern="100" dirty="0">
                <a:solidFill>
                  <a:srgbClr val="000000"/>
                </a:solidFill>
                <a:ea typeface="HG丸ｺﾞｼｯｸM-PRO"/>
                <a:cs typeface="Times New Roman"/>
              </a:rPr>
              <a:t>工夫</a:t>
            </a:r>
            <a:endParaRPr lang="ja-JP" sz="800" kern="100" dirty="0">
              <a:ea typeface="ＭＳ 明朝"/>
              <a:cs typeface="Times New Roman"/>
            </a:endParaRPr>
          </a:p>
        </p:txBody>
      </p:sp>
      <p:sp>
        <p:nvSpPr>
          <p:cNvPr id="47" name="涙形 46"/>
          <p:cNvSpPr/>
          <p:nvPr/>
        </p:nvSpPr>
        <p:spPr bwMode="auto">
          <a:xfrm>
            <a:off x="3957315" y="5710811"/>
            <a:ext cx="954251" cy="441404"/>
          </a:xfrm>
          <a:prstGeom prst="teardrop">
            <a:avLst>
              <a:gd name="adj" fmla="val 98015"/>
            </a:avLst>
          </a:prstGeom>
          <a:solidFill>
            <a:srgbClr val="C5FFFF"/>
          </a:solidFill>
          <a:ln w="9525"/>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fontAlgn="auto">
              <a:lnSpc>
                <a:spcPts val="1000"/>
              </a:lnSpc>
              <a:spcBef>
                <a:spcPts val="0"/>
              </a:spcBef>
              <a:spcAft>
                <a:spcPts val="0"/>
              </a:spcAft>
              <a:defRPr/>
            </a:pPr>
            <a:r>
              <a:rPr lang="ja-JP" altLang="en-US" sz="800" kern="100" dirty="0" smtClean="0">
                <a:solidFill>
                  <a:schemeClr val="tx1"/>
                </a:solidFill>
                <a:latin typeface="HG丸ｺﾞｼｯｸM-PRO" panose="020F0600000000000000" pitchFamily="50" charset="-128"/>
                <a:ea typeface="HG丸ｺﾞｼｯｸM-PRO" panose="020F0600000000000000" pitchFamily="50" charset="-128"/>
                <a:cs typeface="Times New Roman"/>
              </a:rPr>
              <a:t>教師の</a:t>
            </a:r>
            <a:endParaRPr lang="en-US" altLang="ja-JP" sz="800" kern="100" dirty="0" smtClean="0">
              <a:solidFill>
                <a:schemeClr val="tx1"/>
              </a:solidFill>
              <a:latin typeface="HG丸ｺﾞｼｯｸM-PRO" panose="020F0600000000000000" pitchFamily="50" charset="-128"/>
              <a:ea typeface="HG丸ｺﾞｼｯｸM-PRO" panose="020F0600000000000000" pitchFamily="50" charset="-128"/>
              <a:cs typeface="Times New Roman"/>
            </a:endParaRPr>
          </a:p>
          <a:p>
            <a:pPr algn="ctr" fontAlgn="auto">
              <a:lnSpc>
                <a:spcPts val="1000"/>
              </a:lnSpc>
              <a:spcBef>
                <a:spcPts val="0"/>
              </a:spcBef>
              <a:spcAft>
                <a:spcPts val="0"/>
              </a:spcAft>
              <a:defRPr/>
            </a:pPr>
            <a:r>
              <a:rPr lang="ja-JP" altLang="en-US" sz="800" kern="100" dirty="0" smtClean="0">
                <a:solidFill>
                  <a:schemeClr val="tx1"/>
                </a:solidFill>
                <a:latin typeface="HG丸ｺﾞｼｯｸM-PRO" panose="020F0600000000000000" pitchFamily="50" charset="-128"/>
                <a:ea typeface="HG丸ｺﾞｼｯｸM-PRO" panose="020F0600000000000000" pitchFamily="50" charset="-128"/>
                <a:cs typeface="Times New Roman"/>
              </a:rPr>
              <a:t>指導力の向上</a:t>
            </a:r>
            <a:endParaRPr lang="ja-JP" sz="800" kern="100" dirty="0">
              <a:solidFill>
                <a:schemeClr val="tx1"/>
              </a:solidFill>
              <a:latin typeface="HG丸ｺﾞｼｯｸM-PRO" panose="020F0600000000000000" pitchFamily="50" charset="-128"/>
              <a:ea typeface="HG丸ｺﾞｼｯｸM-PRO" panose="020F0600000000000000" pitchFamily="50" charset="-128"/>
              <a:cs typeface="Times New Roman"/>
            </a:endParaRPr>
          </a:p>
        </p:txBody>
      </p:sp>
      <p:pic>
        <p:nvPicPr>
          <p:cNvPr id="48" name="図 68"/>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3767" y="1594691"/>
            <a:ext cx="471302" cy="42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角丸四角形 1"/>
          <p:cNvSpPr/>
          <p:nvPr/>
        </p:nvSpPr>
        <p:spPr>
          <a:xfrm>
            <a:off x="769480" y="4987625"/>
            <a:ext cx="8598071" cy="181527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1" name="グループ化 50"/>
          <p:cNvGrpSpPr/>
          <p:nvPr/>
        </p:nvGrpSpPr>
        <p:grpSpPr>
          <a:xfrm>
            <a:off x="5904430" y="3075648"/>
            <a:ext cx="2257126" cy="1858188"/>
            <a:chOff x="5904430" y="3075648"/>
            <a:chExt cx="2257126" cy="1858188"/>
          </a:xfrm>
        </p:grpSpPr>
        <p:sp>
          <p:nvSpPr>
            <p:cNvPr id="16" name="角丸四角形吹き出し 15"/>
            <p:cNvSpPr/>
            <p:nvPr/>
          </p:nvSpPr>
          <p:spPr bwMode="auto">
            <a:xfrm>
              <a:off x="6744451" y="4075908"/>
              <a:ext cx="709172" cy="318266"/>
            </a:xfrm>
            <a:prstGeom prst="wedgeRoundRectCallout">
              <a:avLst>
                <a:gd name="adj1" fmla="val -69309"/>
                <a:gd name="adj2" fmla="val -22109"/>
                <a:gd name="adj3" fmla="val 1666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ja-JP" sz="800" kern="100" dirty="0">
                  <a:solidFill>
                    <a:srgbClr val="000000"/>
                  </a:solidFill>
                  <a:ea typeface="HG丸ｺﾞｼｯｸM-PRO"/>
                  <a:cs typeface="Times New Roman"/>
                </a:rPr>
                <a:t>わかった！</a:t>
              </a:r>
              <a:endParaRPr lang="ja-JP" sz="1050" kern="100" dirty="0">
                <a:ea typeface="ＭＳ 明朝"/>
                <a:cs typeface="Times New Roman"/>
              </a:endParaRPr>
            </a:p>
          </p:txBody>
        </p:sp>
        <p:pic>
          <p:nvPicPr>
            <p:cNvPr id="36" name="図 40"/>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84613">
              <a:off x="5904430" y="3747618"/>
              <a:ext cx="763741" cy="110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下カーブ矢印 39"/>
            <p:cNvSpPr/>
            <p:nvPr/>
          </p:nvSpPr>
          <p:spPr bwMode="auto">
            <a:xfrm rot="15979912" flipV="1">
              <a:off x="6288362" y="3485605"/>
              <a:ext cx="1597013" cy="1091569"/>
            </a:xfrm>
            <a:prstGeom prst="curvedDownArrow">
              <a:avLst>
                <a:gd name="adj1" fmla="val 12987"/>
                <a:gd name="adj2" fmla="val 80580"/>
                <a:gd name="adj3" fmla="val 25734"/>
              </a:avLst>
            </a:prstGeom>
            <a:solidFill>
              <a:srgbClr val="FFFF00"/>
            </a:solidFill>
            <a:ln w="635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dirty="0"/>
            </a:p>
          </p:txBody>
        </p:sp>
        <p:sp>
          <p:nvSpPr>
            <p:cNvPr id="49" name="テキスト ボックス 2"/>
            <p:cNvSpPr txBox="1">
              <a:spLocks noChangeArrowheads="1"/>
            </p:cNvSpPr>
            <p:nvPr/>
          </p:nvSpPr>
          <p:spPr bwMode="auto">
            <a:xfrm>
              <a:off x="7646844" y="3075648"/>
              <a:ext cx="514712" cy="1858188"/>
            </a:xfrm>
            <a:prstGeom prst="rect">
              <a:avLst/>
            </a:prstGeom>
            <a:noFill/>
            <a:ln w="9525">
              <a:noFill/>
              <a:miter lim="800000"/>
              <a:headEnd/>
              <a:tailEnd/>
            </a:ln>
            <a:effectLst/>
          </p:spPr>
          <p:txBody>
            <a:bodyPr rot="0" vert="eaVert" wrap="square" lIns="71987" tIns="35993" rIns="71987" bIns="35993" anchor="t" anchorCtr="0">
              <a:spAutoFit/>
              <a:scene3d>
                <a:camera prst="orthographicFront"/>
                <a:lightRig rig="soft" dir="t">
                  <a:rot lat="0" lon="0" rev="10800000"/>
                </a:lightRig>
              </a:scene3d>
              <a:sp3d>
                <a:contourClr>
                  <a:srgbClr val="DDDDDD"/>
                </a:contourClr>
              </a:sp3d>
            </a:bodyPr>
            <a:lstStyle/>
            <a:p>
              <a:pPr algn="just">
                <a:spcAft>
                  <a:spcPts val="0"/>
                </a:spcAft>
              </a:pPr>
              <a:r>
                <a:rPr lang="ja-JP" altLang="en-US" sz="2400" b="1" kern="100" dirty="0">
                  <a:ln w="12700" cap="flat" cmpd="sng" algn="ctr">
                    <a:solidFill>
                      <a:srgbClr val="FCFCFD"/>
                    </a:solidFill>
                    <a:prstDash val="solid"/>
                    <a:miter lim="0"/>
                  </a:ln>
                  <a:effectLst>
                    <a:outerShdw blurRad="55004" dist="50800" dir="5400000" algn="tl">
                      <a:srgbClr val="000000">
                        <a:alpha val="33000"/>
                      </a:srgbClr>
                    </a:outerShdw>
                  </a:effectLst>
                  <a:latin typeface="Century"/>
                  <a:ea typeface="HGP創英角ﾎﾟｯﾌﾟ体"/>
                  <a:cs typeface="Times New Roman"/>
                </a:rPr>
                <a:t>主体的な学び</a:t>
              </a:r>
              <a:endParaRPr lang="ja-JP" altLang="en-US" sz="1100" kern="100" dirty="0">
                <a:ln w="12700" cap="flat" cmpd="sng" algn="ctr">
                  <a:solidFill>
                    <a:srgbClr val="FCFCFD"/>
                  </a:solidFill>
                  <a:prstDash val="solid"/>
                  <a:miter lim="0"/>
                </a:ln>
                <a:latin typeface="Century"/>
                <a:ea typeface="ＭＳ 明朝"/>
                <a:cs typeface="Times New Roman"/>
              </a:endParaRPr>
            </a:p>
          </p:txBody>
        </p:sp>
      </p:grpSp>
      <p:grpSp>
        <p:nvGrpSpPr>
          <p:cNvPr id="52" name="グループ化 51"/>
          <p:cNvGrpSpPr/>
          <p:nvPr/>
        </p:nvGrpSpPr>
        <p:grpSpPr>
          <a:xfrm>
            <a:off x="2064268" y="3180225"/>
            <a:ext cx="2246919" cy="2060763"/>
            <a:chOff x="2064268" y="3180225"/>
            <a:chExt cx="2246919" cy="2060763"/>
          </a:xfrm>
        </p:grpSpPr>
        <p:sp>
          <p:nvSpPr>
            <p:cNvPr id="17" name="角丸四角形吹き出し 16"/>
            <p:cNvSpPr/>
            <p:nvPr/>
          </p:nvSpPr>
          <p:spPr bwMode="auto">
            <a:xfrm>
              <a:off x="2765785" y="3914878"/>
              <a:ext cx="653551" cy="340998"/>
            </a:xfrm>
            <a:prstGeom prst="wedgeRoundRectCallout">
              <a:avLst>
                <a:gd name="adj1" fmla="val 73448"/>
                <a:gd name="adj2" fmla="val -7852"/>
                <a:gd name="adj3" fmla="val 1666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ja-JP" sz="800" kern="100" dirty="0">
                  <a:solidFill>
                    <a:srgbClr val="000000"/>
                  </a:solidFill>
                  <a:ea typeface="HG丸ｺﾞｼｯｸM-PRO"/>
                  <a:cs typeface="Times New Roman"/>
                </a:rPr>
                <a:t>できた！</a:t>
              </a:r>
              <a:endParaRPr lang="ja-JP" sz="1050" kern="100" dirty="0">
                <a:ea typeface="ＭＳ 明朝"/>
                <a:cs typeface="Times New Roman"/>
              </a:endParaRPr>
            </a:p>
          </p:txBody>
        </p:sp>
        <p:pic>
          <p:nvPicPr>
            <p:cNvPr id="37" name="図 41"/>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r="8907" b="19756"/>
            <a:stretch>
              <a:fillRect/>
            </a:stretch>
          </p:blipFill>
          <p:spPr bwMode="auto">
            <a:xfrm rot="764567">
              <a:off x="3565129" y="3810935"/>
              <a:ext cx="746058" cy="90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下カーブ矢印 38"/>
            <p:cNvSpPr/>
            <p:nvPr/>
          </p:nvSpPr>
          <p:spPr bwMode="auto">
            <a:xfrm rot="5200999" flipV="1">
              <a:off x="2228756" y="3838351"/>
              <a:ext cx="1684157" cy="1121118"/>
            </a:xfrm>
            <a:prstGeom prst="curvedDownArrow">
              <a:avLst>
                <a:gd name="adj1" fmla="val 13344"/>
                <a:gd name="adj2" fmla="val 80580"/>
                <a:gd name="adj3" fmla="val 25012"/>
              </a:avLst>
            </a:prstGeom>
            <a:solidFill>
              <a:srgbClr val="FFFF00"/>
            </a:solidFill>
            <a:ln w="635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dirty="0"/>
            </a:p>
          </p:txBody>
        </p:sp>
        <p:sp>
          <p:nvSpPr>
            <p:cNvPr id="50" name="テキスト ボックス 2"/>
            <p:cNvSpPr txBox="1">
              <a:spLocks noChangeArrowheads="1"/>
            </p:cNvSpPr>
            <p:nvPr/>
          </p:nvSpPr>
          <p:spPr bwMode="auto">
            <a:xfrm>
              <a:off x="2064268" y="3180225"/>
              <a:ext cx="514712" cy="1909047"/>
            </a:xfrm>
            <a:prstGeom prst="rect">
              <a:avLst/>
            </a:prstGeom>
            <a:noFill/>
            <a:ln w="9525">
              <a:noFill/>
              <a:miter lim="800000"/>
              <a:headEnd/>
              <a:tailEnd/>
            </a:ln>
            <a:effectLst/>
          </p:spPr>
          <p:txBody>
            <a:bodyPr rot="0" vert="eaVert" wrap="square" lIns="71987" tIns="35993" rIns="71987" bIns="35993" anchor="t" anchorCtr="0">
              <a:spAutoFit/>
              <a:scene3d>
                <a:camera prst="orthographicFront"/>
                <a:lightRig rig="soft" dir="t">
                  <a:rot lat="0" lon="0" rev="10800000"/>
                </a:lightRig>
              </a:scene3d>
              <a:sp3d>
                <a:contourClr>
                  <a:srgbClr val="DDDDDD"/>
                </a:contourClr>
              </a:sp3d>
            </a:bodyPr>
            <a:lstStyle/>
            <a:p>
              <a:pPr algn="just">
                <a:spcAft>
                  <a:spcPts val="0"/>
                </a:spcAft>
              </a:pPr>
              <a:r>
                <a:rPr lang="ja-JP" altLang="en-US" sz="2400" b="1" kern="100" dirty="0">
                  <a:ln w="12700" cap="flat" cmpd="sng" algn="ctr">
                    <a:solidFill>
                      <a:srgbClr val="FCFCFD"/>
                    </a:solidFill>
                    <a:prstDash val="solid"/>
                    <a:miter lim="0"/>
                  </a:ln>
                  <a:effectLst>
                    <a:outerShdw blurRad="55004" dist="50800" dir="5400000" algn="tl">
                      <a:srgbClr val="000000">
                        <a:alpha val="33000"/>
                      </a:srgbClr>
                    </a:outerShdw>
                  </a:effectLst>
                  <a:latin typeface="Century"/>
                  <a:ea typeface="HGP創英角ﾎﾟｯﾌﾟ体"/>
                  <a:cs typeface="Times New Roman"/>
                </a:rPr>
                <a:t>対話的な学び</a:t>
              </a:r>
              <a:endParaRPr lang="ja-JP" altLang="en-US" sz="1100" kern="100" dirty="0">
                <a:ln w="12700" cap="flat" cmpd="sng" algn="ctr">
                  <a:solidFill>
                    <a:srgbClr val="FCFCFD"/>
                  </a:solidFill>
                  <a:prstDash val="solid"/>
                  <a:miter lim="0"/>
                </a:ln>
                <a:latin typeface="Century"/>
                <a:ea typeface="ＭＳ 明朝"/>
                <a:cs typeface="Times New Roman"/>
              </a:endParaRPr>
            </a:p>
          </p:txBody>
        </p:sp>
      </p:grpSp>
      <p:sp>
        <p:nvSpPr>
          <p:cNvPr id="38" name="角丸四角形 37"/>
          <p:cNvSpPr/>
          <p:nvPr/>
        </p:nvSpPr>
        <p:spPr bwMode="auto">
          <a:xfrm>
            <a:off x="3553177" y="4466162"/>
            <a:ext cx="3111319" cy="536125"/>
          </a:xfrm>
          <a:prstGeom prst="roundRect">
            <a:avLst/>
          </a:prstGeom>
          <a:ln/>
        </p:spPr>
        <p:style>
          <a:lnRef idx="1">
            <a:schemeClr val="accent3"/>
          </a:lnRef>
          <a:fillRef idx="2">
            <a:schemeClr val="accent3"/>
          </a:fillRef>
          <a:effectRef idx="1">
            <a:schemeClr val="accent3"/>
          </a:effectRef>
          <a:fontRef idx="minor">
            <a:schemeClr val="dk1"/>
          </a:fontRef>
        </p:style>
        <p:txBody>
          <a:bodyPr lIns="36000" tIns="36000" rIns="36000" bIns="0" anchor="ctr"/>
          <a:lstStyle/>
          <a:p>
            <a:pPr algn="ctr" fontAlgn="auto">
              <a:lnSpc>
                <a:spcPts val="1200"/>
              </a:lnSpc>
              <a:spcBef>
                <a:spcPts val="0"/>
              </a:spcBef>
              <a:spcAft>
                <a:spcPts val="0"/>
              </a:spcAft>
              <a:defRPr/>
            </a:pPr>
            <a:r>
              <a:rPr lang="ja-JP" b="1" kern="100" dirty="0">
                <a:solidFill>
                  <a:srgbClr val="000000"/>
                </a:solidFill>
                <a:ea typeface="HG丸ｺﾞｼｯｸM-PRO"/>
                <a:cs typeface="Times New Roman"/>
              </a:rPr>
              <a:t>視点１：課題設定の工夫</a:t>
            </a:r>
            <a:r>
              <a:rPr lang="en-US" b="1" kern="100" dirty="0">
                <a:solidFill>
                  <a:srgbClr val="000000"/>
                </a:solidFill>
                <a:latin typeface="HG丸ｺﾞｼｯｸM-PRO"/>
                <a:ea typeface="ＭＳ 明朝"/>
                <a:cs typeface="Times New Roman"/>
              </a:rPr>
              <a:t> </a:t>
            </a:r>
            <a:endParaRPr lang="ja-JP" b="1" kern="100" dirty="0">
              <a:ea typeface="ＭＳ 明朝"/>
              <a:cs typeface="Times New Roman"/>
            </a:endParaRPr>
          </a:p>
        </p:txBody>
      </p:sp>
      <p:grpSp>
        <p:nvGrpSpPr>
          <p:cNvPr id="53" name="グループ化 57"/>
          <p:cNvGrpSpPr>
            <a:grpSpLocks/>
          </p:cNvGrpSpPr>
          <p:nvPr/>
        </p:nvGrpSpPr>
        <p:grpSpPr bwMode="auto">
          <a:xfrm>
            <a:off x="56456" y="137036"/>
            <a:ext cx="2265610" cy="556389"/>
            <a:chOff x="164176" y="721310"/>
            <a:chExt cx="1866322" cy="361113"/>
          </a:xfrm>
        </p:grpSpPr>
        <p:sp>
          <p:nvSpPr>
            <p:cNvPr id="54" name="円/楕円 53"/>
            <p:cNvSpPr/>
            <p:nvPr/>
          </p:nvSpPr>
          <p:spPr>
            <a:xfrm>
              <a:off x="164176" y="721310"/>
              <a:ext cx="470003" cy="361113"/>
            </a:xfrm>
            <a:prstGeom prst="ellipse">
              <a:avLst/>
            </a:prstGeom>
            <a:solidFill>
              <a:schemeClr val="accent2">
                <a:lumMod val="60000"/>
                <a:lumOff val="40000"/>
                <a:alpha val="49804"/>
              </a:schemeClr>
            </a:solidFill>
          </p:spPr>
          <p:style>
            <a:lnRef idx="2">
              <a:schemeClr val="lt1">
                <a:hueOff val="0"/>
                <a:satOff val="0"/>
                <a:lumOff val="0"/>
                <a:alphaOff val="0"/>
              </a:schemeClr>
            </a:lnRef>
            <a:fillRef idx="1">
              <a:schemeClr val="accent5">
                <a:alpha val="50000"/>
                <a:hueOff val="-3311292"/>
                <a:satOff val="13270"/>
                <a:lumOff val="2876"/>
                <a:alphaOff val="0"/>
              </a:schemeClr>
            </a:fillRef>
            <a:effectRef idx="0">
              <a:schemeClr val="accent5">
                <a:alpha val="50000"/>
                <a:hueOff val="-3311292"/>
                <a:satOff val="13270"/>
                <a:lumOff val="2876"/>
                <a:alphaOff val="0"/>
              </a:schemeClr>
            </a:effectRef>
            <a:fontRef idx="minor">
              <a:schemeClr val="tx1"/>
            </a:fontRef>
          </p:style>
        </p:sp>
        <p:sp>
          <p:nvSpPr>
            <p:cNvPr id="55" name="テキスト ボックス 17"/>
            <p:cNvSpPr txBox="1">
              <a:spLocks noChangeArrowheads="1"/>
            </p:cNvSpPr>
            <p:nvPr/>
          </p:nvSpPr>
          <p:spPr bwMode="auto">
            <a:xfrm>
              <a:off x="379855" y="728879"/>
              <a:ext cx="1650643" cy="29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dirty="0">
                  <a:latin typeface="AR丸ゴシック体E" pitchFamily="49" charset="-128"/>
                  <a:ea typeface="AR丸ゴシック体E" pitchFamily="49" charset="-128"/>
                </a:rPr>
                <a:t> </a:t>
              </a:r>
              <a:r>
                <a:rPr lang="ja-JP" altLang="en-US" sz="2400" dirty="0" smtClean="0">
                  <a:latin typeface="AR丸ゴシック体E" pitchFamily="49" charset="-128"/>
                  <a:ea typeface="AR丸ゴシック体E" pitchFamily="49" charset="-128"/>
                </a:rPr>
                <a:t>研究の</a:t>
              </a:r>
              <a:r>
                <a:rPr lang="ja-JP" altLang="en-US" sz="2400" dirty="0">
                  <a:latin typeface="AR丸ゴシック体E" pitchFamily="49" charset="-128"/>
                  <a:ea typeface="AR丸ゴシック体E" pitchFamily="49" charset="-128"/>
                </a:rPr>
                <a:t>構想</a:t>
              </a:r>
            </a:p>
          </p:txBody>
        </p:sp>
        <p:cxnSp>
          <p:nvCxnSpPr>
            <p:cNvPr id="56" name="直線コネクタ 55"/>
            <p:cNvCxnSpPr/>
            <p:nvPr/>
          </p:nvCxnSpPr>
          <p:spPr>
            <a:xfrm>
              <a:off x="505320" y="982432"/>
              <a:ext cx="1226626" cy="2619"/>
            </a:xfrm>
            <a:prstGeom prst="line">
              <a:avLst/>
            </a:prstGeom>
            <a:ln w="57150">
              <a:solidFill>
                <a:srgbClr val="D48A88">
                  <a:alpha val="80000"/>
                </a:srgbClr>
              </a:solidFill>
            </a:ln>
          </p:spPr>
          <p:style>
            <a:lnRef idx="1">
              <a:schemeClr val="accent1"/>
            </a:lnRef>
            <a:fillRef idx="0">
              <a:schemeClr val="accent1"/>
            </a:fillRef>
            <a:effectRef idx="0">
              <a:schemeClr val="accent1"/>
            </a:effectRef>
            <a:fontRef idx="minor">
              <a:schemeClr val="tx1"/>
            </a:fontRef>
          </p:style>
        </p:cxnSp>
      </p:grpSp>
      <p:pic>
        <p:nvPicPr>
          <p:cNvPr id="58" name="オーディオ 5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3570007524"/>
      </p:ext>
    </p:extLst>
  </p:cSld>
  <p:clrMapOvr>
    <a:masterClrMapping/>
  </p:clrMapOvr>
  <mc:AlternateContent xmlns:mc="http://schemas.openxmlformats.org/markup-compatibility/2006">
    <mc:Choice xmlns:p14="http://schemas.microsoft.com/office/powerpoint/2010/main" Requires="p14">
      <p:transition spd="slow" p14:dur="2000" advTm="1847"/>
    </mc:Choice>
    <mc:Fallback>
      <p:transition spd="slow" advTm="1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arn(inVertical)">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500" fill="hold"/>
                                        <p:tgtEl>
                                          <p:spTgt spid="32"/>
                                        </p:tgtEl>
                                        <p:attrNameLst>
                                          <p:attrName>ppt_w</p:attrName>
                                        </p:attrNameLst>
                                      </p:cBhvr>
                                      <p:tavLst>
                                        <p:tav tm="0">
                                          <p:val>
                                            <p:fltVal val="0"/>
                                          </p:val>
                                        </p:tav>
                                        <p:tav tm="100000">
                                          <p:val>
                                            <p:strVal val="#ppt_w"/>
                                          </p:val>
                                        </p:tav>
                                      </p:tavLst>
                                    </p:anim>
                                    <p:anim calcmode="lin" valueType="num">
                                      <p:cBhvr>
                                        <p:cTn id="37" dur="500" fill="hold"/>
                                        <p:tgtEl>
                                          <p:spTgt spid="32"/>
                                        </p:tgtEl>
                                        <p:attrNameLst>
                                          <p:attrName>ppt_h</p:attrName>
                                        </p:attrNameLst>
                                      </p:cBhvr>
                                      <p:tavLst>
                                        <p:tav tm="0">
                                          <p:val>
                                            <p:fltVal val="0"/>
                                          </p:val>
                                        </p:tav>
                                        <p:tav tm="100000">
                                          <p:val>
                                            <p:strVal val="#ppt_h"/>
                                          </p:val>
                                        </p:tav>
                                      </p:tavLst>
                                    </p:anim>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p:cTn id="43" dur="1000" fill="hold"/>
                                        <p:tgtEl>
                                          <p:spTgt spid="33"/>
                                        </p:tgtEl>
                                        <p:attrNameLst>
                                          <p:attrName>ppt_w</p:attrName>
                                        </p:attrNameLst>
                                      </p:cBhvr>
                                      <p:tavLst>
                                        <p:tav tm="0">
                                          <p:val>
                                            <p:fltVal val="0"/>
                                          </p:val>
                                        </p:tav>
                                        <p:tav tm="100000">
                                          <p:val>
                                            <p:strVal val="#ppt_w"/>
                                          </p:val>
                                        </p:tav>
                                      </p:tavLst>
                                    </p:anim>
                                    <p:anim calcmode="lin" valueType="num">
                                      <p:cBhvr>
                                        <p:cTn id="44" dur="1000" fill="hold"/>
                                        <p:tgtEl>
                                          <p:spTgt spid="33"/>
                                        </p:tgtEl>
                                        <p:attrNameLst>
                                          <p:attrName>ppt_h</p:attrName>
                                        </p:attrNameLst>
                                      </p:cBhvr>
                                      <p:tavLst>
                                        <p:tav tm="0">
                                          <p:val>
                                            <p:fltVal val="0"/>
                                          </p:val>
                                        </p:tav>
                                        <p:tav tm="100000">
                                          <p:val>
                                            <p:strVal val="#ppt_h"/>
                                          </p:val>
                                        </p:tav>
                                      </p:tavLst>
                                    </p:anim>
                                    <p:anim calcmode="lin" valueType="num">
                                      <p:cBhvr>
                                        <p:cTn id="45" dur="1000" fill="hold"/>
                                        <p:tgtEl>
                                          <p:spTgt spid="33"/>
                                        </p:tgtEl>
                                        <p:attrNameLst>
                                          <p:attrName>style.rotation</p:attrName>
                                        </p:attrNameLst>
                                      </p:cBhvr>
                                      <p:tavLst>
                                        <p:tav tm="0">
                                          <p:val>
                                            <p:fltVal val="90"/>
                                          </p:val>
                                        </p:tav>
                                        <p:tav tm="100000">
                                          <p:val>
                                            <p:fltVal val="0"/>
                                          </p:val>
                                        </p:tav>
                                      </p:tavLst>
                                    </p:anim>
                                    <p:animEffect transition="in" filter="fade">
                                      <p:cBhvr>
                                        <p:cTn id="46" dur="10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58"/>
                </p:tgtEl>
              </p:cMediaNode>
            </p:audio>
          </p:childTnLst>
        </p:cTn>
      </p:par>
    </p:tnLst>
    <p:bldLst>
      <p:bldP spid="28" grpId="0" animBg="1"/>
      <p:bldP spid="31" grpId="0" animBg="1"/>
      <p:bldP spid="32" grpId="0" animBg="1"/>
      <p:bldP spid="33" grpId="0" animBg="1"/>
      <p:bldP spid="2"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4" descr="C:\Users\chie\Pictures\動物～猫.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7848" y="1779882"/>
            <a:ext cx="935202" cy="9096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descr="C:\Users\chie\Pictures\入念に確認している猫のイラスト.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7550" y="2940667"/>
            <a:ext cx="1054228" cy="101597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chie\Pictures\猫が目を輝かせ喜ぶ画像～猫画像.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17551" y="764705"/>
            <a:ext cx="1151629" cy="829776"/>
          </a:xfrm>
          <a:prstGeom prst="rect">
            <a:avLst/>
          </a:prstGeom>
          <a:noFill/>
          <a:extLst>
            <a:ext uri="{909E8E84-426E-40DD-AFC4-6F175D3DCCD1}">
              <a14:hiddenFill xmlns:a14="http://schemas.microsoft.com/office/drawing/2010/main">
                <a:solidFill>
                  <a:srgbClr val="FFFFFF"/>
                </a:solidFill>
              </a14:hiddenFill>
            </a:ext>
          </a:extLst>
        </p:spPr>
      </p:pic>
      <p:sp>
        <p:nvSpPr>
          <p:cNvPr id="27" name="テキスト ボックス 17"/>
          <p:cNvSpPr txBox="1">
            <a:spLocks noChangeArrowheads="1"/>
          </p:cNvSpPr>
          <p:nvPr/>
        </p:nvSpPr>
        <p:spPr bwMode="auto">
          <a:xfrm>
            <a:off x="1784648" y="229978"/>
            <a:ext cx="3168352" cy="584775"/>
          </a:xfrm>
          <a:prstGeom prst="rect">
            <a:avLst/>
          </a:prstGeom>
          <a:solidFill>
            <a:schemeClr val="bg1"/>
          </a:solidFill>
          <a:ln>
            <a:noFill/>
          </a:ln>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dirty="0" smtClean="0">
                <a:latin typeface="AR丸ゴシック体E" pitchFamily="49" charset="-128"/>
                <a:ea typeface="AR丸ゴシック体E" pitchFamily="49" charset="-128"/>
              </a:rPr>
              <a:t>課題設定の</a:t>
            </a:r>
            <a:r>
              <a:rPr lang="ja-JP" altLang="en-US" dirty="0">
                <a:latin typeface="AR丸ゴシック体E" pitchFamily="49" charset="-128"/>
                <a:ea typeface="AR丸ゴシック体E" pitchFamily="49" charset="-128"/>
              </a:rPr>
              <a:t>工夫</a:t>
            </a:r>
          </a:p>
        </p:txBody>
      </p:sp>
      <p:sp>
        <p:nvSpPr>
          <p:cNvPr id="28" name="角丸四角形 27"/>
          <p:cNvSpPr/>
          <p:nvPr/>
        </p:nvSpPr>
        <p:spPr>
          <a:xfrm>
            <a:off x="200472" y="192892"/>
            <a:ext cx="1440160" cy="621861"/>
          </a:xfrm>
          <a:prstGeom prst="roundRect">
            <a:avLst/>
          </a:prstGeom>
          <a:solidFill>
            <a:schemeClr val="accent6">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2800" dirty="0">
                <a:latin typeface="AR丸ゴシック体E" pitchFamily="49" charset="-128"/>
                <a:ea typeface="AR丸ゴシック体E" pitchFamily="49" charset="-128"/>
              </a:rPr>
              <a:t>視点１</a:t>
            </a:r>
            <a:endParaRPr kumimoji="1" lang="ja-JP" altLang="en-US" sz="2800" dirty="0"/>
          </a:p>
        </p:txBody>
      </p:sp>
      <p:grpSp>
        <p:nvGrpSpPr>
          <p:cNvPr id="15" name="グループ化 14"/>
          <p:cNvGrpSpPr/>
          <p:nvPr/>
        </p:nvGrpSpPr>
        <p:grpSpPr>
          <a:xfrm>
            <a:off x="215584" y="976259"/>
            <a:ext cx="5251513" cy="2007228"/>
            <a:chOff x="142932" y="1028957"/>
            <a:chExt cx="5251513" cy="2007228"/>
          </a:xfrm>
        </p:grpSpPr>
        <p:sp>
          <p:nvSpPr>
            <p:cNvPr id="29" name="テキスト ボックス 28"/>
            <p:cNvSpPr txBox="1"/>
            <p:nvPr/>
          </p:nvSpPr>
          <p:spPr>
            <a:xfrm>
              <a:off x="142932" y="1028957"/>
              <a:ext cx="3816424" cy="468275"/>
            </a:xfrm>
            <a:prstGeom prst="wedgeRoundRectCallout">
              <a:avLst>
                <a:gd name="adj1" fmla="val -25668"/>
                <a:gd name="adj2" fmla="val 106762"/>
                <a:gd name="adj3" fmla="val 16667"/>
              </a:avLst>
            </a:prstGeom>
            <a:solidFill>
              <a:srgbClr val="EFFFEF"/>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0" tIns="36000" rIns="0" bIns="36000" rtlCol="0" anchor="ctr" anchorCtr="0">
              <a:spAutoFit/>
            </a:bodyPr>
            <a:lstStyle/>
            <a:p>
              <a:pPr>
                <a:lnSpc>
                  <a:spcPct val="150000"/>
                </a:lnSpc>
                <a:buSzPct val="110000"/>
              </a:pPr>
              <a:r>
                <a:rPr lang="ja-JP" altLang="en-US" kern="100" dirty="0" smtClean="0">
                  <a:latin typeface="HG丸ｺﾞｼｯｸM-PRO" panose="020F0600000000000000" pitchFamily="50" charset="-128"/>
                  <a:ea typeface="HG丸ｺﾞｼｯｸM-PRO" panose="020F0600000000000000" pitchFamily="50" charset="-128"/>
                  <a:cs typeface="Times New Roman"/>
                </a:rPr>
                <a:t>「○○したのは，なぜかな？」</a:t>
              </a:r>
              <a:endParaRPr lang="en-US" altLang="ja-JP" kern="100" dirty="0" smtClean="0">
                <a:latin typeface="HG丸ｺﾞｼｯｸM-PRO" panose="020F0600000000000000" pitchFamily="50" charset="-128"/>
                <a:ea typeface="HG丸ｺﾞｼｯｸM-PRO" panose="020F0600000000000000" pitchFamily="50" charset="-128"/>
                <a:cs typeface="Times New Roman"/>
              </a:endParaRPr>
            </a:p>
          </p:txBody>
        </p:sp>
        <p:pic>
          <p:nvPicPr>
            <p:cNvPr id="30" name="図 29"/>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2485" y="1862997"/>
              <a:ext cx="1353683" cy="1173188"/>
            </a:xfrm>
            <a:prstGeom prst="rect">
              <a:avLst/>
            </a:prstGeom>
          </p:spPr>
        </p:pic>
        <p:sp>
          <p:nvSpPr>
            <p:cNvPr id="31" name="テキスト ボックス 30"/>
            <p:cNvSpPr txBox="1"/>
            <p:nvPr/>
          </p:nvSpPr>
          <p:spPr>
            <a:xfrm>
              <a:off x="2211997" y="1627017"/>
              <a:ext cx="3182448" cy="934684"/>
            </a:xfrm>
            <a:prstGeom prst="wedgeRoundRectCallout">
              <a:avLst>
                <a:gd name="adj1" fmla="val -64429"/>
                <a:gd name="adj2" fmla="val 41546"/>
                <a:gd name="adj3" fmla="val 16667"/>
              </a:avLst>
            </a:prstGeom>
            <a:solidFill>
              <a:srgbClr val="EFFFEF"/>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0" tIns="144000" rIns="0" bIns="144000" rtlCol="0" anchor="ctr" anchorCtr="0">
              <a:spAutoFit/>
            </a:bodyPr>
            <a:lstStyle/>
            <a:p>
              <a:pPr>
                <a:buSzPct val="110000"/>
              </a:pPr>
              <a:r>
                <a:rPr lang="ja-JP" altLang="en-US" kern="100" dirty="0" smtClean="0">
                  <a:latin typeface="HG丸ｺﾞｼｯｸM-PRO" panose="020F0600000000000000" pitchFamily="50" charset="-128"/>
                  <a:ea typeface="HG丸ｺﾞｼｯｸM-PRO" panose="020F0600000000000000" pitchFamily="50" charset="-128"/>
                  <a:cs typeface="Times New Roman"/>
                </a:rPr>
                <a:t> 「○○って言ってるけど、　</a:t>
              </a:r>
              <a:endParaRPr lang="en-US" altLang="ja-JP" kern="100" dirty="0" smtClean="0">
                <a:latin typeface="HG丸ｺﾞｼｯｸM-PRO" panose="020F0600000000000000" pitchFamily="50" charset="-128"/>
                <a:ea typeface="HG丸ｺﾞｼｯｸM-PRO" panose="020F0600000000000000" pitchFamily="50" charset="-128"/>
                <a:cs typeface="Times New Roman"/>
              </a:endParaRPr>
            </a:p>
            <a:p>
              <a:pPr>
                <a:buSzPct val="110000"/>
              </a:pPr>
              <a:r>
                <a:rPr lang="ja-JP" altLang="en-US" kern="100" dirty="0" smtClean="0">
                  <a:latin typeface="HG丸ｺﾞｼｯｸM-PRO" panose="020F0600000000000000" pitchFamily="50" charset="-128"/>
                  <a:ea typeface="HG丸ｺﾞｼｯｸM-PRO" panose="020F0600000000000000" pitchFamily="50" charset="-128"/>
                  <a:cs typeface="Times New Roman"/>
                </a:rPr>
                <a:t>　　本当かな。」</a:t>
              </a:r>
              <a:endParaRPr lang="en-US" altLang="ja-JP" kern="100" dirty="0" smtClean="0">
                <a:latin typeface="HG丸ｺﾞｼｯｸM-PRO" panose="020F0600000000000000" pitchFamily="50" charset="-128"/>
                <a:ea typeface="HG丸ｺﾞｼｯｸM-PRO" panose="020F0600000000000000" pitchFamily="50" charset="-128"/>
                <a:cs typeface="Times New Roman"/>
              </a:endParaRPr>
            </a:p>
          </p:txBody>
        </p:sp>
      </p:grpSp>
      <p:sp>
        <p:nvSpPr>
          <p:cNvPr id="32" name="テキスト ボックス 31"/>
          <p:cNvSpPr txBox="1"/>
          <p:nvPr/>
        </p:nvSpPr>
        <p:spPr>
          <a:xfrm>
            <a:off x="197550" y="3142100"/>
            <a:ext cx="5434733" cy="857464"/>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lIns="36000" tIns="0" rIns="36000" bIns="36000" rtlCol="0">
            <a:spAutoFit/>
          </a:bodyPr>
          <a:lstStyle/>
          <a:p>
            <a:pPr>
              <a:lnSpc>
                <a:spcPct val="150000"/>
              </a:lnSpc>
            </a:pPr>
            <a:r>
              <a:rPr lang="ja-JP" altLang="en-US" sz="3200" kern="100" spc="300" dirty="0" smtClean="0">
                <a:solidFill>
                  <a:schemeClr val="tx1"/>
                </a:solidFill>
                <a:latin typeface="AR P丸ゴシック体E" panose="020B0600010101010101" pitchFamily="50" charset="-128"/>
                <a:ea typeface="AR P丸ゴシック体E" panose="020B0600010101010101" pitchFamily="50" charset="-128"/>
                <a:cs typeface="Times New Roman"/>
              </a:rPr>
              <a:t>☆問いを引き出す問題提示</a:t>
            </a:r>
            <a:endParaRPr lang="en-US" altLang="ja-JP" sz="3200" kern="100" spc="300" dirty="0" smtClean="0">
              <a:solidFill>
                <a:schemeClr val="tx1"/>
              </a:solidFill>
              <a:latin typeface="AR P丸ゴシック体E" panose="020B0600010101010101" pitchFamily="50" charset="-128"/>
              <a:ea typeface="AR P丸ゴシック体E" panose="020B0600010101010101" pitchFamily="50" charset="-128"/>
              <a:cs typeface="Times New Roman"/>
            </a:endParaRPr>
          </a:p>
        </p:txBody>
      </p:sp>
      <p:grpSp>
        <p:nvGrpSpPr>
          <p:cNvPr id="16" name="グループ化 15"/>
          <p:cNvGrpSpPr/>
          <p:nvPr/>
        </p:nvGrpSpPr>
        <p:grpSpPr>
          <a:xfrm>
            <a:off x="5831456" y="4375666"/>
            <a:ext cx="3964869" cy="2324116"/>
            <a:chOff x="-1836593" y="3900858"/>
            <a:chExt cx="4282492" cy="2324116"/>
          </a:xfrm>
        </p:grpSpPr>
        <p:pic>
          <p:nvPicPr>
            <p:cNvPr id="34" name="図 33"/>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837" y="5010822"/>
              <a:ext cx="1235680" cy="1214152"/>
            </a:xfrm>
            <a:prstGeom prst="rect">
              <a:avLst/>
            </a:prstGeom>
          </p:spPr>
        </p:pic>
        <p:sp>
          <p:nvSpPr>
            <p:cNvPr id="36" name="テキスト ボックス 35"/>
            <p:cNvSpPr txBox="1"/>
            <p:nvPr/>
          </p:nvSpPr>
          <p:spPr>
            <a:xfrm>
              <a:off x="-1836593" y="3900858"/>
              <a:ext cx="4282492" cy="743162"/>
            </a:xfrm>
            <a:prstGeom prst="cloudCallout">
              <a:avLst>
                <a:gd name="adj1" fmla="val 15425"/>
                <a:gd name="adj2" fmla="val 100008"/>
              </a:avLst>
            </a:prstGeom>
            <a:solidFill>
              <a:schemeClr val="bg1"/>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0" tIns="36000" rIns="0" bIns="36000" rtlCol="0" anchor="ctr" anchorCtr="0">
              <a:spAutoFit/>
            </a:bodyPr>
            <a:lstStyle/>
            <a:p>
              <a:pPr>
                <a:lnSpc>
                  <a:spcPct val="150000"/>
                </a:lnSpc>
              </a:pPr>
              <a:r>
                <a:rPr lang="ja-JP" altLang="en-US" kern="100" spc="-150" dirty="0" smtClean="0">
                  <a:latin typeface="HG丸ｺﾞｼｯｸM-PRO" panose="020F0600000000000000" pitchFamily="50" charset="-128"/>
                  <a:ea typeface="HG丸ｺﾞｼｯｸM-PRO" panose="020F0600000000000000" pitchFamily="50" charset="-128"/>
                  <a:cs typeface="Times New Roman"/>
                </a:rPr>
                <a:t>　</a:t>
              </a:r>
              <a:r>
                <a:rPr lang="ja-JP" altLang="en-US" kern="100" dirty="0" smtClean="0">
                  <a:latin typeface="HG丸ｺﾞｼｯｸM-PRO" panose="020F0600000000000000" pitchFamily="50" charset="-128"/>
                  <a:ea typeface="HG丸ｺﾞｼｯｸM-PRO" panose="020F0600000000000000" pitchFamily="50" charset="-128"/>
                  <a:cs typeface="Times New Roman"/>
                </a:rPr>
                <a:t>今日の課題は・・・。</a:t>
              </a:r>
              <a:endParaRPr lang="en-US" altLang="ja-JP" kern="100" dirty="0">
                <a:latin typeface="HG丸ｺﾞｼｯｸM-PRO" panose="020F0600000000000000" pitchFamily="50" charset="-128"/>
                <a:ea typeface="HG丸ｺﾞｼｯｸM-PRO" panose="020F0600000000000000" pitchFamily="50" charset="-128"/>
                <a:cs typeface="Times New Roman"/>
              </a:endParaRPr>
            </a:p>
          </p:txBody>
        </p:sp>
      </p:grpSp>
      <p:grpSp>
        <p:nvGrpSpPr>
          <p:cNvPr id="52" name="グループ化 51"/>
          <p:cNvGrpSpPr/>
          <p:nvPr/>
        </p:nvGrpSpPr>
        <p:grpSpPr>
          <a:xfrm>
            <a:off x="450454" y="5384496"/>
            <a:ext cx="5040561" cy="625268"/>
            <a:chOff x="920552" y="5396660"/>
            <a:chExt cx="4829345" cy="625268"/>
          </a:xfrm>
        </p:grpSpPr>
        <p:sp>
          <p:nvSpPr>
            <p:cNvPr id="38" name="テキスト ボックス 37"/>
            <p:cNvSpPr txBox="1"/>
            <p:nvPr/>
          </p:nvSpPr>
          <p:spPr>
            <a:xfrm>
              <a:off x="920552" y="5396660"/>
              <a:ext cx="4829345" cy="625268"/>
            </a:xfrm>
            <a:prstGeom prst="roundRect">
              <a:avLst/>
            </a:prstGeom>
            <a:solidFill>
              <a:srgbClr val="FFFF93"/>
            </a:solidFill>
            <a:ln/>
          </p:spPr>
          <p:style>
            <a:lnRef idx="2">
              <a:schemeClr val="accent1"/>
            </a:lnRef>
            <a:fillRef idx="1">
              <a:schemeClr val="lt1"/>
            </a:fillRef>
            <a:effectRef idx="0">
              <a:schemeClr val="accent1"/>
            </a:effectRef>
            <a:fontRef idx="minor">
              <a:schemeClr val="dk1"/>
            </a:fontRef>
          </p:style>
          <p:txBody>
            <a:bodyPr wrap="square" lIns="0" tIns="36000" rIns="0" bIns="36000" rtlCol="0" anchor="ctr" anchorCtr="0">
              <a:spAutoFit/>
            </a:bodyPr>
            <a:lstStyle/>
            <a:p>
              <a:r>
                <a:rPr lang="ja-JP" altLang="en-US" sz="3200" kern="100" spc="-150" dirty="0" smtClean="0">
                  <a:latin typeface="HG丸ｺﾞｼｯｸM-PRO" panose="020F0600000000000000" pitchFamily="50" charset="-128"/>
                  <a:ea typeface="HG丸ｺﾞｼｯｸM-PRO" panose="020F0600000000000000" pitchFamily="50" charset="-128"/>
                  <a:cs typeface="Times New Roman"/>
                </a:rPr>
                <a:t>　　</a:t>
              </a:r>
              <a:r>
                <a:rPr lang="ja-JP" altLang="en-US" sz="3200" b="1" kern="100" spc="-150" dirty="0" smtClean="0">
                  <a:latin typeface="HG丸ｺﾞｼｯｸM-PRO" panose="020F0600000000000000" pitchFamily="50" charset="-128"/>
                  <a:ea typeface="HG丸ｺﾞｼｯｸM-PRO" panose="020F0600000000000000" pitchFamily="50" charset="-128"/>
                  <a:cs typeface="Times New Roman"/>
                </a:rPr>
                <a:t>なぜ，○○なのだろう。</a:t>
              </a:r>
              <a:endParaRPr lang="en-US" altLang="ja-JP" sz="3200" b="1" kern="100" spc="-150" dirty="0">
                <a:latin typeface="HG丸ｺﾞｼｯｸM-PRO" panose="020F0600000000000000" pitchFamily="50" charset="-128"/>
                <a:ea typeface="HG丸ｺﾞｼｯｸM-PRO" panose="020F0600000000000000" pitchFamily="50" charset="-128"/>
                <a:cs typeface="Times New Roman"/>
              </a:endParaRPr>
            </a:p>
          </p:txBody>
        </p:sp>
        <p:sp>
          <p:nvSpPr>
            <p:cNvPr id="39" name="円/楕円 38"/>
            <p:cNvSpPr/>
            <p:nvPr/>
          </p:nvSpPr>
          <p:spPr>
            <a:xfrm>
              <a:off x="1065635" y="5485630"/>
              <a:ext cx="562870" cy="48715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200" b="1" dirty="0" smtClean="0"/>
                <a:t>か</a:t>
              </a:r>
              <a:endParaRPr kumimoji="1" lang="ja-JP" altLang="en-US" sz="3200" b="1" dirty="0"/>
            </a:p>
          </p:txBody>
        </p:sp>
      </p:grpSp>
      <p:sp>
        <p:nvSpPr>
          <p:cNvPr id="41" name="角丸四角形 40"/>
          <p:cNvSpPr/>
          <p:nvPr/>
        </p:nvSpPr>
        <p:spPr>
          <a:xfrm>
            <a:off x="5247895" y="176615"/>
            <a:ext cx="3382417" cy="865682"/>
          </a:xfrm>
          <a:prstGeom prst="roundRect">
            <a:avLst/>
          </a:prstGeom>
          <a:ln w="57150">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scene3d>
              <a:camera prst="orthographicFront"/>
              <a:lightRig rig="threePt" dir="t"/>
            </a:scene3d>
            <a:sp3d extrusionH="57150">
              <a:bevelT w="38100" h="38100"/>
            </a:sp3d>
          </a:bodyPr>
          <a:lstStyle/>
          <a:p>
            <a:pPr algn="ctr"/>
            <a:r>
              <a:rPr lang="ja-JP" altLang="en-US" sz="3600">
                <a:latin typeface="AR丸ゴシック体E" pitchFamily="49" charset="-128"/>
                <a:ea typeface="AR丸ゴシック体E" pitchFamily="49" charset="-128"/>
              </a:rPr>
              <a:t>①導入の工夫</a:t>
            </a:r>
            <a:endParaRPr lang="ja-JP" altLang="en-US" sz="3600" dirty="0">
              <a:latin typeface="AR丸ゴシック体E" pitchFamily="49" charset="-128"/>
              <a:ea typeface="AR丸ゴシック体E" pitchFamily="49" charset="-128"/>
            </a:endParaRPr>
          </a:p>
        </p:txBody>
      </p:sp>
      <p:grpSp>
        <p:nvGrpSpPr>
          <p:cNvPr id="14" name="グループ化 13"/>
          <p:cNvGrpSpPr/>
          <p:nvPr/>
        </p:nvGrpSpPr>
        <p:grpSpPr>
          <a:xfrm>
            <a:off x="6100699" y="1155997"/>
            <a:ext cx="3574313" cy="2744150"/>
            <a:chOff x="6100699" y="1155997"/>
            <a:chExt cx="3574313" cy="2744150"/>
          </a:xfrm>
        </p:grpSpPr>
        <p:pic>
          <p:nvPicPr>
            <p:cNvPr id="10" name="図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00699" y="1155997"/>
              <a:ext cx="3574313" cy="2676799"/>
            </a:xfrm>
            <a:prstGeom prst="rect">
              <a:avLst/>
            </a:prstGeom>
          </p:spPr>
        </p:pic>
        <p:sp>
          <p:nvSpPr>
            <p:cNvPr id="48" name="角丸四角形 47"/>
            <p:cNvSpPr/>
            <p:nvPr/>
          </p:nvSpPr>
          <p:spPr bwMode="auto">
            <a:xfrm>
              <a:off x="7200312" y="3450002"/>
              <a:ext cx="1690343" cy="450145"/>
            </a:xfrm>
            <a:prstGeom prst="roundRect">
              <a:avLst/>
            </a:prstGeom>
            <a:solidFill>
              <a:sysClr val="window" lastClr="FFFFFF"/>
            </a:solidFill>
            <a:ln w="38100" cap="flat" cmpd="sng" algn="ctr">
              <a:solidFill>
                <a:srgbClr val="009900"/>
              </a:solidFill>
              <a:prstDash val="solid"/>
            </a:ln>
            <a:effectLst/>
          </p:spPr>
          <p:txBody>
            <a:bodyPr lIns="36000" rIns="36000" anchor="t"/>
            <a:lstStyle/>
            <a:p>
              <a:pPr algn="ctr" fontAlgn="auto">
                <a:spcBef>
                  <a:spcPts val="0"/>
                </a:spcBef>
                <a:spcAft>
                  <a:spcPts val="0"/>
                </a:spcAft>
                <a:defRPr/>
              </a:pPr>
              <a:r>
                <a:rPr lang="ja-JP" altLang="en-US" kern="100" dirty="0" smtClean="0">
                  <a:latin typeface="AR P丸ゴシック体E" panose="020F0900000000000000" pitchFamily="50" charset="-128"/>
                  <a:ea typeface="AR P丸ゴシック体E" panose="020F0900000000000000" pitchFamily="50" charset="-128"/>
                  <a:cs typeface="Times New Roman"/>
                </a:rPr>
                <a:t> </a:t>
              </a:r>
              <a:r>
                <a:rPr lang="en-US" altLang="ja-JP" kern="100" dirty="0" smtClean="0">
                  <a:latin typeface="AR P丸ゴシック体E" panose="020F0900000000000000" pitchFamily="50" charset="-128"/>
                  <a:ea typeface="AR P丸ゴシック体E" panose="020F0900000000000000" pitchFamily="50" charset="-128"/>
                  <a:cs typeface="Times New Roman"/>
                </a:rPr>
                <a:t>ICT</a:t>
              </a:r>
              <a:r>
                <a:rPr lang="ja-JP" altLang="en-US" kern="100" dirty="0" smtClean="0">
                  <a:latin typeface="AR P丸ゴシック体E" panose="020F0900000000000000" pitchFamily="50" charset="-128"/>
                  <a:ea typeface="AR P丸ゴシック体E" panose="020F0900000000000000" pitchFamily="50" charset="-128"/>
                  <a:cs typeface="Times New Roman"/>
                </a:rPr>
                <a:t>の活用 </a:t>
              </a:r>
              <a:endParaRPr lang="ja-JP" kern="100" dirty="0">
                <a:latin typeface="AR P丸ゴシック体E" panose="020F0900000000000000" pitchFamily="50" charset="-128"/>
                <a:ea typeface="AR P丸ゴシック体E" panose="020F0900000000000000" pitchFamily="50" charset="-128"/>
                <a:cs typeface="Times New Roman"/>
              </a:endParaRPr>
            </a:p>
          </p:txBody>
        </p:sp>
      </p:grpSp>
      <p:grpSp>
        <p:nvGrpSpPr>
          <p:cNvPr id="50" name="グループ化 49"/>
          <p:cNvGrpSpPr/>
          <p:nvPr/>
        </p:nvGrpSpPr>
        <p:grpSpPr>
          <a:xfrm>
            <a:off x="197550" y="3956637"/>
            <a:ext cx="5521831" cy="1281410"/>
            <a:chOff x="511289" y="3976449"/>
            <a:chExt cx="5521831" cy="1281410"/>
          </a:xfrm>
        </p:grpSpPr>
        <p:sp>
          <p:nvSpPr>
            <p:cNvPr id="35" name="テキスト ボックス 34"/>
            <p:cNvSpPr txBox="1"/>
            <p:nvPr/>
          </p:nvSpPr>
          <p:spPr>
            <a:xfrm>
              <a:off x="511289" y="4395478"/>
              <a:ext cx="5521831" cy="862381"/>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lIns="36000" tIns="36000" rIns="36000" bIns="36000" rtlCol="0" anchor="ctr">
              <a:noAutofit/>
            </a:bodyPr>
            <a:lstStyle/>
            <a:p>
              <a:r>
                <a:rPr lang="ja-JP" altLang="en-US" sz="3200" spc="300" dirty="0" smtClean="0">
                  <a:solidFill>
                    <a:schemeClr val="tx1"/>
                  </a:solidFill>
                  <a:latin typeface="AR P丸ゴシック体E" panose="020B0600010101010101" pitchFamily="50" charset="-128"/>
                  <a:ea typeface="AR P丸ゴシック体E" panose="020B0600010101010101" pitchFamily="50" charset="-128"/>
                </a:rPr>
                <a:t>☆児童の</a:t>
              </a:r>
              <a:r>
                <a:rPr lang="ja-JP" altLang="en-US" sz="3200" spc="300" dirty="0">
                  <a:solidFill>
                    <a:schemeClr val="tx1"/>
                  </a:solidFill>
                  <a:latin typeface="AR P丸ゴシック体E" panose="020B0600010101010101" pitchFamily="50" charset="-128"/>
                  <a:ea typeface="AR P丸ゴシック体E" panose="020B0600010101010101" pitchFamily="50" charset="-128"/>
                </a:rPr>
                <a:t>視点</a:t>
              </a:r>
              <a:r>
                <a:rPr lang="ja-JP" altLang="en-US" sz="3200" spc="300" dirty="0" smtClean="0">
                  <a:solidFill>
                    <a:schemeClr val="tx1"/>
                  </a:solidFill>
                  <a:latin typeface="AR P丸ゴシック体E" panose="020B0600010101010101" pitchFamily="50" charset="-128"/>
                  <a:ea typeface="AR P丸ゴシック体E" panose="020B0600010101010101" pitchFamily="50" charset="-128"/>
                </a:rPr>
                <a:t>での課題設定</a:t>
              </a:r>
              <a:endParaRPr lang="en-US" altLang="ja-JP" sz="3200" spc="300" dirty="0">
                <a:solidFill>
                  <a:schemeClr val="tx1"/>
                </a:solidFill>
                <a:latin typeface="AR P丸ゴシック体E" panose="020B0600010101010101" pitchFamily="50" charset="-128"/>
                <a:ea typeface="AR P丸ゴシック体E" panose="020B0600010101010101" pitchFamily="50" charset="-128"/>
              </a:endParaRPr>
            </a:p>
          </p:txBody>
        </p:sp>
        <p:sp>
          <p:nvSpPr>
            <p:cNvPr id="49" name="下矢印 48"/>
            <p:cNvSpPr/>
            <p:nvPr/>
          </p:nvSpPr>
          <p:spPr>
            <a:xfrm>
              <a:off x="2720752" y="3976449"/>
              <a:ext cx="1238604" cy="4914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 name="グループ化 52"/>
          <p:cNvGrpSpPr/>
          <p:nvPr/>
        </p:nvGrpSpPr>
        <p:grpSpPr>
          <a:xfrm>
            <a:off x="1365723" y="6099367"/>
            <a:ext cx="6065188" cy="625268"/>
            <a:chOff x="920552" y="5396660"/>
            <a:chExt cx="5097516" cy="625268"/>
          </a:xfrm>
        </p:grpSpPr>
        <p:sp>
          <p:nvSpPr>
            <p:cNvPr id="54" name="テキスト ボックス 53"/>
            <p:cNvSpPr txBox="1"/>
            <p:nvPr/>
          </p:nvSpPr>
          <p:spPr>
            <a:xfrm>
              <a:off x="920552" y="5396660"/>
              <a:ext cx="5097516" cy="625268"/>
            </a:xfrm>
            <a:prstGeom prst="roundRect">
              <a:avLst/>
            </a:prstGeom>
            <a:solidFill>
              <a:srgbClr val="FFFF93"/>
            </a:solidFill>
            <a:ln/>
          </p:spPr>
          <p:style>
            <a:lnRef idx="2">
              <a:schemeClr val="accent1"/>
            </a:lnRef>
            <a:fillRef idx="1">
              <a:schemeClr val="lt1"/>
            </a:fillRef>
            <a:effectRef idx="0">
              <a:schemeClr val="accent1"/>
            </a:effectRef>
            <a:fontRef idx="minor">
              <a:schemeClr val="dk1"/>
            </a:fontRef>
          </p:style>
          <p:txBody>
            <a:bodyPr wrap="square" lIns="0" tIns="36000" rIns="0" bIns="36000" rtlCol="0" anchor="ctr" anchorCtr="0">
              <a:spAutoFit/>
            </a:bodyPr>
            <a:lstStyle/>
            <a:p>
              <a:r>
                <a:rPr lang="ja-JP" altLang="en-US" sz="3200" kern="100" spc="-150" dirty="0" smtClean="0">
                  <a:latin typeface="HG丸ｺﾞｼｯｸM-PRO" panose="020F0600000000000000" pitchFamily="50" charset="-128"/>
                  <a:ea typeface="HG丸ｺﾞｼｯｸM-PRO" panose="020F0600000000000000" pitchFamily="50" charset="-128"/>
                  <a:cs typeface="Times New Roman"/>
                </a:rPr>
                <a:t>　　 </a:t>
              </a:r>
              <a:r>
                <a:rPr lang="ja-JP" altLang="en-US" sz="3200" b="1" kern="100" spc="-150" dirty="0" smtClean="0">
                  <a:latin typeface="HG丸ｺﾞｼｯｸM-PRO" panose="020F0600000000000000" pitchFamily="50" charset="-128"/>
                  <a:ea typeface="HG丸ｺﾞｼｯｸM-PRO" panose="020F0600000000000000" pitchFamily="50" charset="-128"/>
                  <a:cs typeface="Times New Roman"/>
                </a:rPr>
                <a:t>本当に，○○なのだろうか。</a:t>
              </a:r>
              <a:endParaRPr lang="en-US" altLang="ja-JP" sz="3200" b="1" kern="100" spc="-150" dirty="0">
                <a:latin typeface="HG丸ｺﾞｼｯｸM-PRO" panose="020F0600000000000000" pitchFamily="50" charset="-128"/>
                <a:ea typeface="HG丸ｺﾞｼｯｸM-PRO" panose="020F0600000000000000" pitchFamily="50" charset="-128"/>
                <a:cs typeface="Times New Roman"/>
              </a:endParaRPr>
            </a:p>
          </p:txBody>
        </p:sp>
        <p:sp>
          <p:nvSpPr>
            <p:cNvPr id="55" name="円/楕円 54"/>
            <p:cNvSpPr/>
            <p:nvPr/>
          </p:nvSpPr>
          <p:spPr>
            <a:xfrm>
              <a:off x="1065634" y="5485630"/>
              <a:ext cx="491922" cy="48715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200" b="1" dirty="0" smtClean="0"/>
                <a:t>か</a:t>
              </a:r>
              <a:endParaRPr kumimoji="1" lang="ja-JP" altLang="en-US" sz="3200" b="1" dirty="0"/>
            </a:p>
          </p:txBody>
        </p:sp>
      </p:gr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685888389"/>
      </p:ext>
    </p:extLst>
  </p:cSld>
  <p:clrMapOvr>
    <a:masterClrMapping/>
  </p:clrMapOvr>
  <mc:AlternateContent xmlns:mc="http://schemas.openxmlformats.org/markup-compatibility/2006" xmlns:p14="http://schemas.microsoft.com/office/powerpoint/2010/main">
    <mc:Choice Requires="p14">
      <p:transition spd="slow" p14:dur="2000" advTm="61821"/>
    </mc:Choice>
    <mc:Fallback xmlns="">
      <p:transition spd="slow" advTm="6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down)">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up)">
                                      <p:cBhvr>
                                        <p:cTn id="31" dur="500"/>
                                        <p:tgtEl>
                                          <p:spTgt spid="5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2"/>
                                        </p:tgtEl>
                                        <p:attrNameLst>
                                          <p:attrName>style.visibility</p:attrName>
                                        </p:attrNameLst>
                                      </p:cBhvr>
                                      <p:to>
                                        <p:strVal val="visible"/>
                                      </p:to>
                                    </p:set>
                                    <p:anim calcmode="lin" valueType="num">
                                      <p:cBhvr additive="base">
                                        <p:cTn id="41" dur="500" fill="hold"/>
                                        <p:tgtEl>
                                          <p:spTgt spid="52"/>
                                        </p:tgtEl>
                                        <p:attrNameLst>
                                          <p:attrName>ppt_x</p:attrName>
                                        </p:attrNameLst>
                                      </p:cBhvr>
                                      <p:tavLst>
                                        <p:tav tm="0">
                                          <p:val>
                                            <p:strVal val="#ppt_x"/>
                                          </p:val>
                                        </p:tav>
                                        <p:tav tm="100000">
                                          <p:val>
                                            <p:strVal val="#ppt_x"/>
                                          </p:val>
                                        </p:tav>
                                      </p:tavLst>
                                    </p:anim>
                                    <p:anim calcmode="lin" valueType="num">
                                      <p:cBhvr additive="base">
                                        <p:cTn id="4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additive="base">
                                        <p:cTn id="47" dur="500" fill="hold"/>
                                        <p:tgtEl>
                                          <p:spTgt spid="53"/>
                                        </p:tgtEl>
                                        <p:attrNameLst>
                                          <p:attrName>ppt_x</p:attrName>
                                        </p:attrNameLst>
                                      </p:cBhvr>
                                      <p:tavLst>
                                        <p:tav tm="0">
                                          <p:val>
                                            <p:strVal val="#ppt_x"/>
                                          </p:val>
                                        </p:tav>
                                        <p:tav tm="100000">
                                          <p:val>
                                            <p:strVal val="#ppt_x"/>
                                          </p:val>
                                        </p:tav>
                                      </p:tavLst>
                                    </p:anim>
                                    <p:anim calcmode="lin" valueType="num">
                                      <p:cBhvr additive="base">
                                        <p:cTn id="4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
                </p:tgtEl>
              </p:cMediaNode>
            </p:audio>
          </p:childTnLst>
        </p:cTn>
      </p:par>
    </p:tnLst>
    <p:bldLst>
      <p:bldP spid="32" grpId="0" animBg="1"/>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グループ化 6"/>
          <p:cNvGrpSpPr/>
          <p:nvPr/>
        </p:nvGrpSpPr>
        <p:grpSpPr>
          <a:xfrm>
            <a:off x="1218131" y="4581128"/>
            <a:ext cx="8472940" cy="2115209"/>
            <a:chOff x="716530" y="4332871"/>
            <a:chExt cx="8472940" cy="2115209"/>
          </a:xfrm>
        </p:grpSpPr>
        <p:sp>
          <p:nvSpPr>
            <p:cNvPr id="9" name="フローチャート : 代替処理 8"/>
            <p:cNvSpPr/>
            <p:nvPr/>
          </p:nvSpPr>
          <p:spPr>
            <a:xfrm>
              <a:off x="716530" y="5485511"/>
              <a:ext cx="8472940" cy="962569"/>
            </a:xfrm>
            <a:prstGeom prst="flowChartAlternateProcess">
              <a:avLst/>
            </a:prstGeom>
            <a:solidFill>
              <a:schemeClr val="tx2">
                <a:lumMod val="20000"/>
                <a:lumOff val="80000"/>
              </a:schemeClr>
            </a:solidFill>
            <a:ln>
              <a:solidFill>
                <a:schemeClr val="accent4">
                  <a:lumMod val="50000"/>
                </a:schemeClr>
              </a:solidFill>
            </a:ln>
          </p:spPr>
          <p:txBody>
            <a:bodyPr wrap="square" lIns="180000" tIns="108000" rIns="252000" bIns="144000">
              <a:spAutoFit/>
            </a:bodyPr>
            <a:lstStyle/>
            <a:p>
              <a:pPr algn="ctr"/>
              <a:r>
                <a:rPr lang="ja-JP" altLang="en-US" sz="4000" b="1" kern="100" dirty="0" smtClean="0">
                  <a:ln w="9525">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AR P丸ゴシック体E" panose="020B0600010101010101" pitchFamily="50" charset="-128"/>
                  <a:ea typeface="AR P丸ゴシック体E" panose="020B0600010101010101" pitchFamily="50" charset="-128"/>
                  <a:cs typeface="Times New Roman"/>
                </a:rPr>
                <a:t>もう一歩踏み込んで 深く考える</a:t>
              </a:r>
              <a:endParaRPr lang="ja-JP" altLang="en-US" sz="2800" b="1" dirty="0">
                <a:ln w="9525">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AR P丸ゴシック体E" panose="020B0600010101010101" pitchFamily="50" charset="-128"/>
                <a:ea typeface="AR P丸ゴシック体E" panose="020B0600010101010101" pitchFamily="50" charset="-128"/>
              </a:endParaRPr>
            </a:p>
          </p:txBody>
        </p:sp>
        <p:pic>
          <p:nvPicPr>
            <p:cNvPr id="17" name="図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437162" y="4332871"/>
              <a:ext cx="1612670" cy="1633924"/>
            </a:xfrm>
            <a:prstGeom prst="rect">
              <a:avLst/>
            </a:prstGeom>
          </p:spPr>
        </p:pic>
      </p:grpSp>
      <p:sp>
        <p:nvSpPr>
          <p:cNvPr id="15" name="テキスト ボックス 17"/>
          <p:cNvSpPr txBox="1">
            <a:spLocks noChangeArrowheads="1"/>
          </p:cNvSpPr>
          <p:nvPr/>
        </p:nvSpPr>
        <p:spPr bwMode="auto">
          <a:xfrm>
            <a:off x="1784648" y="229978"/>
            <a:ext cx="3168352" cy="584775"/>
          </a:xfrm>
          <a:prstGeom prst="rect">
            <a:avLst/>
          </a:prstGeom>
          <a:solidFill>
            <a:schemeClr val="bg1"/>
          </a:solidFill>
          <a:ln>
            <a:noFill/>
          </a:ln>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dirty="0" smtClean="0">
                <a:latin typeface="AR丸ゴシック体E" pitchFamily="49" charset="-128"/>
                <a:ea typeface="AR丸ゴシック体E" pitchFamily="49" charset="-128"/>
              </a:rPr>
              <a:t>課題設定の</a:t>
            </a:r>
            <a:r>
              <a:rPr lang="ja-JP" altLang="en-US" dirty="0">
                <a:latin typeface="AR丸ゴシック体E" pitchFamily="49" charset="-128"/>
                <a:ea typeface="AR丸ゴシック体E" pitchFamily="49" charset="-128"/>
              </a:rPr>
              <a:t>工夫</a:t>
            </a:r>
          </a:p>
        </p:txBody>
      </p:sp>
      <p:sp>
        <p:nvSpPr>
          <p:cNvPr id="16" name="角丸四角形 15"/>
          <p:cNvSpPr/>
          <p:nvPr/>
        </p:nvSpPr>
        <p:spPr>
          <a:xfrm>
            <a:off x="200472" y="192892"/>
            <a:ext cx="1440160" cy="621861"/>
          </a:xfrm>
          <a:prstGeom prst="roundRect">
            <a:avLst/>
          </a:prstGeom>
          <a:solidFill>
            <a:schemeClr val="accent6">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2800" dirty="0">
                <a:latin typeface="AR丸ゴシック体E" pitchFamily="49" charset="-128"/>
                <a:ea typeface="AR丸ゴシック体E" pitchFamily="49" charset="-128"/>
              </a:rPr>
              <a:t>視点１</a:t>
            </a:r>
            <a:endParaRPr kumimoji="1" lang="ja-JP" altLang="en-US" sz="2800" dirty="0"/>
          </a:p>
        </p:txBody>
      </p:sp>
      <p:sp>
        <p:nvSpPr>
          <p:cNvPr id="18" name="角丸四角形 17"/>
          <p:cNvSpPr/>
          <p:nvPr/>
        </p:nvSpPr>
        <p:spPr>
          <a:xfrm>
            <a:off x="5201553" y="130677"/>
            <a:ext cx="4489518" cy="1368152"/>
          </a:xfrm>
          <a:prstGeom prst="roundRect">
            <a:avLst/>
          </a:prstGeom>
          <a:ln w="57150">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scene3d>
              <a:camera prst="orthographicFront"/>
              <a:lightRig rig="threePt" dir="t"/>
            </a:scene3d>
            <a:sp3d extrusionH="57150">
              <a:bevelT w="38100" h="38100"/>
            </a:sp3d>
          </a:bodyPr>
          <a:lstStyle/>
          <a:p>
            <a:r>
              <a:rPr lang="ja-JP" altLang="en-US" sz="3600" kern="100" dirty="0" smtClean="0">
                <a:latin typeface="AR P丸ゴシック体E" panose="020B0600010101010101" pitchFamily="50" charset="-128"/>
                <a:ea typeface="AR P丸ゴシック体E" panose="020B0600010101010101" pitchFamily="50" charset="-128"/>
                <a:cs typeface="Times New Roman"/>
              </a:rPr>
              <a:t>②学び</a:t>
            </a:r>
            <a:r>
              <a:rPr lang="ja-JP" altLang="ja-JP" sz="3600" kern="100" dirty="0">
                <a:latin typeface="AR P丸ゴシック体E" panose="020B0600010101010101" pitchFamily="50" charset="-128"/>
                <a:ea typeface="AR P丸ゴシック体E" panose="020B0600010101010101" pitchFamily="50" charset="-128"/>
                <a:cs typeface="Times New Roman"/>
              </a:rPr>
              <a:t>を</a:t>
            </a:r>
            <a:r>
              <a:rPr lang="ja-JP" altLang="ja-JP" sz="3600" kern="100" dirty="0" smtClean="0">
                <a:latin typeface="AR P丸ゴシック体E" panose="020B0600010101010101" pitchFamily="50" charset="-128"/>
                <a:ea typeface="AR P丸ゴシック体E" panose="020B0600010101010101" pitchFamily="50" charset="-128"/>
                <a:cs typeface="Times New Roman"/>
              </a:rPr>
              <a:t>深める</a:t>
            </a:r>
            <a:endParaRPr lang="en-US" altLang="ja-JP" sz="3600" kern="100" dirty="0" smtClean="0">
              <a:latin typeface="AR P丸ゴシック体E" panose="020B0600010101010101" pitchFamily="50" charset="-128"/>
              <a:ea typeface="AR P丸ゴシック体E" panose="020B0600010101010101" pitchFamily="50" charset="-128"/>
              <a:cs typeface="Times New Roman"/>
            </a:endParaRPr>
          </a:p>
          <a:p>
            <a:pPr algn="ctr"/>
            <a:r>
              <a:rPr lang="en-US" altLang="ja-JP" sz="3600" kern="100" dirty="0" smtClean="0">
                <a:latin typeface="AR P丸ゴシック体E" panose="020B0600010101010101" pitchFamily="50" charset="-128"/>
                <a:ea typeface="AR P丸ゴシック体E" panose="020B0600010101010101" pitchFamily="50" charset="-128"/>
                <a:cs typeface="Times New Roman"/>
              </a:rPr>
              <a:t>【</a:t>
            </a:r>
            <a:r>
              <a:rPr lang="ja-JP" altLang="en-US" sz="3600" kern="100" dirty="0" smtClean="0">
                <a:latin typeface="AR P丸ゴシック体E" panose="020B0600010101010101" pitchFamily="50" charset="-128"/>
                <a:ea typeface="AR P丸ゴシック体E" panose="020B0600010101010101" pitchFamily="50" charset="-128"/>
                <a:cs typeface="Times New Roman"/>
              </a:rPr>
              <a:t>ジャンプの問い</a:t>
            </a:r>
            <a:r>
              <a:rPr lang="en-US" altLang="ja-JP" sz="3600" kern="100" dirty="0" smtClean="0">
                <a:latin typeface="AR P丸ゴシック体E" panose="020B0600010101010101" pitchFamily="50" charset="-128"/>
                <a:ea typeface="AR P丸ゴシック体E" panose="020B0600010101010101" pitchFamily="50" charset="-128"/>
                <a:cs typeface="Times New Roman"/>
              </a:rPr>
              <a:t>】</a:t>
            </a:r>
            <a:endParaRPr lang="ja-JP" altLang="en-US" sz="2400" dirty="0"/>
          </a:p>
        </p:txBody>
      </p:sp>
      <p:graphicFrame>
        <p:nvGraphicFramePr>
          <p:cNvPr id="19" name="表 18"/>
          <p:cNvGraphicFramePr>
            <a:graphicFrameLocks noGrp="1"/>
          </p:cNvGraphicFramePr>
          <p:nvPr>
            <p:extLst>
              <p:ext uri="{D42A27DB-BD31-4B8C-83A1-F6EECF244321}">
                <p14:modId xmlns:p14="http://schemas.microsoft.com/office/powerpoint/2010/main" val="177704570"/>
              </p:ext>
            </p:extLst>
          </p:nvPr>
        </p:nvGraphicFramePr>
        <p:xfrm>
          <a:off x="200472" y="1581999"/>
          <a:ext cx="7588850" cy="4038647"/>
        </p:xfrm>
        <a:graphic>
          <a:graphicData uri="http://schemas.openxmlformats.org/drawingml/2006/table">
            <a:tbl>
              <a:tblPr firstRow="1" bandRow="1">
                <a:tableStyleId>{2D5ABB26-0587-4C30-8999-92F81FD0307C}</a:tableStyleId>
              </a:tblPr>
              <a:tblGrid>
                <a:gridCol w="7588850">
                  <a:extLst>
                    <a:ext uri="{9D8B030D-6E8A-4147-A177-3AD203B41FA5}">
                      <a16:colId xmlns:a16="http://schemas.microsoft.com/office/drawing/2014/main" val="20000"/>
                    </a:ext>
                  </a:extLst>
                </a:gridCol>
              </a:tblGrid>
              <a:tr h="510252">
                <a:tc>
                  <a:txBody>
                    <a:bodyPr/>
                    <a:lstStyle/>
                    <a:p>
                      <a:pPr algn="l">
                        <a:lnSpc>
                          <a:spcPts val="2500"/>
                        </a:lnSpc>
                      </a:pPr>
                      <a:r>
                        <a:rPr kumimoji="1" lang="ja-JP" altLang="en-US" sz="2400" b="1" spc="50" baseline="0" dirty="0" smtClean="0">
                          <a:latin typeface="HG丸ｺﾞｼｯｸM-PRO" panose="020F0600000000000000" pitchFamily="50" charset="-128"/>
                          <a:ea typeface="HG丸ｺﾞｼｯｸM-PRO" panose="020F0600000000000000" pitchFamily="50" charset="-128"/>
                        </a:rPr>
                        <a:t>知的好奇心に働きかける問い</a:t>
                      </a:r>
                    </a:p>
                  </a:txBody>
                  <a:tcPr marT="18000" marB="18000" anchor="ctr">
                    <a:lnL w="3175" cap="flat" cmpd="sng" algn="ctr">
                      <a:solidFill>
                        <a:srgbClr val="95B850"/>
                      </a:solidFill>
                      <a:prstDash val="solid"/>
                      <a:round/>
                      <a:headEnd type="none" w="med" len="med"/>
                      <a:tailEnd type="none" w="med" len="med"/>
                    </a:lnL>
                    <a:lnR w="3175" cap="flat" cmpd="sng" algn="ctr">
                      <a:solidFill>
                        <a:srgbClr val="95B850"/>
                      </a:solidFill>
                      <a:prstDash val="solid"/>
                      <a:round/>
                      <a:headEnd type="none" w="med" len="med"/>
                      <a:tailEnd type="none" w="med" len="med"/>
                    </a:lnR>
                    <a:lnT w="3175" cap="flat" cmpd="sng" algn="ctr">
                      <a:solidFill>
                        <a:srgbClr val="95B850"/>
                      </a:solidFill>
                      <a:prstDash val="solid"/>
                      <a:round/>
                      <a:headEnd type="none" w="med" len="med"/>
                      <a:tailEnd type="none" w="med" len="med"/>
                    </a:lnT>
                    <a:lnB w="3175" cap="flat" cmpd="sng" algn="ctr">
                      <a:solidFill>
                        <a:schemeClr val="bg1"/>
                      </a:solidFill>
                      <a:prstDash val="solid"/>
                      <a:round/>
                      <a:headEnd type="none" w="med" len="med"/>
                      <a:tailEnd type="none" w="med" len="med"/>
                    </a:lnB>
                    <a:gradFill flip="none" rotWithShape="1">
                      <a:gsLst>
                        <a:gs pos="0">
                          <a:srgbClr val="99FF66">
                            <a:tint val="66000"/>
                            <a:satMod val="160000"/>
                          </a:srgbClr>
                        </a:gs>
                        <a:gs pos="50000">
                          <a:srgbClr val="99FF66">
                            <a:tint val="44500"/>
                            <a:satMod val="160000"/>
                          </a:srgbClr>
                        </a:gs>
                        <a:gs pos="100000">
                          <a:srgbClr val="99FF66">
                            <a:tint val="23500"/>
                            <a:satMod val="160000"/>
                          </a:srgbClr>
                        </a:gs>
                      </a:gsLst>
                      <a:lin ang="5400000" scaled="1"/>
                      <a:tileRect/>
                    </a:gradFill>
                  </a:tcPr>
                </a:tc>
                <a:extLst>
                  <a:ext uri="{0D108BD9-81ED-4DB2-BD59-A6C34878D82A}">
                    <a16:rowId xmlns:a16="http://schemas.microsoft.com/office/drawing/2014/main" val="10000"/>
                  </a:ext>
                </a:extLst>
              </a:tr>
              <a:tr h="859950">
                <a:tc>
                  <a:txBody>
                    <a:bodyPr/>
                    <a:lstStyle/>
                    <a:p>
                      <a:pPr marL="0" marR="0" lvl="0" indent="0" algn="l" defTabSz="914400" rtl="0" eaLnBrk="1" fontAlgn="auto" latinLnBrk="0" hangingPunct="1">
                        <a:lnSpc>
                          <a:spcPts val="2500"/>
                        </a:lnSpc>
                        <a:spcBef>
                          <a:spcPts val="0"/>
                        </a:spcBef>
                        <a:spcAft>
                          <a:spcPts val="0"/>
                        </a:spcAft>
                        <a:buClrTx/>
                        <a:buSzPct val="100000"/>
                        <a:buFontTx/>
                        <a:buNone/>
                        <a:tabLst/>
                        <a:defRPr/>
                      </a:pPr>
                      <a:r>
                        <a:rPr lang="ja-JP" altLang="en-US" sz="2000" kern="100" dirty="0" smtClean="0">
                          <a:effectLst/>
                          <a:latin typeface="HG丸ｺﾞｼｯｸM-PRO" panose="020F0600000000000000" pitchFamily="50" charset="-128"/>
                          <a:ea typeface="HG丸ｺﾞｼｯｸM-PRO" panose="020F0600000000000000" pitchFamily="50" charset="-128"/>
                        </a:rPr>
                        <a:t>◎</a:t>
                      </a:r>
                      <a:r>
                        <a:rPr lang="ja-JP" altLang="ja-JP" sz="2000" kern="100" dirty="0" smtClean="0">
                          <a:effectLst/>
                          <a:latin typeface="HG丸ｺﾞｼｯｸM-PRO" panose="020F0600000000000000" pitchFamily="50" charset="-128"/>
                          <a:ea typeface="HG丸ｺﾞｼｯｸM-PRO" panose="020F0600000000000000" pitchFamily="50" charset="-128"/>
                        </a:rPr>
                        <a:t>比較</a:t>
                      </a:r>
                      <a:r>
                        <a:rPr lang="ja-JP" altLang="en-US" sz="2000" kern="100" dirty="0" smtClean="0">
                          <a:effectLst/>
                          <a:latin typeface="HG丸ｺﾞｼｯｸM-PRO" panose="020F0600000000000000" pitchFamily="50" charset="-128"/>
                          <a:ea typeface="HG丸ｺﾞｼｯｸM-PRO" panose="020F0600000000000000" pitchFamily="50" charset="-128"/>
                        </a:rPr>
                        <a:t>する</a:t>
                      </a:r>
                      <a:r>
                        <a:rPr lang="en-US" altLang="ja-JP" sz="2000" kern="100" baseline="0" dirty="0" smtClean="0">
                          <a:effectLst/>
                          <a:latin typeface="HG丸ｺﾞｼｯｸM-PRO" panose="020F0600000000000000" pitchFamily="50" charset="-128"/>
                          <a:ea typeface="HG丸ｺﾞｼｯｸM-PRO" panose="020F0600000000000000" pitchFamily="50" charset="-128"/>
                        </a:rPr>
                        <a:t> </a:t>
                      </a:r>
                      <a:r>
                        <a:rPr lang="ja-JP" altLang="en-US" sz="2000" kern="100" baseline="0" dirty="0" smtClean="0">
                          <a:effectLst/>
                          <a:latin typeface="HG丸ｺﾞｼｯｸM-PRO" panose="020F0600000000000000" pitchFamily="50" charset="-128"/>
                          <a:ea typeface="HG丸ｺﾞｼｯｸM-PRO" panose="020F0600000000000000" pitchFamily="50" charset="-128"/>
                        </a:rPr>
                        <a:t>　　　  ◎</a:t>
                      </a:r>
                      <a:r>
                        <a:rPr lang="ja-JP" altLang="en-US" sz="2000" kern="100" dirty="0" smtClean="0">
                          <a:effectLst/>
                          <a:latin typeface="HG丸ｺﾞｼｯｸM-PRO" panose="020F0600000000000000" pitchFamily="50" charset="-128"/>
                          <a:ea typeface="HG丸ｺﾞｼｯｸM-PRO" panose="020F0600000000000000" pitchFamily="50" charset="-128"/>
                        </a:rPr>
                        <a:t>夢中</a:t>
                      </a:r>
                      <a:r>
                        <a:rPr lang="ja-JP" altLang="ja-JP" sz="2000" kern="100" dirty="0" smtClean="0">
                          <a:effectLst/>
                          <a:latin typeface="HG丸ｺﾞｼｯｸM-PRO" panose="020F0600000000000000" pitchFamily="50" charset="-128"/>
                          <a:ea typeface="HG丸ｺﾞｼｯｸM-PRO" panose="020F0600000000000000" pitchFamily="50" charset="-128"/>
                        </a:rPr>
                        <a:t>になる</a:t>
                      </a:r>
                      <a:r>
                        <a:rPr lang="ja-JP" altLang="en-US" sz="2000" kern="100" dirty="0" smtClean="0">
                          <a:effectLst/>
                          <a:latin typeface="HG丸ｺﾞｼｯｸM-PRO" panose="020F0600000000000000" pitchFamily="50" charset="-128"/>
                          <a:ea typeface="HG丸ｺﾞｼｯｸM-PRO" panose="020F0600000000000000" pitchFamily="50" charset="-128"/>
                        </a:rPr>
                        <a:t> 　　</a:t>
                      </a:r>
                      <a:endParaRPr lang="en-US" altLang="ja-JP" sz="2000" kern="100" dirty="0" smtClean="0">
                        <a:effectLst/>
                        <a:latin typeface="HG丸ｺﾞｼｯｸM-PRO" panose="020F0600000000000000" pitchFamily="50" charset="-128"/>
                        <a:ea typeface="HG丸ｺﾞｼｯｸM-PRO" panose="020F0600000000000000" pitchFamily="50" charset="-128"/>
                      </a:endParaRPr>
                    </a:p>
                    <a:p>
                      <a:pPr marL="0" marR="0" lvl="0" indent="0" algn="l" defTabSz="914400" rtl="0" eaLnBrk="1" fontAlgn="auto" latinLnBrk="0" hangingPunct="1">
                        <a:lnSpc>
                          <a:spcPts val="2500"/>
                        </a:lnSpc>
                        <a:spcBef>
                          <a:spcPts val="0"/>
                        </a:spcBef>
                        <a:spcAft>
                          <a:spcPts val="0"/>
                        </a:spcAft>
                        <a:buClrTx/>
                        <a:buSzPct val="100000"/>
                        <a:buFontTx/>
                        <a:buNone/>
                        <a:tabLst/>
                        <a:defRPr/>
                      </a:pPr>
                      <a:r>
                        <a:rPr lang="ja-JP" altLang="en-US" sz="2000" kern="100" dirty="0" smtClean="0">
                          <a:effectLst/>
                          <a:latin typeface="HG丸ｺﾞｼｯｸM-PRO" panose="020F0600000000000000" pitchFamily="50" charset="-128"/>
                          <a:ea typeface="HG丸ｺﾞｼｯｸM-PRO" panose="020F0600000000000000" pitchFamily="50" charset="-128"/>
                        </a:rPr>
                        <a:t>◎ゆさぶられる 　</a:t>
                      </a:r>
                      <a:r>
                        <a:rPr lang="ja-JP" altLang="en-US" sz="2000" kern="100" baseline="0" dirty="0" smtClean="0">
                          <a:effectLst/>
                          <a:latin typeface="HG丸ｺﾞｼｯｸM-PRO" panose="020F0600000000000000" pitchFamily="50" charset="-128"/>
                          <a:ea typeface="HG丸ｺﾞｼｯｸM-PRO" panose="020F0600000000000000" pitchFamily="50" charset="-128"/>
                        </a:rPr>
                        <a:t>  </a:t>
                      </a:r>
                      <a:r>
                        <a:rPr lang="ja-JP" altLang="en-US" sz="2000" kern="100" dirty="0" smtClean="0">
                          <a:effectLst/>
                          <a:latin typeface="HG丸ｺﾞｼｯｸM-PRO" panose="020F0600000000000000" pitchFamily="50" charset="-128"/>
                          <a:ea typeface="HG丸ｺﾞｼｯｸM-PRO" panose="020F0600000000000000" pitchFamily="50" charset="-128"/>
                        </a:rPr>
                        <a:t>◎簡単に答えが出ない</a:t>
                      </a:r>
                      <a:endParaRPr lang="ja-JP" altLang="ja-JP" sz="2000" kern="100" dirty="0" smtClean="0">
                        <a:effectLst/>
                        <a:latin typeface="HG丸ｺﾞｼｯｸM-PRO" panose="020F0600000000000000" pitchFamily="50" charset="-128"/>
                        <a:ea typeface="HG丸ｺﾞｼｯｸM-PRO" panose="020F0600000000000000" pitchFamily="50" charset="-128"/>
                      </a:endParaRPr>
                    </a:p>
                  </a:txBody>
                  <a:tcPr marT="36000" anchor="ctr">
                    <a:lnL w="3175" cap="flat" cmpd="sng" algn="ctr">
                      <a:solidFill>
                        <a:srgbClr val="95B850"/>
                      </a:solidFill>
                      <a:prstDash val="solid"/>
                      <a:round/>
                      <a:headEnd type="none" w="med" len="med"/>
                      <a:tailEnd type="none" w="med" len="med"/>
                    </a:lnL>
                    <a:lnR w="3175" cap="flat" cmpd="sng" algn="ctr">
                      <a:solidFill>
                        <a:srgbClr val="95B850"/>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95B85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0979">
                <a:tc>
                  <a:txBody>
                    <a:bodyPr/>
                    <a:lstStyle/>
                    <a:p>
                      <a:pPr algn="l">
                        <a:lnSpc>
                          <a:spcPts val="2500"/>
                        </a:lnSpc>
                      </a:pPr>
                      <a:r>
                        <a:rPr kumimoji="1" lang="ja-JP" altLang="en-US" sz="2400" b="1" spc="50" baseline="0" dirty="0" smtClean="0">
                          <a:latin typeface="HG丸ｺﾞｼｯｸM-PRO" panose="020F0600000000000000" pitchFamily="50" charset="-128"/>
                          <a:ea typeface="HG丸ｺﾞｼｯｸM-PRO" panose="020F0600000000000000" pitchFamily="50" charset="-128"/>
                        </a:rPr>
                        <a:t>思考力・判断力・表現力を高める問い</a:t>
                      </a:r>
                    </a:p>
                  </a:txBody>
                  <a:tcPr marT="18000" marB="18000" anchor="ctr">
                    <a:lnL w="3175" cap="flat" cmpd="sng" algn="ctr">
                      <a:solidFill>
                        <a:srgbClr val="95B850"/>
                      </a:solidFill>
                      <a:prstDash val="solid"/>
                      <a:round/>
                      <a:headEnd type="none" w="med" len="med"/>
                      <a:tailEnd type="none" w="med" len="med"/>
                    </a:lnL>
                    <a:lnR w="3175" cap="flat" cmpd="sng" algn="ctr">
                      <a:solidFill>
                        <a:srgbClr val="95B850"/>
                      </a:solidFill>
                      <a:prstDash val="solid"/>
                      <a:round/>
                      <a:headEnd type="none" w="med" len="med"/>
                      <a:tailEnd type="none" w="med" len="med"/>
                    </a:lnR>
                    <a:lnT w="3175" cap="flat" cmpd="sng" algn="ctr">
                      <a:solidFill>
                        <a:srgbClr val="95B850"/>
                      </a:solidFill>
                      <a:prstDash val="solid"/>
                      <a:round/>
                      <a:headEnd type="none" w="med" len="med"/>
                      <a:tailEnd type="none" w="med" len="med"/>
                    </a:lnT>
                    <a:lnB w="3175" cap="flat" cmpd="sng" algn="ctr">
                      <a:solidFill>
                        <a:schemeClr val="bg1"/>
                      </a:solidFill>
                      <a:prstDash val="solid"/>
                      <a:round/>
                      <a:headEnd type="none" w="med" len="med"/>
                      <a:tailEnd type="none" w="med" len="med"/>
                    </a:lnB>
                    <a:gradFill flip="none" rotWithShape="1">
                      <a:gsLst>
                        <a:gs pos="0">
                          <a:srgbClr val="99FF66">
                            <a:tint val="66000"/>
                            <a:satMod val="160000"/>
                          </a:srgbClr>
                        </a:gs>
                        <a:gs pos="50000">
                          <a:srgbClr val="99FF66">
                            <a:tint val="44500"/>
                            <a:satMod val="160000"/>
                          </a:srgbClr>
                        </a:gs>
                        <a:gs pos="100000">
                          <a:srgbClr val="99FF66">
                            <a:tint val="23500"/>
                            <a:satMod val="160000"/>
                          </a:srgbClr>
                        </a:gs>
                      </a:gsLst>
                      <a:lin ang="2700000" scaled="1"/>
                      <a:tileRect/>
                    </a:gradFill>
                  </a:tcPr>
                </a:tc>
                <a:extLst>
                  <a:ext uri="{0D108BD9-81ED-4DB2-BD59-A6C34878D82A}">
                    <a16:rowId xmlns:a16="http://schemas.microsoft.com/office/drawing/2014/main" val="10002"/>
                  </a:ext>
                </a:extLst>
              </a:tr>
              <a:tr h="859950">
                <a:tc>
                  <a:txBody>
                    <a:bodyPr/>
                    <a:lstStyle/>
                    <a:p>
                      <a:pPr marL="0" marR="0" indent="0" algn="l" defTabSz="914400" rtl="0" eaLnBrk="1" fontAlgn="auto" latinLnBrk="0" hangingPunct="1">
                        <a:lnSpc>
                          <a:spcPts val="2500"/>
                        </a:lnSpc>
                        <a:spcBef>
                          <a:spcPts val="0"/>
                        </a:spcBef>
                        <a:spcAft>
                          <a:spcPts val="0"/>
                        </a:spcAft>
                        <a:buClrTx/>
                        <a:buSzTx/>
                        <a:buFontTx/>
                        <a:buNone/>
                        <a:tabLst/>
                        <a:defRPr/>
                      </a:pPr>
                      <a:r>
                        <a:rPr lang="ja-JP" altLang="en-US" sz="2000" kern="100" spc="0" baseline="0" dirty="0" smtClean="0">
                          <a:effectLst/>
                          <a:latin typeface="HG丸ｺﾞｼｯｸM-PRO" panose="020F0600000000000000" pitchFamily="50" charset="-128"/>
                          <a:ea typeface="HG丸ｺﾞｼｯｸM-PRO" panose="020F0600000000000000" pitchFamily="50" charset="-128"/>
                        </a:rPr>
                        <a:t>◎グループで力を合わせると解ける</a:t>
                      </a:r>
                      <a:endParaRPr lang="en-US" altLang="ja-JP" sz="2000" kern="100" spc="0" baseline="0" dirty="0" smtClean="0">
                        <a:effectLst/>
                        <a:latin typeface="HG丸ｺﾞｼｯｸM-PRO" panose="020F0600000000000000" pitchFamily="50" charset="-128"/>
                        <a:ea typeface="HG丸ｺﾞｼｯｸM-PRO" panose="020F0600000000000000" pitchFamily="50" charset="-128"/>
                      </a:endParaRPr>
                    </a:p>
                    <a:p>
                      <a:pPr marL="0" indent="0" algn="l">
                        <a:lnSpc>
                          <a:spcPts val="2500"/>
                        </a:lnSpc>
                        <a:spcBef>
                          <a:spcPts val="0"/>
                        </a:spcBef>
                        <a:spcAft>
                          <a:spcPts val="0"/>
                        </a:spcAft>
                        <a:buFontTx/>
                        <a:buNone/>
                      </a:pPr>
                      <a:r>
                        <a:rPr lang="ja-JP" altLang="en-US" sz="2000" kern="100" spc="0" baseline="0" dirty="0" smtClean="0">
                          <a:effectLst/>
                          <a:latin typeface="HG丸ｺﾞｼｯｸM-PRO" panose="020F0600000000000000" pitchFamily="50" charset="-128"/>
                          <a:ea typeface="HG丸ｺﾞｼｯｸM-PRO" panose="020F0600000000000000" pitchFamily="50" charset="-128"/>
                        </a:rPr>
                        <a:t>◎粘り強く取り組むと力を高めることができる</a:t>
                      </a:r>
                      <a:endParaRPr lang="en-US" altLang="ja-JP" sz="2000" kern="100" spc="0" baseline="0" dirty="0" smtClean="0">
                        <a:effectLst/>
                        <a:latin typeface="HG丸ｺﾞｼｯｸM-PRO" panose="020F0600000000000000" pitchFamily="50" charset="-128"/>
                        <a:ea typeface="HG丸ｺﾞｼｯｸM-PRO" panose="020F0600000000000000" pitchFamily="50" charset="-128"/>
                      </a:endParaRPr>
                    </a:p>
                  </a:txBody>
                  <a:tcPr marT="36000" anchor="ctr">
                    <a:lnL w="3175" cap="flat" cmpd="sng" algn="ctr">
                      <a:solidFill>
                        <a:srgbClr val="95B850"/>
                      </a:solidFill>
                      <a:prstDash val="solid"/>
                      <a:round/>
                      <a:headEnd type="none" w="med" len="med"/>
                      <a:tailEnd type="none" w="med" len="med"/>
                    </a:lnL>
                    <a:lnR w="3175" cap="flat" cmpd="sng" algn="ctr">
                      <a:solidFill>
                        <a:srgbClr val="95B850"/>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95B85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17566">
                <a:tc>
                  <a:txBody>
                    <a:bodyPr/>
                    <a:lstStyle/>
                    <a:p>
                      <a:pPr algn="l">
                        <a:lnSpc>
                          <a:spcPts val="2500"/>
                        </a:lnSpc>
                      </a:pPr>
                      <a:r>
                        <a:rPr kumimoji="1" lang="ja-JP" altLang="en-US" sz="2400" b="1" spc="50" baseline="0" dirty="0" smtClean="0">
                          <a:latin typeface="HG丸ｺﾞｼｯｸM-PRO" panose="020F0600000000000000" pitchFamily="50" charset="-128"/>
                          <a:ea typeface="HG丸ｺﾞｼｯｸM-PRO" panose="020F0600000000000000" pitchFamily="50" charset="-128"/>
                        </a:rPr>
                        <a:t>習得した知識・技能を活用する問い</a:t>
                      </a:r>
                    </a:p>
                  </a:txBody>
                  <a:tcPr marT="18000" marB="18000" anchor="ctr">
                    <a:lnL w="3175" cap="flat" cmpd="sng" algn="ctr">
                      <a:solidFill>
                        <a:srgbClr val="95B850"/>
                      </a:solidFill>
                      <a:prstDash val="solid"/>
                      <a:round/>
                      <a:headEnd type="none" w="med" len="med"/>
                      <a:tailEnd type="none" w="med" len="med"/>
                    </a:lnL>
                    <a:lnR w="3175" cap="flat" cmpd="sng" algn="ctr">
                      <a:solidFill>
                        <a:srgbClr val="95B850"/>
                      </a:solidFill>
                      <a:prstDash val="solid"/>
                      <a:round/>
                      <a:headEnd type="none" w="med" len="med"/>
                      <a:tailEnd type="none" w="med" len="med"/>
                    </a:lnR>
                    <a:lnT w="3175" cap="flat" cmpd="sng" algn="ctr">
                      <a:solidFill>
                        <a:srgbClr val="95B850"/>
                      </a:solidFill>
                      <a:prstDash val="solid"/>
                      <a:round/>
                      <a:headEnd type="none" w="med" len="med"/>
                      <a:tailEnd type="none" w="med" len="med"/>
                    </a:lnT>
                    <a:lnB w="3175" cap="flat" cmpd="sng" algn="ctr">
                      <a:solidFill>
                        <a:schemeClr val="bg1"/>
                      </a:solidFill>
                      <a:prstDash val="solid"/>
                      <a:round/>
                      <a:headEnd type="none" w="med" len="med"/>
                      <a:tailEnd type="none" w="med" len="med"/>
                    </a:lnB>
                    <a:gradFill flip="none" rotWithShape="1">
                      <a:gsLst>
                        <a:gs pos="0">
                          <a:srgbClr val="99FF66">
                            <a:tint val="66000"/>
                            <a:satMod val="160000"/>
                          </a:srgbClr>
                        </a:gs>
                        <a:gs pos="50000">
                          <a:srgbClr val="99FF66">
                            <a:tint val="44500"/>
                            <a:satMod val="160000"/>
                          </a:srgbClr>
                        </a:gs>
                        <a:gs pos="100000">
                          <a:srgbClr val="99FF66">
                            <a:tint val="23500"/>
                            <a:satMod val="160000"/>
                          </a:srgbClr>
                        </a:gs>
                      </a:gsLst>
                      <a:lin ang="2700000" scaled="1"/>
                      <a:tileRect/>
                    </a:gradFill>
                  </a:tcPr>
                </a:tc>
                <a:extLst>
                  <a:ext uri="{0D108BD9-81ED-4DB2-BD59-A6C34878D82A}">
                    <a16:rowId xmlns:a16="http://schemas.microsoft.com/office/drawing/2014/main" val="10004"/>
                  </a:ext>
                </a:extLst>
              </a:tr>
              <a:tr h="859950">
                <a:tc>
                  <a:txBody>
                    <a:bodyPr/>
                    <a:lstStyle/>
                    <a:p>
                      <a:pPr marL="0" indent="0" algn="l">
                        <a:lnSpc>
                          <a:spcPts val="2500"/>
                        </a:lnSpc>
                        <a:spcBef>
                          <a:spcPts val="0"/>
                        </a:spcBef>
                        <a:spcAft>
                          <a:spcPts val="0"/>
                        </a:spcAft>
                        <a:buFontTx/>
                        <a:buNone/>
                      </a:pPr>
                      <a:r>
                        <a:rPr lang="ja-JP" altLang="en-US" sz="2000" kern="100" spc="0" baseline="0" dirty="0" smtClean="0">
                          <a:effectLst/>
                          <a:latin typeface="HG丸ｺﾞｼｯｸM-PRO" panose="020F0600000000000000" pitchFamily="50" charset="-128"/>
                          <a:ea typeface="HG丸ｺﾞｼｯｸM-PRO" panose="020F0600000000000000" pitchFamily="50" charset="-128"/>
                        </a:rPr>
                        <a:t>◎諸学力調査問題　　◎</a:t>
                      </a:r>
                      <a:r>
                        <a:rPr lang="ja-JP" altLang="en-US" sz="2000" kern="100" dirty="0" smtClean="0">
                          <a:effectLst/>
                          <a:latin typeface="HG丸ｺﾞｼｯｸM-PRO" panose="020F0600000000000000" pitchFamily="50" charset="-128"/>
                          <a:ea typeface="HG丸ｺﾞｼｯｸM-PRO" panose="020F0600000000000000" pitchFamily="50" charset="-128"/>
                        </a:rPr>
                        <a:t>日常の事象と結びつけた問題　</a:t>
                      </a:r>
                      <a:endParaRPr lang="en-US" altLang="ja-JP" sz="2000" kern="100" dirty="0" smtClean="0">
                        <a:effectLst/>
                        <a:latin typeface="HG丸ｺﾞｼｯｸM-PRO" panose="020F0600000000000000" pitchFamily="50" charset="-128"/>
                        <a:ea typeface="HG丸ｺﾞｼｯｸM-PRO" panose="020F0600000000000000" pitchFamily="50" charset="-128"/>
                      </a:endParaRPr>
                    </a:p>
                    <a:p>
                      <a:pPr marL="0" indent="0" algn="l">
                        <a:lnSpc>
                          <a:spcPts val="2500"/>
                        </a:lnSpc>
                        <a:spcBef>
                          <a:spcPts val="0"/>
                        </a:spcBef>
                        <a:spcAft>
                          <a:spcPts val="0"/>
                        </a:spcAft>
                        <a:buFontTx/>
                        <a:buNone/>
                      </a:pPr>
                      <a:r>
                        <a:rPr lang="ja-JP" altLang="en-US" sz="2000" kern="100" dirty="0" smtClean="0">
                          <a:effectLst/>
                          <a:latin typeface="HG丸ｺﾞｼｯｸM-PRO" panose="020F0600000000000000" pitchFamily="50" charset="-128"/>
                          <a:ea typeface="HG丸ｺﾞｼｯｸM-PRO" panose="020F0600000000000000" pitchFamily="50" charset="-128"/>
                        </a:rPr>
                        <a:t>◎</a:t>
                      </a:r>
                      <a:r>
                        <a:rPr lang="ja-JP" altLang="en-US" sz="2000" kern="100" dirty="0" smtClean="0">
                          <a:effectLst/>
                          <a:latin typeface="HG丸ｺﾞｼｯｸM-PRO" panose="020F0600000000000000" pitchFamily="50" charset="-128"/>
                          <a:ea typeface="HG丸ｺﾞｼｯｸM-PRO" panose="020F0600000000000000" pitchFamily="50" charset="-128"/>
                          <a:cs typeface="Times New Roman"/>
                        </a:rPr>
                        <a:t>教科書にある発展問題 等</a:t>
                      </a:r>
                    </a:p>
                  </a:txBody>
                  <a:tcPr marT="36000" anchor="ctr">
                    <a:lnL w="3175" cap="flat" cmpd="sng" algn="ctr">
                      <a:solidFill>
                        <a:srgbClr val="95B850"/>
                      </a:solidFill>
                      <a:prstDash val="solid"/>
                      <a:round/>
                      <a:headEnd type="none" w="med" len="med"/>
                      <a:tailEnd type="none" w="med" len="med"/>
                    </a:lnL>
                    <a:lnR w="3175" cap="flat" cmpd="sng" algn="ctr">
                      <a:solidFill>
                        <a:srgbClr val="95B850"/>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rgbClr val="95B85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2378436638"/>
      </p:ext>
    </p:extLst>
  </p:cSld>
  <p:clrMapOvr>
    <a:masterClrMapping/>
  </p:clrMapOvr>
  <mc:AlternateContent xmlns:mc="http://schemas.openxmlformats.org/markup-compatibility/2006" xmlns:p14="http://schemas.microsoft.com/office/powerpoint/2010/main">
    <mc:Choice Requires="p14">
      <p:transition spd="slow" p14:dur="2000" advTm="55756"/>
    </mc:Choice>
    <mc:Fallback xmlns="">
      <p:transition spd="slow" advTm="55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7"/>
          <p:cNvSpPr txBox="1">
            <a:spLocks noChangeArrowheads="1"/>
          </p:cNvSpPr>
          <p:nvPr/>
        </p:nvSpPr>
        <p:spPr bwMode="auto">
          <a:xfrm>
            <a:off x="1621937" y="229978"/>
            <a:ext cx="3168352" cy="584775"/>
          </a:xfrm>
          <a:prstGeom prst="rect">
            <a:avLst/>
          </a:prstGeom>
          <a:solidFill>
            <a:schemeClr val="bg1"/>
          </a:solidFill>
          <a:ln>
            <a:noFill/>
          </a:ln>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dirty="0" smtClean="0">
                <a:latin typeface="AR丸ゴシック体E" pitchFamily="49" charset="-128"/>
                <a:ea typeface="AR丸ゴシック体E" pitchFamily="49" charset="-128"/>
              </a:rPr>
              <a:t>課題設定の</a:t>
            </a:r>
            <a:r>
              <a:rPr lang="ja-JP" altLang="en-US" dirty="0">
                <a:latin typeface="AR丸ゴシック体E" pitchFamily="49" charset="-128"/>
                <a:ea typeface="AR丸ゴシック体E" pitchFamily="49" charset="-128"/>
              </a:rPr>
              <a:t>工夫</a:t>
            </a:r>
          </a:p>
        </p:txBody>
      </p:sp>
      <p:sp>
        <p:nvSpPr>
          <p:cNvPr id="16" name="角丸四角形 15"/>
          <p:cNvSpPr/>
          <p:nvPr/>
        </p:nvSpPr>
        <p:spPr>
          <a:xfrm>
            <a:off x="200472" y="192892"/>
            <a:ext cx="1440160" cy="621861"/>
          </a:xfrm>
          <a:prstGeom prst="roundRect">
            <a:avLst/>
          </a:prstGeom>
          <a:solidFill>
            <a:schemeClr val="accent6">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2800" dirty="0">
                <a:latin typeface="AR丸ゴシック体E" pitchFamily="49" charset="-128"/>
                <a:ea typeface="AR丸ゴシック体E" pitchFamily="49" charset="-128"/>
              </a:rPr>
              <a:t>視点１</a:t>
            </a:r>
            <a:endParaRPr kumimoji="1" lang="ja-JP" altLang="en-US" sz="2800" dirty="0"/>
          </a:p>
        </p:txBody>
      </p:sp>
      <p:sp>
        <p:nvSpPr>
          <p:cNvPr id="18" name="角丸四角形 17"/>
          <p:cNvSpPr/>
          <p:nvPr/>
        </p:nvSpPr>
        <p:spPr>
          <a:xfrm>
            <a:off x="4790289" y="170452"/>
            <a:ext cx="4860264" cy="1368152"/>
          </a:xfrm>
          <a:prstGeom prst="roundRect">
            <a:avLst/>
          </a:prstGeom>
          <a:ln w="57150">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scene3d>
              <a:camera prst="orthographicFront"/>
              <a:lightRig rig="threePt" dir="t"/>
            </a:scene3d>
            <a:sp3d extrusionH="57150">
              <a:bevelT w="38100" h="38100"/>
            </a:sp3d>
          </a:bodyPr>
          <a:lstStyle/>
          <a:p>
            <a:r>
              <a:rPr lang="ja-JP" altLang="en-US" sz="3200" kern="100" dirty="0" smtClean="0">
                <a:latin typeface="AR P丸ゴシック体E" panose="020B0600010101010101" pitchFamily="50" charset="-128"/>
                <a:ea typeface="AR P丸ゴシック体E" panose="020B0600010101010101" pitchFamily="50" charset="-128"/>
                <a:cs typeface="Times New Roman"/>
              </a:rPr>
              <a:t>③単元デザインの工夫　</a:t>
            </a:r>
            <a:endParaRPr lang="en-US" altLang="ja-JP" sz="3200" kern="100" dirty="0" smtClean="0">
              <a:latin typeface="AR P丸ゴシック体E" panose="020B0600010101010101" pitchFamily="50" charset="-128"/>
              <a:ea typeface="AR P丸ゴシック体E" panose="020B0600010101010101" pitchFamily="50" charset="-128"/>
              <a:cs typeface="Times New Roman"/>
            </a:endParaRPr>
          </a:p>
          <a:p>
            <a:r>
              <a:rPr lang="ja-JP" altLang="en-US" sz="3200" kern="100" dirty="0" smtClean="0">
                <a:latin typeface="AR P丸ゴシック体E" panose="020B0600010101010101" pitchFamily="50" charset="-128"/>
                <a:ea typeface="AR P丸ゴシック体E" panose="020B0600010101010101" pitchFamily="50" charset="-128"/>
                <a:cs typeface="Times New Roman"/>
              </a:rPr>
              <a:t>　（単元を通した課題）</a:t>
            </a:r>
            <a:endParaRPr lang="en-US" altLang="ja-JP" sz="3200" kern="100" dirty="0" smtClean="0">
              <a:latin typeface="AR P丸ゴシック体E" panose="020B0600010101010101" pitchFamily="50" charset="-128"/>
              <a:ea typeface="AR P丸ゴシック体E" panose="020B0600010101010101" pitchFamily="50" charset="-128"/>
              <a:cs typeface="Times New Roman"/>
            </a:endParaRPr>
          </a:p>
        </p:txBody>
      </p:sp>
      <p:grpSp>
        <p:nvGrpSpPr>
          <p:cNvPr id="2" name="グループ化 1"/>
          <p:cNvGrpSpPr/>
          <p:nvPr/>
        </p:nvGrpSpPr>
        <p:grpSpPr>
          <a:xfrm>
            <a:off x="25348" y="1577906"/>
            <a:ext cx="9759280" cy="2737367"/>
            <a:chOff x="-68208" y="1578774"/>
            <a:chExt cx="9759280" cy="2737367"/>
          </a:xfrm>
        </p:grpSpPr>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0627" y="2667207"/>
              <a:ext cx="1219324" cy="1648934"/>
            </a:xfrm>
            <a:prstGeom prst="rect">
              <a:avLst/>
            </a:prstGeom>
          </p:spPr>
        </p:pic>
        <p:sp>
          <p:nvSpPr>
            <p:cNvPr id="11" name="テキスト ボックス 10"/>
            <p:cNvSpPr txBox="1"/>
            <p:nvPr/>
          </p:nvSpPr>
          <p:spPr>
            <a:xfrm>
              <a:off x="897597" y="1578774"/>
              <a:ext cx="5973925" cy="924110"/>
            </a:xfrm>
            <a:prstGeom prst="cloudCallout">
              <a:avLst>
                <a:gd name="adj1" fmla="val 5420"/>
                <a:gd name="adj2" fmla="val 90528"/>
              </a:avLst>
            </a:prstGeom>
            <a:solidFill>
              <a:srgbClr val="FFCCFF"/>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0" tIns="72000" rIns="0" bIns="72000" rtlCol="0" anchor="ctr" anchorCtr="0">
              <a:spAutoFit/>
            </a:bodyPr>
            <a:lstStyle/>
            <a:p>
              <a:pPr>
                <a:lnSpc>
                  <a:spcPct val="150000"/>
                </a:lnSpc>
              </a:pPr>
              <a:r>
                <a:rPr lang="ja-JP" altLang="en-US" sz="2000" kern="100" spc="-150" dirty="0" smtClean="0">
                  <a:latin typeface="HG丸ｺﾞｼｯｸM-PRO" panose="020F0600000000000000" pitchFamily="50" charset="-128"/>
                  <a:ea typeface="HG丸ｺﾞｼｯｸM-PRO" panose="020F0600000000000000" pitchFamily="50" charset="-128"/>
                  <a:cs typeface="Times New Roman"/>
                </a:rPr>
                <a:t>　</a:t>
              </a:r>
              <a:r>
                <a:rPr lang="ja-JP" altLang="en-US" sz="2000" b="1" kern="100" spc="-150" dirty="0" smtClean="0">
                  <a:latin typeface="HG丸ｺﾞｼｯｸM-PRO" panose="020F0600000000000000" pitchFamily="50" charset="-128"/>
                  <a:ea typeface="HG丸ｺﾞｼｯｸM-PRO" panose="020F0600000000000000" pitchFamily="50" charset="-128"/>
                  <a:cs typeface="Times New Roman"/>
                </a:rPr>
                <a:t>この単元で身に付けさせる力は</a:t>
              </a:r>
              <a:r>
                <a:rPr lang="en-US" altLang="ja-JP" sz="2000" b="1" kern="100" spc="-150" dirty="0" smtClean="0">
                  <a:latin typeface="HG丸ｺﾞｼｯｸM-PRO" panose="020F0600000000000000" pitchFamily="50" charset="-128"/>
                  <a:ea typeface="HG丸ｺﾞｼｯｸM-PRO" panose="020F0600000000000000" pitchFamily="50" charset="-128"/>
                  <a:cs typeface="Times New Roman"/>
                </a:rPr>
                <a:t>…</a:t>
              </a:r>
              <a:endParaRPr lang="en-US" altLang="ja-JP" sz="1600" b="1" kern="100" spc="-150" dirty="0">
                <a:latin typeface="HG丸ｺﾞｼｯｸM-PRO" panose="020F0600000000000000" pitchFamily="50" charset="-128"/>
                <a:ea typeface="HG丸ｺﾞｼｯｸM-PRO" panose="020F0600000000000000" pitchFamily="50" charset="-128"/>
                <a:cs typeface="Times New Roman"/>
              </a:endParaRPr>
            </a:p>
          </p:txBody>
        </p:sp>
        <p:sp>
          <p:nvSpPr>
            <p:cNvPr id="12" name="テキスト ボックス 11"/>
            <p:cNvSpPr txBox="1"/>
            <p:nvPr/>
          </p:nvSpPr>
          <p:spPr>
            <a:xfrm>
              <a:off x="6310507" y="2260488"/>
              <a:ext cx="3380565" cy="813438"/>
            </a:xfrm>
            <a:prstGeom prst="cloudCallout">
              <a:avLst>
                <a:gd name="adj1" fmla="val -68539"/>
                <a:gd name="adj2" fmla="val 52510"/>
              </a:avLst>
            </a:prstGeom>
            <a:solidFill>
              <a:srgbClr val="FFCCFF"/>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0" tIns="36000" rIns="0" bIns="36000" rtlCol="0" anchor="ctr" anchorCtr="0">
              <a:spAutoFit/>
            </a:bodyPr>
            <a:lstStyle/>
            <a:p>
              <a:pPr>
                <a:lnSpc>
                  <a:spcPct val="150000"/>
                </a:lnSpc>
              </a:pPr>
              <a:r>
                <a:rPr lang="ja-JP" altLang="en-US" sz="2000" b="1" kern="100" spc="-150" dirty="0" smtClean="0">
                  <a:latin typeface="HG丸ｺﾞｼｯｸM-PRO" panose="020F0600000000000000" pitchFamily="50" charset="-128"/>
                  <a:ea typeface="HG丸ｺﾞｼｯｸM-PRO" panose="020F0600000000000000" pitchFamily="50" charset="-128"/>
                  <a:cs typeface="Times New Roman"/>
                </a:rPr>
                <a:t>見方・考え方は</a:t>
              </a:r>
              <a:r>
                <a:rPr lang="en-US" altLang="ja-JP" sz="2000" b="1" kern="100" spc="-150" dirty="0" smtClean="0">
                  <a:latin typeface="HG丸ｺﾞｼｯｸM-PRO" panose="020F0600000000000000" pitchFamily="50" charset="-128"/>
                  <a:ea typeface="HG丸ｺﾞｼｯｸM-PRO" panose="020F0600000000000000" pitchFamily="50" charset="-128"/>
                  <a:cs typeface="Times New Roman"/>
                </a:rPr>
                <a:t>…</a:t>
              </a:r>
              <a:endParaRPr lang="en-US" altLang="ja-JP" sz="2000" b="1" kern="100" spc="-150" dirty="0">
                <a:latin typeface="HG丸ｺﾞｼｯｸM-PRO" panose="020F0600000000000000" pitchFamily="50" charset="-128"/>
                <a:ea typeface="HG丸ｺﾞｼｯｸM-PRO" panose="020F0600000000000000" pitchFamily="50" charset="-128"/>
                <a:cs typeface="Times New Roman"/>
              </a:endParaRPr>
            </a:p>
          </p:txBody>
        </p:sp>
        <p:sp>
          <p:nvSpPr>
            <p:cNvPr id="13" name="テキスト ボックス 12"/>
            <p:cNvSpPr txBox="1"/>
            <p:nvPr/>
          </p:nvSpPr>
          <p:spPr>
            <a:xfrm>
              <a:off x="-68208" y="2609881"/>
              <a:ext cx="3888432" cy="813438"/>
            </a:xfrm>
            <a:prstGeom prst="cloudCallout">
              <a:avLst>
                <a:gd name="adj1" fmla="val 40441"/>
                <a:gd name="adj2" fmla="val 82225"/>
              </a:avLst>
            </a:prstGeom>
            <a:solidFill>
              <a:srgbClr val="FFCCFF"/>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0" tIns="36000" rIns="0" bIns="36000" rtlCol="0" anchor="ctr" anchorCtr="0">
              <a:spAutoFit/>
            </a:bodyPr>
            <a:lstStyle/>
            <a:p>
              <a:pPr>
                <a:lnSpc>
                  <a:spcPct val="150000"/>
                </a:lnSpc>
              </a:pPr>
              <a:r>
                <a:rPr lang="ja-JP" altLang="en-US" sz="2000" b="1" kern="100" spc="-150" dirty="0" smtClean="0">
                  <a:latin typeface="HG丸ｺﾞｼｯｸM-PRO" panose="020F0600000000000000" pitchFamily="50" charset="-128"/>
                  <a:ea typeface="HG丸ｺﾞｼｯｸM-PRO" panose="020F0600000000000000" pitchFamily="50" charset="-128"/>
                  <a:cs typeface="Times New Roman"/>
                </a:rPr>
                <a:t>単元を通した課題は</a:t>
              </a:r>
              <a:r>
                <a:rPr lang="en-US" altLang="ja-JP" sz="2000" b="1" kern="100" spc="-150" dirty="0" smtClean="0">
                  <a:latin typeface="HG丸ｺﾞｼｯｸM-PRO" panose="020F0600000000000000" pitchFamily="50" charset="-128"/>
                  <a:ea typeface="HG丸ｺﾞｼｯｸM-PRO" panose="020F0600000000000000" pitchFamily="50" charset="-128"/>
                  <a:cs typeface="Times New Roman"/>
                </a:rPr>
                <a:t>…</a:t>
              </a:r>
              <a:endParaRPr lang="en-US" altLang="ja-JP" sz="2000" b="1" kern="100" spc="-150" dirty="0">
                <a:latin typeface="HG丸ｺﾞｼｯｸM-PRO" panose="020F0600000000000000" pitchFamily="50" charset="-128"/>
                <a:ea typeface="HG丸ｺﾞｼｯｸM-PRO" panose="020F0600000000000000" pitchFamily="50" charset="-128"/>
                <a:cs typeface="Times New Roman"/>
              </a:endParaRPr>
            </a:p>
          </p:txBody>
        </p:sp>
      </p:grpSp>
      <p:sp>
        <p:nvSpPr>
          <p:cNvPr id="14" name="テキスト ボックス 13"/>
          <p:cNvSpPr txBox="1"/>
          <p:nvPr/>
        </p:nvSpPr>
        <p:spPr>
          <a:xfrm>
            <a:off x="2542173" y="5218447"/>
            <a:ext cx="4903971" cy="923330"/>
          </a:xfrm>
          <a:prstGeom prst="rect">
            <a:avLst/>
          </a:prstGeom>
          <a:ln w="76200">
            <a:solidFill>
              <a:srgbClr val="FF0000"/>
            </a:solidFill>
          </a:ln>
        </p:spPr>
        <p:style>
          <a:lnRef idx="2">
            <a:schemeClr val="accent2"/>
          </a:lnRef>
          <a:fillRef idx="1">
            <a:schemeClr val="lt1"/>
          </a:fillRef>
          <a:effectRef idx="0">
            <a:schemeClr val="accent2"/>
          </a:effectRef>
          <a:fontRef idx="minor">
            <a:schemeClr val="dk1"/>
          </a:fontRef>
        </p:style>
        <p:txBody>
          <a:bodyPr wrap="square" lIns="180000" tIns="0" rIns="180000" bIns="0" rtlCol="0" anchor="ctr">
            <a:spAutoFit/>
          </a:bodyPr>
          <a:lstStyle/>
          <a:p>
            <a:pPr algn="ctr">
              <a:lnSpc>
                <a:spcPct val="150000"/>
              </a:lnSpc>
            </a:pPr>
            <a:r>
              <a:rPr lang="ja-JP" altLang="en-US" sz="4000" kern="100" spc="300" dirty="0" smtClean="0">
                <a:solidFill>
                  <a:schemeClr val="tx1"/>
                </a:solidFill>
                <a:latin typeface="AR P丸ゴシック体E" panose="020B0600010101010101" pitchFamily="50" charset="-128"/>
                <a:ea typeface="AR P丸ゴシック体E" panose="020B0600010101010101" pitchFamily="50" charset="-128"/>
                <a:cs typeface="Times New Roman"/>
              </a:rPr>
              <a:t>単元を通した課題</a:t>
            </a:r>
            <a:endParaRPr lang="en-US" altLang="ja-JP" sz="4000" kern="100" spc="300" dirty="0" smtClean="0">
              <a:solidFill>
                <a:schemeClr val="tx1"/>
              </a:solidFill>
              <a:latin typeface="AR P丸ゴシック体E" panose="020B0600010101010101" pitchFamily="50" charset="-128"/>
              <a:ea typeface="AR P丸ゴシック体E" panose="020B0600010101010101" pitchFamily="50" charset="-128"/>
              <a:cs typeface="Times New Roman"/>
            </a:endParaRPr>
          </a:p>
        </p:txBody>
      </p:sp>
      <p:grpSp>
        <p:nvGrpSpPr>
          <p:cNvPr id="3" name="グループ化 2"/>
          <p:cNvGrpSpPr/>
          <p:nvPr/>
        </p:nvGrpSpPr>
        <p:grpSpPr>
          <a:xfrm>
            <a:off x="33910" y="4491574"/>
            <a:ext cx="9810389" cy="693371"/>
            <a:chOff x="215245" y="4490128"/>
            <a:chExt cx="9422828" cy="693371"/>
          </a:xfrm>
        </p:grpSpPr>
        <p:sp>
          <p:nvSpPr>
            <p:cNvPr id="20" name="テキスト ボックス 19"/>
            <p:cNvSpPr txBox="1"/>
            <p:nvPr/>
          </p:nvSpPr>
          <p:spPr>
            <a:xfrm>
              <a:off x="215245" y="4490128"/>
              <a:ext cx="4240617" cy="693371"/>
            </a:xfrm>
            <a:prstGeom prst="wedgeRoundRectCallout">
              <a:avLst>
                <a:gd name="adj1" fmla="val -292"/>
                <a:gd name="adj2" fmla="val 84614"/>
                <a:gd name="adj3" fmla="val 16667"/>
              </a:avLst>
            </a:prstGeom>
            <a:solidFill>
              <a:srgbClr val="FFFF21"/>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108000" tIns="36000" rIns="108000" bIns="36000" rtlCol="0" anchor="t" anchorCtr="0">
              <a:spAutoFit/>
            </a:bodyPr>
            <a:lstStyle/>
            <a:p>
              <a:pPr algn="ctr">
                <a:lnSpc>
                  <a:spcPct val="150000"/>
                </a:lnSpc>
              </a:pPr>
              <a:r>
                <a:rPr lang="ja-JP" altLang="en-US" sz="2400" kern="100" dirty="0" smtClean="0">
                  <a:latin typeface="AR P丸ゴシック体E" panose="020F0900000000000000" pitchFamily="50" charset="-128"/>
                  <a:ea typeface="AR P丸ゴシック体E" panose="020F0900000000000000" pitchFamily="50" charset="-128"/>
                  <a:cs typeface="Times New Roman"/>
                </a:rPr>
                <a:t>学習内容に適したものなのか</a:t>
              </a:r>
              <a:endParaRPr lang="en-US" altLang="ja-JP" sz="2400" kern="100" dirty="0">
                <a:latin typeface="AR P丸ゴシック体E" panose="020F0900000000000000" pitchFamily="50" charset="-128"/>
                <a:ea typeface="AR P丸ゴシック体E" panose="020F0900000000000000" pitchFamily="50" charset="-128"/>
                <a:cs typeface="Times New Roman"/>
              </a:endParaRPr>
            </a:p>
          </p:txBody>
        </p:sp>
        <p:sp>
          <p:nvSpPr>
            <p:cNvPr id="21" name="テキスト ボックス 20"/>
            <p:cNvSpPr txBox="1"/>
            <p:nvPr/>
          </p:nvSpPr>
          <p:spPr>
            <a:xfrm>
              <a:off x="4597628" y="4526059"/>
              <a:ext cx="5040445" cy="621508"/>
            </a:xfrm>
            <a:prstGeom prst="wedgeRoundRectCallout">
              <a:avLst>
                <a:gd name="adj1" fmla="val 3959"/>
                <a:gd name="adj2" fmla="val 85520"/>
                <a:gd name="adj3" fmla="val 16667"/>
              </a:avLst>
            </a:prstGeom>
            <a:solidFill>
              <a:srgbClr val="FFFF21"/>
            </a:solid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108000" tIns="36000" rIns="108000" bIns="36000" rtlCol="0" anchor="t" anchorCtr="0">
              <a:spAutoFit/>
            </a:bodyPr>
            <a:lstStyle/>
            <a:p>
              <a:pPr algn="ctr">
                <a:lnSpc>
                  <a:spcPct val="150000"/>
                </a:lnSpc>
              </a:pPr>
              <a:r>
                <a:rPr lang="ja-JP" altLang="en-US" sz="2400" kern="100" dirty="0" smtClean="0">
                  <a:latin typeface="AR P丸ゴシック体E" panose="020F0900000000000000" pitchFamily="50" charset="-128"/>
                  <a:ea typeface="AR P丸ゴシック体E" panose="020F0900000000000000" pitchFamily="50" charset="-128"/>
                  <a:cs typeface="Times New Roman"/>
                </a:rPr>
                <a:t>興味・関心・意欲を喚起するものか</a:t>
              </a:r>
              <a:endParaRPr lang="en-US" altLang="ja-JP" sz="2400" kern="100" dirty="0">
                <a:latin typeface="AR P丸ゴシック体E" panose="020F0900000000000000" pitchFamily="50" charset="-128"/>
                <a:ea typeface="AR P丸ゴシック体E" panose="020F0900000000000000" pitchFamily="50" charset="-128"/>
                <a:cs typeface="Times New Roman"/>
              </a:endParaRPr>
            </a:p>
          </p:txBody>
        </p:sp>
      </p:grpSp>
      <p:grpSp>
        <p:nvGrpSpPr>
          <p:cNvPr id="4" name="グループ化 3"/>
          <p:cNvGrpSpPr/>
          <p:nvPr/>
        </p:nvGrpSpPr>
        <p:grpSpPr>
          <a:xfrm>
            <a:off x="35964" y="6156996"/>
            <a:ext cx="9741746" cy="552790"/>
            <a:chOff x="35964" y="6156996"/>
            <a:chExt cx="9741746" cy="552790"/>
          </a:xfrm>
          <a:solidFill>
            <a:srgbClr val="CCECFF"/>
          </a:solidFill>
        </p:grpSpPr>
        <p:sp>
          <p:nvSpPr>
            <p:cNvPr id="22" name="テキスト ボックス 21"/>
            <p:cNvSpPr txBox="1"/>
            <p:nvPr/>
          </p:nvSpPr>
          <p:spPr>
            <a:xfrm>
              <a:off x="35964" y="6178445"/>
              <a:ext cx="2714649" cy="531341"/>
            </a:xfrm>
            <a:prstGeom prst="wedgeRoundRectCallout">
              <a:avLst>
                <a:gd name="adj1" fmla="val 42945"/>
                <a:gd name="adj2" fmla="val -76442"/>
                <a:gd name="adj3" fmla="val 16667"/>
              </a:avLst>
            </a:prstGeom>
            <a:grp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108000" tIns="36000" rIns="108000" bIns="36000" rtlCol="0" anchor="t" anchorCtr="0">
              <a:spAutoFit/>
            </a:bodyPr>
            <a:lstStyle/>
            <a:p>
              <a:pPr algn="ctr">
                <a:lnSpc>
                  <a:spcPct val="150000"/>
                </a:lnSpc>
              </a:pPr>
              <a:r>
                <a:rPr lang="ja-JP" altLang="en-US" sz="2000" kern="100" dirty="0" smtClean="0">
                  <a:latin typeface="AR P丸ゴシック体E" panose="020F0900000000000000" pitchFamily="50" charset="-128"/>
                  <a:ea typeface="AR P丸ゴシック体E" panose="020F0900000000000000" pitchFamily="50" charset="-128"/>
                  <a:cs typeface="Times New Roman"/>
                </a:rPr>
                <a:t>どのタイミングで</a:t>
              </a:r>
              <a:r>
                <a:rPr lang="en-US" altLang="ja-JP" sz="2000" kern="100" dirty="0" smtClean="0">
                  <a:latin typeface="AR P丸ゴシック体E" panose="020F0900000000000000" pitchFamily="50" charset="-128"/>
                  <a:ea typeface="AR P丸ゴシック体E" panose="020F0900000000000000" pitchFamily="50" charset="-128"/>
                  <a:cs typeface="Times New Roman"/>
                </a:rPr>
                <a:t>…</a:t>
              </a:r>
              <a:endParaRPr lang="en-US" altLang="ja-JP" sz="2000" kern="100" dirty="0">
                <a:latin typeface="AR P丸ゴシック体E" panose="020F0900000000000000" pitchFamily="50" charset="-128"/>
                <a:ea typeface="AR P丸ゴシック体E" panose="020F0900000000000000" pitchFamily="50" charset="-128"/>
                <a:cs typeface="Times New Roman"/>
              </a:endParaRPr>
            </a:p>
          </p:txBody>
        </p:sp>
        <p:sp>
          <p:nvSpPr>
            <p:cNvPr id="23" name="テキスト ボックス 22"/>
            <p:cNvSpPr txBox="1"/>
            <p:nvPr/>
          </p:nvSpPr>
          <p:spPr>
            <a:xfrm>
              <a:off x="7437253" y="6156996"/>
              <a:ext cx="2340457" cy="531341"/>
            </a:xfrm>
            <a:prstGeom prst="wedgeRoundRectCallout">
              <a:avLst>
                <a:gd name="adj1" fmla="val -50135"/>
                <a:gd name="adj2" fmla="val -75211"/>
                <a:gd name="adj3" fmla="val 16667"/>
              </a:avLst>
            </a:prstGeom>
            <a:grpFill/>
            <a:ln w="317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lIns="108000" tIns="36000" rIns="108000" bIns="36000" rtlCol="0" anchor="t" anchorCtr="0">
              <a:spAutoFit/>
            </a:bodyPr>
            <a:lstStyle/>
            <a:p>
              <a:pPr algn="ctr">
                <a:lnSpc>
                  <a:spcPct val="150000"/>
                </a:lnSpc>
              </a:pPr>
              <a:r>
                <a:rPr lang="ja-JP" altLang="en-US" sz="2000" kern="100" dirty="0" smtClean="0">
                  <a:latin typeface="AR P丸ゴシック体E" panose="020F0900000000000000" pitchFamily="50" charset="-128"/>
                  <a:ea typeface="AR P丸ゴシック体E" panose="020F0900000000000000" pitchFamily="50" charset="-128"/>
                  <a:cs typeface="Times New Roman"/>
                </a:rPr>
                <a:t>どんな活動を</a:t>
              </a:r>
              <a:r>
                <a:rPr lang="en-US" altLang="ja-JP" sz="2000" kern="100" dirty="0" smtClean="0">
                  <a:latin typeface="AR P丸ゴシック体E" panose="020F0900000000000000" pitchFamily="50" charset="-128"/>
                  <a:ea typeface="AR P丸ゴシック体E" panose="020F0900000000000000" pitchFamily="50" charset="-128"/>
                  <a:cs typeface="Times New Roman"/>
                </a:rPr>
                <a:t>…</a:t>
              </a:r>
              <a:endParaRPr lang="en-US" altLang="ja-JP" sz="2000" kern="100" dirty="0">
                <a:latin typeface="AR P丸ゴシック体E" panose="020F0900000000000000" pitchFamily="50" charset="-128"/>
                <a:ea typeface="AR P丸ゴシック体E" panose="020F0900000000000000" pitchFamily="50" charset="-128"/>
                <a:cs typeface="Times New Roman"/>
              </a:endParaRPr>
            </a:p>
          </p:txBody>
        </p:sp>
      </p:grpSp>
      <p:pic>
        <p:nvPicPr>
          <p:cNvPr id="7" name="オーディオ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1271711110"/>
      </p:ext>
    </p:extLst>
  </p:cSld>
  <p:clrMapOvr>
    <a:masterClrMapping/>
  </p:clrMapOvr>
  <mc:AlternateContent xmlns:mc="http://schemas.openxmlformats.org/markup-compatibility/2006" xmlns:p14="http://schemas.microsoft.com/office/powerpoint/2010/main">
    <mc:Choice Requires="p14">
      <p:transition spd="slow" p14:dur="2000" advTm="64724"/>
    </mc:Choice>
    <mc:Fallback xmlns="">
      <p:transition spd="slow" advTm="64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bldLst>
      <p:bldP spid="18"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pPr>
              <a:defRPr/>
            </a:pPr>
            <a:fld id="{3E8F106B-A8BB-438C-9FF9-9FE532915768}" type="slidenum">
              <a:rPr lang="ja-JP" altLang="en-US" smtClean="0"/>
              <a:pPr>
                <a:defRPr/>
              </a:pPr>
              <a:t>8</a:t>
            </a:fld>
            <a:endParaRPr lang="ja-JP" altLang="en-US"/>
          </a:p>
        </p:txBody>
      </p:sp>
      <p:pic>
        <p:nvPicPr>
          <p:cNvPr id="7" name="図 6"/>
          <p:cNvPicPr>
            <a:picLocks noChangeAspect="1"/>
          </p:cNvPicPr>
          <p:nvPr/>
        </p:nvPicPr>
        <p:blipFill rotWithShape="1">
          <a:blip r:embed="rId5"/>
          <a:srcRect l="32844" t="20470" r="23435" b="15407"/>
          <a:stretch/>
        </p:blipFill>
        <p:spPr>
          <a:xfrm>
            <a:off x="920552" y="106751"/>
            <a:ext cx="8022007" cy="6614725"/>
          </a:xfrm>
          <a:prstGeom prst="rect">
            <a:avLst/>
          </a:prstGeom>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85300" y="6337300"/>
            <a:ext cx="304800" cy="304800"/>
          </a:xfrm>
          <a:prstGeom prst="rect">
            <a:avLst/>
          </a:prstGeom>
        </p:spPr>
      </p:pic>
    </p:spTree>
    <p:extLst>
      <p:ext uri="{BB962C8B-B14F-4D97-AF65-F5344CB8AC3E}">
        <p14:creationId xmlns:p14="http://schemas.microsoft.com/office/powerpoint/2010/main" val="2681850701"/>
      </p:ext>
    </p:extLst>
  </p:cSld>
  <p:clrMapOvr>
    <a:masterClrMapping/>
  </p:clrMapOvr>
  <mc:AlternateContent xmlns:mc="http://schemas.openxmlformats.org/markup-compatibility/2006" xmlns:p14="http://schemas.microsoft.com/office/powerpoint/2010/main">
    <mc:Choice Requires="p14">
      <p:transition spd="slow" p14:dur="2000" advTm="8583"/>
    </mc:Choice>
    <mc:Fallback xmlns="">
      <p:transition spd="slow" advTm="8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1|9.7"/>
</p:tagLst>
</file>

<file path=ppt/tags/tag10.xml><?xml version="1.0" encoding="utf-8"?>
<p:tagLst xmlns:a="http://schemas.openxmlformats.org/drawingml/2006/main" xmlns:r="http://schemas.openxmlformats.org/officeDocument/2006/relationships" xmlns:p="http://schemas.openxmlformats.org/presentationml/2006/main">
  <p:tag name="TIMING" val="|1.4|5.7"/>
</p:tagLst>
</file>

<file path=ppt/tags/tag11.xml><?xml version="1.0" encoding="utf-8"?>
<p:tagLst xmlns:a="http://schemas.openxmlformats.org/drawingml/2006/main" xmlns:r="http://schemas.openxmlformats.org/officeDocument/2006/relationships" xmlns:p="http://schemas.openxmlformats.org/presentationml/2006/main">
  <p:tag name="TIMING" val="|7.4|11.2"/>
</p:tagLst>
</file>

<file path=ppt/tags/tag12.xml><?xml version="1.0" encoding="utf-8"?>
<p:tagLst xmlns:a="http://schemas.openxmlformats.org/drawingml/2006/main" xmlns:r="http://schemas.openxmlformats.org/officeDocument/2006/relationships" xmlns:p="http://schemas.openxmlformats.org/presentationml/2006/main">
  <p:tag name="TIMING" val="|5.8|10.8"/>
</p:tagLst>
</file>

<file path=ppt/tags/tag13.xml><?xml version="1.0" encoding="utf-8"?>
<p:tagLst xmlns:a="http://schemas.openxmlformats.org/drawingml/2006/main" xmlns:r="http://schemas.openxmlformats.org/officeDocument/2006/relationships" xmlns:p="http://schemas.openxmlformats.org/presentationml/2006/main">
  <p:tag name="TIMING" val="|6.8|27.4|25.3|4.1"/>
</p:tagLst>
</file>

<file path=ppt/tags/tag14.xml><?xml version="1.0" encoding="utf-8"?>
<p:tagLst xmlns:a="http://schemas.openxmlformats.org/drawingml/2006/main" xmlns:r="http://schemas.openxmlformats.org/officeDocument/2006/relationships" xmlns:p="http://schemas.openxmlformats.org/presentationml/2006/main">
  <p:tag name="TIMING" val="|2.8|23.2"/>
</p:tagLst>
</file>

<file path=ppt/tags/tag15.xml><?xml version="1.0" encoding="utf-8"?>
<p:tagLst xmlns:a="http://schemas.openxmlformats.org/drawingml/2006/main" xmlns:r="http://schemas.openxmlformats.org/officeDocument/2006/relationships" xmlns:p="http://schemas.openxmlformats.org/presentationml/2006/main">
  <p:tag name="TIMING" val="|20.4"/>
</p:tagLst>
</file>

<file path=ppt/tags/tag16.xml><?xml version="1.0" encoding="utf-8"?>
<p:tagLst xmlns:a="http://schemas.openxmlformats.org/drawingml/2006/main" xmlns:r="http://schemas.openxmlformats.org/officeDocument/2006/relationships" xmlns:p="http://schemas.openxmlformats.org/presentationml/2006/main">
  <p:tag name="TIMING" val="|1.1|21.2|5.6|14.3"/>
</p:tagLst>
</file>

<file path=ppt/tags/tag17.xml><?xml version="1.0" encoding="utf-8"?>
<p:tagLst xmlns:a="http://schemas.openxmlformats.org/drawingml/2006/main" xmlns:r="http://schemas.openxmlformats.org/officeDocument/2006/relationships" xmlns:p="http://schemas.openxmlformats.org/presentationml/2006/main">
  <p:tag name="TIMING" val="|9.2|12.6|18.4|15.5|38.6"/>
</p:tagLst>
</file>

<file path=ppt/tags/tag18.xml><?xml version="1.0" encoding="utf-8"?>
<p:tagLst xmlns:a="http://schemas.openxmlformats.org/drawingml/2006/main" xmlns:r="http://schemas.openxmlformats.org/officeDocument/2006/relationships" xmlns:p="http://schemas.openxmlformats.org/presentationml/2006/main">
  <p:tag name="TIMING" val="|16.2|26.3|17.2"/>
</p:tagLst>
</file>

<file path=ppt/tags/tag19.xml><?xml version="1.0" encoding="utf-8"?>
<p:tagLst xmlns:a="http://schemas.openxmlformats.org/drawingml/2006/main" xmlns:r="http://schemas.openxmlformats.org/officeDocument/2006/relationships" xmlns:p="http://schemas.openxmlformats.org/presentationml/2006/main">
  <p:tag name="TIMING" val="|2.5|6.6|7.3"/>
</p:tagLst>
</file>

<file path=ppt/tags/tag2.xml><?xml version="1.0" encoding="utf-8"?>
<p:tagLst xmlns:a="http://schemas.openxmlformats.org/drawingml/2006/main" xmlns:r="http://schemas.openxmlformats.org/officeDocument/2006/relationships" xmlns:p="http://schemas.openxmlformats.org/presentationml/2006/main">
  <p:tag name="TIMING" val="|5.8|5.5|2.5|3.3|3.6|3.4|3.1|7.6"/>
</p:tagLst>
</file>

<file path=ppt/tags/tag20.xml><?xml version="1.0" encoding="utf-8"?>
<p:tagLst xmlns:a="http://schemas.openxmlformats.org/drawingml/2006/main" xmlns:r="http://schemas.openxmlformats.org/officeDocument/2006/relationships" xmlns:p="http://schemas.openxmlformats.org/presentationml/2006/main">
  <p:tag name="TIMING" val="|3.6|16.2"/>
</p:tagLst>
</file>

<file path=ppt/tags/tag3.xml><?xml version="1.0" encoding="utf-8"?>
<p:tagLst xmlns:a="http://schemas.openxmlformats.org/drawingml/2006/main" xmlns:r="http://schemas.openxmlformats.org/officeDocument/2006/relationships" xmlns:p="http://schemas.openxmlformats.org/presentationml/2006/main">
  <p:tag name="TIMING" val="|6.2|3.9|9|7.2|4|5.4|9.4|5.5"/>
</p:tagLst>
</file>

<file path=ppt/tags/tag4.xml><?xml version="1.0" encoding="utf-8"?>
<p:tagLst xmlns:a="http://schemas.openxmlformats.org/drawingml/2006/main" xmlns:r="http://schemas.openxmlformats.org/officeDocument/2006/relationships" xmlns:p="http://schemas.openxmlformats.org/presentationml/2006/main">
  <p:tag name="TIMING" val="|4.8|5.5|25.3"/>
</p:tagLst>
</file>

<file path=ppt/tags/tag5.xml><?xml version="1.0" encoding="utf-8"?>
<p:tagLst xmlns:a="http://schemas.openxmlformats.org/drawingml/2006/main" xmlns:r="http://schemas.openxmlformats.org/officeDocument/2006/relationships" xmlns:p="http://schemas.openxmlformats.org/presentationml/2006/main">
  <p:tag name="TIMING" val="|4.5|3.5|18.8|4.2|16.3"/>
</p:tagLst>
</file>

<file path=ppt/tags/tag6.xml><?xml version="1.0" encoding="utf-8"?>
<p:tagLst xmlns:a="http://schemas.openxmlformats.org/drawingml/2006/main" xmlns:r="http://schemas.openxmlformats.org/officeDocument/2006/relationships" xmlns:p="http://schemas.openxmlformats.org/presentationml/2006/main">
  <p:tag name="TIMING" val="|2.1|18.9|1.2"/>
</p:tagLst>
</file>

<file path=ppt/tags/tag7.xml><?xml version="1.0" encoding="utf-8"?>
<p:tagLst xmlns:a="http://schemas.openxmlformats.org/drawingml/2006/main" xmlns:r="http://schemas.openxmlformats.org/officeDocument/2006/relationships" xmlns:p="http://schemas.openxmlformats.org/presentationml/2006/main">
  <p:tag name="TIMING" val="|11.6|15.1|16.3"/>
</p:tagLst>
</file>

<file path=ppt/tags/tag8.xml><?xml version="1.0" encoding="utf-8"?>
<p:tagLst xmlns:a="http://schemas.openxmlformats.org/drawingml/2006/main" xmlns:r="http://schemas.openxmlformats.org/officeDocument/2006/relationships" xmlns:p="http://schemas.openxmlformats.org/presentationml/2006/main">
  <p:tag name="TIMING" val="|5.1|15.6|1.8|1.8|2.2|21.5"/>
</p:tagLst>
</file>

<file path=ppt/tags/tag9.xml><?xml version="1.0" encoding="utf-8"?>
<p:tagLst xmlns:a="http://schemas.openxmlformats.org/drawingml/2006/main" xmlns:r="http://schemas.openxmlformats.org/officeDocument/2006/relationships" xmlns:p="http://schemas.openxmlformats.org/presentationml/2006/main">
  <p:tag name="TIMING" val="|1.7|4.5"/>
</p:tagLst>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TM02900720[[fn=インテグラル]]</Template>
  <TotalTime>11142</TotalTime>
  <Words>3231</Words>
  <Application>Microsoft Office PowerPoint</Application>
  <PresentationFormat>A4 210 x 297 mm</PresentationFormat>
  <Paragraphs>407</Paragraphs>
  <Slides>32</Slides>
  <Notes>32</Notes>
  <HiddenSlides>0</HiddenSlides>
  <MMClips>32</MMClips>
  <ScaleCrop>false</ScaleCrop>
  <HeadingPairs>
    <vt:vector size="8" baseType="variant">
      <vt:variant>
        <vt:lpstr>使用されているフォント</vt:lpstr>
      </vt:variant>
      <vt:variant>
        <vt:i4>21</vt:i4>
      </vt:variant>
      <vt:variant>
        <vt:lpstr>テーマ</vt:lpstr>
      </vt:variant>
      <vt:variant>
        <vt:i4>1</vt:i4>
      </vt:variant>
      <vt:variant>
        <vt:lpstr>埋め込まれた OLE サーバー</vt:lpstr>
      </vt:variant>
      <vt:variant>
        <vt:i4>1</vt:i4>
      </vt:variant>
      <vt:variant>
        <vt:lpstr>スライド タイトル</vt:lpstr>
      </vt:variant>
      <vt:variant>
        <vt:i4>32</vt:i4>
      </vt:variant>
    </vt:vector>
  </HeadingPairs>
  <TitlesOfParts>
    <vt:vector size="55" baseType="lpstr">
      <vt:lpstr>AR Pゴシック体M</vt:lpstr>
      <vt:lpstr>AR Pゴシック体S</vt:lpstr>
      <vt:lpstr>AR PハイカラＰＯＰ体H</vt:lpstr>
      <vt:lpstr>AR P丸ゴシック体E</vt:lpstr>
      <vt:lpstr>AR P悠々ゴシック体E</vt:lpstr>
      <vt:lpstr>ARハイカラＰＯＰ体H</vt:lpstr>
      <vt:lpstr>AR丸ゴシック体E</vt:lpstr>
      <vt:lpstr>HGPｺﾞｼｯｸE</vt:lpstr>
      <vt:lpstr>HGP創英角ﾎﾟｯﾌﾟ体</vt:lpstr>
      <vt:lpstr>HGS創英角ｺﾞｼｯｸUB</vt:lpstr>
      <vt:lpstr>HG丸ｺﾞｼｯｸM-PRO</vt:lpstr>
      <vt:lpstr>HG創英角ｺﾞｼｯｸUB</vt:lpstr>
      <vt:lpstr>HG創英角ﾎﾟｯﾌﾟ体</vt:lpstr>
      <vt:lpstr>ＭＳ Ｐゴシック</vt:lpstr>
      <vt:lpstr>ＭＳ 明朝</vt:lpstr>
      <vt:lpstr>Arial</vt:lpstr>
      <vt:lpstr>Calibri</vt:lpstr>
      <vt:lpstr>Calibri Light</vt:lpstr>
      <vt:lpstr>Century</vt:lpstr>
      <vt:lpstr>Times New Roman</vt:lpstr>
      <vt:lpstr>Wingdings 2</vt:lpstr>
      <vt:lpstr>HDOfficeLightV0</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0182013 相川 智</dc:creator>
  <cp:lastModifiedBy>Administrator</cp:lastModifiedBy>
  <cp:revision>544</cp:revision>
  <cp:lastPrinted>2022-01-29T01:37:45Z</cp:lastPrinted>
  <dcterms:created xsi:type="dcterms:W3CDTF">2013-02-21T23:56:18Z</dcterms:created>
  <dcterms:modified xsi:type="dcterms:W3CDTF">2022-02-05T02:05:14Z</dcterms:modified>
</cp:coreProperties>
</file>