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88163" cy="100187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00FF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72017-E8FB-40DF-AA9F-71E29AD1EEF4}" type="datetimeFigureOut">
              <a:rPr kumimoji="1" lang="ja-JP" altLang="en-US" smtClean="0"/>
              <a:t>2021/6/2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8D879-F9BF-49D6-93BC-10B9E259D1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8378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72017-E8FB-40DF-AA9F-71E29AD1EEF4}" type="datetimeFigureOut">
              <a:rPr kumimoji="1" lang="ja-JP" altLang="en-US" smtClean="0"/>
              <a:t>2021/6/2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8D879-F9BF-49D6-93BC-10B9E259D1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9419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72017-E8FB-40DF-AA9F-71E29AD1EEF4}" type="datetimeFigureOut">
              <a:rPr kumimoji="1" lang="ja-JP" altLang="en-US" smtClean="0"/>
              <a:t>2021/6/2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8D879-F9BF-49D6-93BC-10B9E259D1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1009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72017-E8FB-40DF-AA9F-71E29AD1EEF4}" type="datetimeFigureOut">
              <a:rPr kumimoji="1" lang="ja-JP" altLang="en-US" smtClean="0"/>
              <a:t>2021/6/2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8D879-F9BF-49D6-93BC-10B9E259D1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4770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72017-E8FB-40DF-AA9F-71E29AD1EEF4}" type="datetimeFigureOut">
              <a:rPr kumimoji="1" lang="ja-JP" altLang="en-US" smtClean="0"/>
              <a:t>2021/6/2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8D879-F9BF-49D6-93BC-10B9E259D1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4762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72017-E8FB-40DF-AA9F-71E29AD1EEF4}" type="datetimeFigureOut">
              <a:rPr kumimoji="1" lang="ja-JP" altLang="en-US" smtClean="0"/>
              <a:t>2021/6/2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8D879-F9BF-49D6-93BC-10B9E259D1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038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72017-E8FB-40DF-AA9F-71E29AD1EEF4}" type="datetimeFigureOut">
              <a:rPr kumimoji="1" lang="ja-JP" altLang="en-US" smtClean="0"/>
              <a:t>2021/6/2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8D879-F9BF-49D6-93BC-10B9E259D1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088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72017-E8FB-40DF-AA9F-71E29AD1EEF4}" type="datetimeFigureOut">
              <a:rPr kumimoji="1" lang="ja-JP" altLang="en-US" smtClean="0"/>
              <a:t>2021/6/2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8D879-F9BF-49D6-93BC-10B9E259D1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712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72017-E8FB-40DF-AA9F-71E29AD1EEF4}" type="datetimeFigureOut">
              <a:rPr kumimoji="1" lang="ja-JP" altLang="en-US" smtClean="0"/>
              <a:t>2021/6/2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8D879-F9BF-49D6-93BC-10B9E259D1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4990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72017-E8FB-40DF-AA9F-71E29AD1EEF4}" type="datetimeFigureOut">
              <a:rPr kumimoji="1" lang="ja-JP" altLang="en-US" smtClean="0"/>
              <a:t>2021/6/2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8D879-F9BF-49D6-93BC-10B9E259D1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0113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72017-E8FB-40DF-AA9F-71E29AD1EEF4}" type="datetimeFigureOut">
              <a:rPr kumimoji="1" lang="ja-JP" altLang="en-US" smtClean="0"/>
              <a:t>2021/6/2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8D879-F9BF-49D6-93BC-10B9E259D1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4463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672017-E8FB-40DF-AA9F-71E29AD1EEF4}" type="datetimeFigureOut">
              <a:rPr kumimoji="1" lang="ja-JP" altLang="en-US" smtClean="0"/>
              <a:t>2021/6/2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C8D879-F9BF-49D6-93BC-10B9E259D1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5699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サブタイトル 2"/>
          <p:cNvSpPr txBox="1">
            <a:spLocks/>
          </p:cNvSpPr>
          <p:nvPr/>
        </p:nvSpPr>
        <p:spPr>
          <a:xfrm>
            <a:off x="273804" y="4126995"/>
            <a:ext cx="2950612" cy="2630841"/>
          </a:xfrm>
          <a:prstGeom prst="rect">
            <a:avLst/>
          </a:prstGeom>
          <a:solidFill>
            <a:srgbClr val="FF66FF">
              <a:alpha val="5000"/>
            </a:srgb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altLang="ja-JP" sz="1200" dirty="0" smtClean="0"/>
          </a:p>
          <a:p>
            <a:pPr algn="l"/>
            <a:endParaRPr lang="en-US" altLang="ja-JP" sz="1200" dirty="0" smtClean="0"/>
          </a:p>
          <a:p>
            <a:pPr algn="l">
              <a:lnSpc>
                <a:spcPts val="1400"/>
              </a:lnSpc>
            </a:pPr>
            <a:r>
              <a:rPr lang="ja-JP" altLang="en-US" sz="2300" dirty="0" smtClean="0"/>
              <a:t>◎互い</a:t>
            </a:r>
            <a:r>
              <a:rPr lang="ja-JP" altLang="en-US" sz="2300" dirty="0"/>
              <a:t>の思いや考えの違い</a:t>
            </a:r>
            <a:r>
              <a:rPr lang="ja-JP" altLang="en-US" sz="2300" dirty="0" smtClean="0"/>
              <a:t>を超えて理解　し行動しようとする</a:t>
            </a:r>
            <a:r>
              <a:rPr lang="ja-JP" altLang="en-US" sz="2300" b="1" dirty="0" smtClean="0"/>
              <a:t>「関わる力」</a:t>
            </a:r>
            <a:r>
              <a:rPr lang="ja-JP" altLang="en-US" sz="2300" dirty="0" smtClean="0"/>
              <a:t>の育成</a:t>
            </a:r>
            <a:endParaRPr lang="ja-JP" altLang="en-US" sz="2300" dirty="0"/>
          </a:p>
          <a:p>
            <a:pPr algn="l">
              <a:lnSpc>
                <a:spcPts val="1400"/>
              </a:lnSpc>
            </a:pPr>
            <a:r>
              <a:rPr lang="ja-JP" altLang="en-US" sz="2300" dirty="0" smtClean="0"/>
              <a:t>○</a:t>
            </a:r>
            <a:r>
              <a:rPr lang="ja-JP" altLang="en-US" sz="2300" dirty="0"/>
              <a:t>気持ちのよい挨拶</a:t>
            </a:r>
            <a:r>
              <a:rPr lang="ja-JP" altLang="en-US" sz="2300" dirty="0" smtClean="0"/>
              <a:t>や受け答え</a:t>
            </a:r>
            <a:r>
              <a:rPr lang="en-US" altLang="ja-JP" sz="2300" dirty="0"/>
              <a:t> </a:t>
            </a:r>
            <a:r>
              <a:rPr lang="en-US" altLang="ja-JP" sz="2300" dirty="0" smtClean="0"/>
              <a:t>            </a:t>
            </a:r>
            <a:endParaRPr lang="ja-JP" altLang="en-US" sz="2300" dirty="0"/>
          </a:p>
          <a:p>
            <a:pPr algn="l">
              <a:lnSpc>
                <a:spcPts val="1400"/>
              </a:lnSpc>
            </a:pPr>
            <a:r>
              <a:rPr lang="ja-JP" altLang="en-US" sz="2300" dirty="0"/>
              <a:t>○議論する</a:t>
            </a:r>
            <a:r>
              <a:rPr lang="ja-JP" altLang="en-US" sz="2300" dirty="0" smtClean="0"/>
              <a:t>道徳</a:t>
            </a:r>
            <a:endParaRPr lang="ja-JP" altLang="en-US" sz="2300" dirty="0"/>
          </a:p>
          <a:p>
            <a:pPr algn="l">
              <a:lnSpc>
                <a:spcPts val="1400"/>
              </a:lnSpc>
            </a:pPr>
            <a:r>
              <a:rPr lang="ja-JP" altLang="en-US" sz="2300" dirty="0"/>
              <a:t>○関わりのある「命</a:t>
            </a:r>
            <a:r>
              <a:rPr lang="ja-JP" altLang="en-US" sz="2300" dirty="0" smtClean="0"/>
              <a:t>の日</a:t>
            </a:r>
            <a:r>
              <a:rPr lang="ja-JP" altLang="en-US" sz="2300" dirty="0"/>
              <a:t>集会」等の</a:t>
            </a:r>
            <a:r>
              <a:rPr lang="ja-JP" altLang="en-US" sz="2300" dirty="0" smtClean="0"/>
              <a:t>実践</a:t>
            </a:r>
            <a:endParaRPr lang="en-US" altLang="ja-JP" sz="2300" dirty="0" smtClean="0"/>
          </a:p>
          <a:p>
            <a:pPr algn="l">
              <a:lnSpc>
                <a:spcPts val="1400"/>
              </a:lnSpc>
            </a:pPr>
            <a:r>
              <a:rPr lang="ja-JP" altLang="en-US" sz="2300" dirty="0" smtClean="0"/>
              <a:t>○五者連携によるいじめ･不登校</a:t>
            </a:r>
            <a:r>
              <a:rPr lang="ja-JP" altLang="en-US" sz="2300" smtClean="0"/>
              <a:t>の</a:t>
            </a:r>
            <a:r>
              <a:rPr lang="ja-JP" altLang="en-US" sz="2300" smtClean="0"/>
              <a:t>未然防止</a:t>
            </a:r>
            <a:endParaRPr lang="ja-JP" altLang="en-US" sz="1700" dirty="0"/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63472" y="41583"/>
            <a:ext cx="4865496" cy="289589"/>
          </a:xfrm>
        </p:spPr>
        <p:txBody>
          <a:bodyPr>
            <a:noAutofit/>
          </a:bodyPr>
          <a:lstStyle/>
          <a:p>
            <a:r>
              <a:rPr lang="ja-JP" altLang="en-US" sz="1400" b="1" dirty="0" smtClean="0"/>
              <a:t>令和３年度</a:t>
            </a:r>
            <a:r>
              <a:rPr lang="ja-JP" altLang="en-US" sz="1400" b="1" dirty="0"/>
              <a:t>　</a:t>
            </a:r>
            <a:r>
              <a:rPr lang="ja-JP" altLang="en-US" sz="1400" b="1" dirty="0" smtClean="0"/>
              <a:t>八代市立日奈久小学校グランド・</a:t>
            </a:r>
            <a:r>
              <a:rPr lang="ja-JP" altLang="en-US" sz="1400" b="1" dirty="0" smtClean="0"/>
              <a:t>デザイン</a:t>
            </a:r>
            <a:r>
              <a:rPr lang="en-US" altLang="ja-JP" sz="1400" b="1" dirty="0" smtClean="0"/>
              <a:t>(</a:t>
            </a:r>
            <a:r>
              <a:rPr lang="ja-JP" altLang="en-US" sz="1400" b="1" dirty="0" smtClean="0"/>
              <a:t>案</a:t>
            </a:r>
            <a:r>
              <a:rPr lang="en-US" altLang="ja-JP" sz="1400" b="1" dirty="0" smtClean="0"/>
              <a:t>)</a:t>
            </a:r>
            <a:endParaRPr kumimoji="1" lang="ja-JP" altLang="en-US" sz="1400" b="1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63853" y="2066557"/>
            <a:ext cx="11282289" cy="737121"/>
          </a:xfrm>
          <a:solidFill>
            <a:srgbClr val="FF66FF"/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ja-JP" altLang="en-US" sz="1700" b="1" dirty="0" smtClean="0"/>
              <a:t>教育目標：郷土</a:t>
            </a:r>
            <a:r>
              <a:rPr lang="ja-JP" altLang="en-US" sz="1700" b="1" dirty="0"/>
              <a:t>への誇りとともに、健やかな心と体を持ち</a:t>
            </a:r>
            <a:r>
              <a:rPr lang="ja-JP" altLang="en-US" sz="1700" b="1" dirty="0" smtClean="0"/>
              <a:t>、夢</a:t>
            </a:r>
            <a:r>
              <a:rPr lang="ja-JP" altLang="en-US" sz="1700" b="1" dirty="0"/>
              <a:t>の実現に向けて、主体的に学び続ける子供の</a:t>
            </a:r>
            <a:r>
              <a:rPr lang="ja-JP" altLang="en-US" sz="1700" b="1" dirty="0" smtClean="0"/>
              <a:t>育成</a:t>
            </a:r>
            <a:endParaRPr lang="en-US" altLang="ja-JP" sz="1700" b="1" dirty="0" smtClean="0"/>
          </a:p>
          <a:p>
            <a:r>
              <a:rPr lang="ja-JP" altLang="en-US" sz="1700" b="1" dirty="0" smtClean="0"/>
              <a:t>＾～日奈久プライド　笑顔</a:t>
            </a:r>
            <a:r>
              <a:rPr lang="ja-JP" altLang="en-US" sz="1700" b="1" dirty="0"/>
              <a:t>いっぱい　やる気いっぱい　元気いっぱい～</a:t>
            </a:r>
          </a:p>
        </p:txBody>
      </p:sp>
      <p:sp>
        <p:nvSpPr>
          <p:cNvPr id="4" name="サブタイトル 2"/>
          <p:cNvSpPr txBox="1">
            <a:spLocks/>
          </p:cNvSpPr>
          <p:nvPr/>
        </p:nvSpPr>
        <p:spPr>
          <a:xfrm>
            <a:off x="3648274" y="912642"/>
            <a:ext cx="4615543" cy="1071458"/>
          </a:xfrm>
          <a:prstGeom prst="rect">
            <a:avLst/>
          </a:prstGeom>
          <a:solidFill>
            <a:srgbClr val="FFFFCC">
              <a:alpha val="80000"/>
            </a:srgb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200" dirty="0" smtClean="0"/>
              <a:t>こんな学校にしたい</a:t>
            </a:r>
            <a:endParaRPr lang="en-US" altLang="ja-JP" sz="1200" dirty="0" smtClean="0"/>
          </a:p>
          <a:p>
            <a:pPr algn="l"/>
            <a:r>
              <a:rPr lang="ja-JP" altLang="en-US" sz="1200" dirty="0" smtClean="0"/>
              <a:t>○一人一人の個性と主体性が生かされ、子供の笑顔が輝く学校</a:t>
            </a:r>
          </a:p>
          <a:p>
            <a:pPr algn="l"/>
            <a:r>
              <a:rPr lang="ja-JP" altLang="en-US" sz="1200" dirty="0" smtClean="0"/>
              <a:t>○規律と秩序があり、学習環境が整えられ、美しく安全な学校</a:t>
            </a:r>
          </a:p>
          <a:p>
            <a:pPr algn="l"/>
            <a:r>
              <a:rPr lang="ja-JP" altLang="en-US" sz="1200" dirty="0" smtClean="0"/>
              <a:t>○地域に信頼され、地域とともにある学校</a:t>
            </a:r>
            <a:endParaRPr lang="ja-JP" altLang="en-US" sz="1200" dirty="0"/>
          </a:p>
        </p:txBody>
      </p:sp>
      <p:sp>
        <p:nvSpPr>
          <p:cNvPr id="9" name="サブタイトル 2"/>
          <p:cNvSpPr txBox="1">
            <a:spLocks/>
          </p:cNvSpPr>
          <p:nvPr/>
        </p:nvSpPr>
        <p:spPr>
          <a:xfrm>
            <a:off x="1563550" y="335894"/>
            <a:ext cx="6567687" cy="407346"/>
          </a:xfrm>
          <a:prstGeom prst="rect">
            <a:avLst/>
          </a:prstGeom>
          <a:solidFill>
            <a:srgbClr val="FFFFCC">
              <a:alpha val="30000"/>
            </a:srgb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200" dirty="0" smtClean="0"/>
              <a:t>くまもとの教職員像　</a:t>
            </a:r>
            <a:r>
              <a:rPr lang="ja-JP" altLang="en-US" sz="1200" dirty="0" smtClean="0"/>
              <a:t>　熊本</a:t>
            </a:r>
            <a:r>
              <a:rPr lang="ja-JP" altLang="en-US" sz="1200" dirty="0" smtClean="0"/>
              <a:t>の学び推進プラン　</a:t>
            </a:r>
            <a:r>
              <a:rPr lang="ja-JP" altLang="en-US" sz="1200" dirty="0" smtClean="0"/>
              <a:t>　熊本県教育庁各課</a:t>
            </a:r>
            <a:r>
              <a:rPr lang="ja-JP" altLang="en-US" sz="1200" dirty="0" smtClean="0"/>
              <a:t>取組の方向　</a:t>
            </a:r>
            <a:r>
              <a:rPr lang="ja-JP" altLang="en-US" sz="1200" dirty="0" smtClean="0"/>
              <a:t>　　　　　　　　　　　　　　　八代</a:t>
            </a:r>
            <a:r>
              <a:rPr lang="ja-JP" altLang="en-US" sz="1200" dirty="0" smtClean="0"/>
              <a:t>教育事務所取組の重点　</a:t>
            </a:r>
            <a:r>
              <a:rPr lang="ja-JP" altLang="en-US" sz="1200" dirty="0" smtClean="0"/>
              <a:t>八代市</a:t>
            </a:r>
            <a:r>
              <a:rPr lang="ja-JP" altLang="en-US" sz="1200" dirty="0" smtClean="0"/>
              <a:t>教育委員会学校教育推進の基本方向</a:t>
            </a:r>
          </a:p>
          <a:p>
            <a:pPr algn="l"/>
            <a:endParaRPr lang="ja-JP" altLang="en-US" sz="1200" dirty="0"/>
          </a:p>
        </p:txBody>
      </p:sp>
      <p:sp>
        <p:nvSpPr>
          <p:cNvPr id="10" name="サブタイトル 2"/>
          <p:cNvSpPr txBox="1">
            <a:spLocks/>
          </p:cNvSpPr>
          <p:nvPr/>
        </p:nvSpPr>
        <p:spPr>
          <a:xfrm>
            <a:off x="8422243" y="317910"/>
            <a:ext cx="3592361" cy="1748647"/>
          </a:xfrm>
          <a:prstGeom prst="rect">
            <a:avLst/>
          </a:prstGeom>
          <a:solidFill>
            <a:srgbClr val="FFFFCC">
              <a:alpha val="30000"/>
            </a:srgb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200" u="sng" dirty="0" smtClean="0"/>
              <a:t>児童の実態</a:t>
            </a:r>
            <a:endParaRPr lang="en-US" altLang="ja-JP" sz="1200" u="sng" dirty="0" smtClean="0"/>
          </a:p>
          <a:p>
            <a:pPr algn="l"/>
            <a:r>
              <a:rPr lang="ja-JP" altLang="en-US" sz="1200" dirty="0" smtClean="0"/>
              <a:t>学習態度は良好である。　　　　　　　　　　　　　　　　　基礎的･基本的事項・読解力・論理的思考が不足している。　　　　　　　　　　　　　　　　　　関連づけて考えることが苦手。　　　　　　　　　　　　　　　優しく</a:t>
            </a:r>
            <a:r>
              <a:rPr lang="ja-JP" altLang="en-US" sz="1200" dirty="0"/>
              <a:t>、</a:t>
            </a:r>
            <a:r>
              <a:rPr lang="ja-JP" altLang="en-US" sz="1200" dirty="0" smtClean="0"/>
              <a:t>おとなしく、問題</a:t>
            </a:r>
            <a:r>
              <a:rPr lang="ja-JP" altLang="en-US" sz="1200" dirty="0"/>
              <a:t>行動が少ない</a:t>
            </a:r>
            <a:r>
              <a:rPr lang="ja-JP" altLang="en-US" sz="1200" dirty="0" smtClean="0"/>
              <a:t>。　　　　　　　　　　　　　気持ちを伝えるのが苦手であきらめる傾向がある。思ってはいるが、行動できないことが多い。　　　　　　　　　　体を動かすことが好きである。　　　　　　　　　　　　　　　　　　　　　　　　　基本的生活習慣が身についてない児童がいる。</a:t>
            </a:r>
            <a:endParaRPr lang="ja-JP" altLang="en-US" sz="1200" dirty="0"/>
          </a:p>
        </p:txBody>
      </p:sp>
      <p:sp>
        <p:nvSpPr>
          <p:cNvPr id="11" name="サブタイトル 2"/>
          <p:cNvSpPr txBox="1">
            <a:spLocks/>
          </p:cNvSpPr>
          <p:nvPr/>
        </p:nvSpPr>
        <p:spPr>
          <a:xfrm>
            <a:off x="353618" y="957202"/>
            <a:ext cx="3066756" cy="931363"/>
          </a:xfrm>
          <a:prstGeom prst="rect">
            <a:avLst/>
          </a:prstGeom>
          <a:solidFill>
            <a:srgbClr val="FFFFCC">
              <a:alpha val="30000"/>
            </a:srgb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200" u="sng" dirty="0" smtClean="0"/>
              <a:t>保護者･地域の願い</a:t>
            </a:r>
            <a:endParaRPr lang="en-US" altLang="ja-JP" sz="1200" u="sng" dirty="0" smtClean="0"/>
          </a:p>
          <a:p>
            <a:pPr algn="l"/>
            <a:r>
              <a:rPr lang="ja-JP" altLang="en-US" sz="1200" dirty="0" smtClean="0"/>
              <a:t>元気な挨拶ができる子供　　　　　　　　　　　　　　　　　　　　友達と仲よくできる子供　　　　　　　　　　　　　　　　　　安心して過ごせる学校　　　　　　　　　　学校・保護者・地域が信頼関係にあること</a:t>
            </a:r>
            <a:endParaRPr lang="en-US" altLang="ja-JP" sz="1200" dirty="0" smtClean="0"/>
          </a:p>
        </p:txBody>
      </p:sp>
      <p:sp>
        <p:nvSpPr>
          <p:cNvPr id="12" name="サブタイトル 2"/>
          <p:cNvSpPr txBox="1">
            <a:spLocks/>
          </p:cNvSpPr>
          <p:nvPr/>
        </p:nvSpPr>
        <p:spPr>
          <a:xfrm>
            <a:off x="463472" y="3196389"/>
            <a:ext cx="3705414" cy="884692"/>
          </a:xfrm>
          <a:prstGeom prst="rect">
            <a:avLst/>
          </a:prstGeom>
          <a:solidFill>
            <a:srgbClr val="00B0F0">
              <a:alpha val="15000"/>
            </a:srgb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800" b="1" dirty="0" smtClean="0">
                <a:solidFill>
                  <a:srgbClr val="FF0000"/>
                </a:solidFill>
              </a:rPr>
              <a:t>言葉</a:t>
            </a:r>
            <a:r>
              <a:rPr lang="ja-JP" altLang="en-US" sz="1800" b="1" dirty="0" smtClean="0">
                <a:solidFill>
                  <a:srgbClr val="FF0000"/>
                </a:solidFill>
              </a:rPr>
              <a:t>の理解</a:t>
            </a:r>
            <a:r>
              <a:rPr lang="ja-JP" altLang="en-US" sz="1800" b="1" dirty="0" smtClean="0"/>
              <a:t>を始めとした基礎的・基本的事項を身につけることができる子供</a:t>
            </a:r>
            <a:endParaRPr lang="ja-JP" altLang="en-US" sz="1800" b="1" dirty="0"/>
          </a:p>
        </p:txBody>
      </p:sp>
      <p:sp>
        <p:nvSpPr>
          <p:cNvPr id="17" name="サブタイトル 2"/>
          <p:cNvSpPr txBox="1">
            <a:spLocks/>
          </p:cNvSpPr>
          <p:nvPr/>
        </p:nvSpPr>
        <p:spPr>
          <a:xfrm>
            <a:off x="4190929" y="3196389"/>
            <a:ext cx="3492041" cy="884692"/>
          </a:xfrm>
          <a:prstGeom prst="rect">
            <a:avLst/>
          </a:prstGeom>
          <a:solidFill>
            <a:srgbClr val="FFC000">
              <a:alpha val="48000"/>
            </a:srgb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800" b="1" dirty="0" smtClean="0">
                <a:solidFill>
                  <a:srgbClr val="FF0000"/>
                </a:solidFill>
              </a:rPr>
              <a:t>セルフマネジメント力</a:t>
            </a:r>
            <a:r>
              <a:rPr lang="ja-JP" altLang="en-US" sz="1800" b="1" dirty="0" smtClean="0"/>
              <a:t>を持ち、周りと</a:t>
            </a:r>
            <a:r>
              <a:rPr lang="ja-JP" altLang="en-US" sz="1800" b="1" dirty="0" smtClean="0">
                <a:solidFill>
                  <a:srgbClr val="FF0000"/>
                </a:solidFill>
              </a:rPr>
              <a:t>関わり</a:t>
            </a:r>
            <a:r>
              <a:rPr lang="ja-JP" altLang="en-US" sz="1800" b="1" dirty="0" smtClean="0"/>
              <a:t>ながら</a:t>
            </a:r>
            <a:r>
              <a:rPr lang="ja-JP" altLang="en-US" sz="1800" b="1" dirty="0" smtClean="0">
                <a:solidFill>
                  <a:srgbClr val="FF0000"/>
                </a:solidFill>
              </a:rPr>
              <a:t>主体的</a:t>
            </a:r>
            <a:r>
              <a:rPr lang="ja-JP" altLang="en-US" sz="1800" b="1" dirty="0" smtClean="0"/>
              <a:t>に行動できる子供</a:t>
            </a:r>
            <a:endParaRPr lang="ja-JP" altLang="en-US" sz="1800" b="1" dirty="0"/>
          </a:p>
        </p:txBody>
      </p:sp>
      <p:sp>
        <p:nvSpPr>
          <p:cNvPr id="18" name="サブタイトル 2"/>
          <p:cNvSpPr txBox="1">
            <a:spLocks/>
          </p:cNvSpPr>
          <p:nvPr/>
        </p:nvSpPr>
        <p:spPr>
          <a:xfrm>
            <a:off x="7725560" y="3196389"/>
            <a:ext cx="4042625" cy="884692"/>
          </a:xfrm>
          <a:prstGeom prst="rect">
            <a:avLst/>
          </a:prstGeom>
          <a:solidFill>
            <a:srgbClr val="00FF00">
              <a:alpha val="20000"/>
            </a:srgb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800" b="1" dirty="0" smtClean="0">
                <a:solidFill>
                  <a:srgbClr val="FF0000"/>
                </a:solidFill>
              </a:rPr>
              <a:t>関連づけ</a:t>
            </a:r>
            <a:r>
              <a:rPr lang="ja-JP" altLang="en-US" sz="1800" b="1" dirty="0" smtClean="0"/>
              <a:t>ながら</a:t>
            </a:r>
            <a:r>
              <a:rPr lang="ja-JP" altLang="en-US" sz="1800" b="1" dirty="0" smtClean="0">
                <a:solidFill>
                  <a:srgbClr val="FF0000"/>
                </a:solidFill>
              </a:rPr>
              <a:t>考えを形成</a:t>
            </a:r>
            <a:r>
              <a:rPr lang="ja-JP" altLang="en-US" sz="1800" b="1" dirty="0" smtClean="0"/>
              <a:t>し、思いや考えを</a:t>
            </a:r>
            <a:r>
              <a:rPr lang="ja-JP" altLang="en-US" sz="1800" b="1" dirty="0" smtClean="0">
                <a:solidFill>
                  <a:srgbClr val="FF0000"/>
                </a:solidFill>
              </a:rPr>
              <a:t>伝え関わり合う</a:t>
            </a:r>
            <a:r>
              <a:rPr lang="ja-JP" altLang="en-US" sz="1800" b="1" dirty="0" smtClean="0"/>
              <a:t>こと</a:t>
            </a:r>
            <a:r>
              <a:rPr lang="ja-JP" altLang="en-US" sz="1800" b="1" dirty="0" smtClean="0"/>
              <a:t>ができる子供</a:t>
            </a:r>
            <a:endParaRPr lang="ja-JP" altLang="en-US" sz="1800" b="1" dirty="0"/>
          </a:p>
        </p:txBody>
      </p:sp>
      <p:sp>
        <p:nvSpPr>
          <p:cNvPr id="25" name="サブタイトル 2"/>
          <p:cNvSpPr txBox="1">
            <a:spLocks/>
          </p:cNvSpPr>
          <p:nvPr/>
        </p:nvSpPr>
        <p:spPr>
          <a:xfrm>
            <a:off x="3307982" y="4126995"/>
            <a:ext cx="2783477" cy="2646275"/>
          </a:xfrm>
          <a:prstGeom prst="rect">
            <a:avLst/>
          </a:prstGeom>
          <a:solidFill>
            <a:srgbClr val="FF66FF">
              <a:alpha val="5000"/>
            </a:srgb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4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altLang="ja-JP" sz="1200" dirty="0" smtClean="0"/>
          </a:p>
          <a:p>
            <a:pPr algn="l"/>
            <a:endParaRPr lang="en-US" altLang="ja-JP" sz="1200" dirty="0" smtClean="0"/>
          </a:p>
          <a:p>
            <a:pPr algn="l">
              <a:lnSpc>
                <a:spcPts val="1400"/>
              </a:lnSpc>
            </a:pPr>
            <a:r>
              <a:rPr lang="ja-JP" altLang="en-US" sz="2900" dirty="0" smtClean="0"/>
              <a:t>◎言葉</a:t>
            </a:r>
            <a:r>
              <a:rPr lang="ja-JP" altLang="en-US" sz="2900" dirty="0"/>
              <a:t>を根拠に自他に</a:t>
            </a:r>
            <a:r>
              <a:rPr lang="ja-JP" altLang="en-US" sz="2900" dirty="0" smtClean="0"/>
              <a:t>問い論理的</a:t>
            </a:r>
            <a:r>
              <a:rPr lang="ja-JP" altLang="en-US" sz="2900" dirty="0"/>
              <a:t>思考を</a:t>
            </a:r>
            <a:r>
              <a:rPr lang="ja-JP" altLang="en-US" sz="2900" dirty="0" smtClean="0"/>
              <a:t>高め解決していく</a:t>
            </a:r>
            <a:r>
              <a:rPr lang="ja-JP" altLang="en-US" sz="2900" b="1" dirty="0" smtClean="0"/>
              <a:t>「考えを形成する力」</a:t>
            </a:r>
            <a:r>
              <a:rPr lang="ja-JP" altLang="en-US" sz="2900" dirty="0" smtClean="0"/>
              <a:t>の育成</a:t>
            </a:r>
            <a:endParaRPr lang="en-US" altLang="ja-JP" sz="2900" dirty="0" smtClean="0"/>
          </a:p>
          <a:p>
            <a:pPr algn="l">
              <a:lnSpc>
                <a:spcPts val="1400"/>
              </a:lnSpc>
            </a:pPr>
            <a:r>
              <a:rPr lang="ja-JP" altLang="en-US" sz="2900" dirty="0" smtClean="0"/>
              <a:t>○</a:t>
            </a:r>
            <a:r>
              <a:rPr lang="ja-JP" altLang="en-US" sz="2900" dirty="0"/>
              <a:t>問いのある</a:t>
            </a:r>
            <a:r>
              <a:rPr lang="ja-JP" altLang="en-US" sz="2900" dirty="0" smtClean="0"/>
              <a:t>授業 </a:t>
            </a:r>
            <a:endParaRPr lang="en-US" altLang="ja-JP" sz="2900" dirty="0" smtClean="0"/>
          </a:p>
          <a:p>
            <a:pPr algn="l">
              <a:lnSpc>
                <a:spcPts val="1400"/>
              </a:lnSpc>
            </a:pPr>
            <a:r>
              <a:rPr lang="ja-JP" altLang="en-US" sz="2900" dirty="0" smtClean="0"/>
              <a:t>○</a:t>
            </a:r>
            <a:r>
              <a:rPr lang="ja-JP" altLang="en-US" sz="2900" dirty="0"/>
              <a:t>関わり合う</a:t>
            </a:r>
            <a:r>
              <a:rPr lang="ja-JP" altLang="en-US" sz="2900" dirty="0" smtClean="0"/>
              <a:t>授業</a:t>
            </a:r>
            <a:endParaRPr lang="en-US" altLang="ja-JP" sz="2900" dirty="0" smtClean="0"/>
          </a:p>
          <a:p>
            <a:pPr algn="l">
              <a:lnSpc>
                <a:spcPts val="1400"/>
              </a:lnSpc>
            </a:pPr>
            <a:r>
              <a:rPr lang="ja-JP" altLang="en-US" sz="2900" dirty="0" smtClean="0"/>
              <a:t>○</a:t>
            </a:r>
            <a:r>
              <a:rPr lang="ja-JP" altLang="en-US" sz="2900" dirty="0"/>
              <a:t>家庭学習を</a:t>
            </a:r>
            <a:r>
              <a:rPr lang="ja-JP" altLang="en-US" sz="2900" dirty="0" smtClean="0"/>
              <a:t>生かした学習</a:t>
            </a:r>
            <a:r>
              <a:rPr lang="ja-JP" altLang="en-US" sz="2900" dirty="0"/>
              <a:t>習慣の</a:t>
            </a:r>
            <a:r>
              <a:rPr lang="ja-JP" altLang="en-US" sz="2900" dirty="0" smtClean="0"/>
              <a:t>形成</a:t>
            </a:r>
            <a:endParaRPr lang="ja-JP" altLang="en-US" sz="2900" dirty="0"/>
          </a:p>
          <a:p>
            <a:pPr algn="l">
              <a:lnSpc>
                <a:spcPts val="1400"/>
              </a:lnSpc>
            </a:pPr>
            <a:r>
              <a:rPr lang="ja-JP" altLang="en-US" sz="2900" dirty="0"/>
              <a:t>○特別支援教育･人権</a:t>
            </a:r>
            <a:r>
              <a:rPr lang="ja-JP" altLang="en-US" sz="2900" dirty="0" smtClean="0"/>
              <a:t>教育</a:t>
            </a:r>
            <a:r>
              <a:rPr lang="ja-JP" altLang="en-US" sz="2900" dirty="0"/>
              <a:t>の視点に立った</a:t>
            </a:r>
            <a:r>
              <a:rPr lang="ja-JP" altLang="en-US" sz="2900" dirty="0" smtClean="0"/>
              <a:t>授業</a:t>
            </a:r>
            <a:endParaRPr lang="ja-JP" altLang="en-US" sz="2900" dirty="0"/>
          </a:p>
        </p:txBody>
      </p:sp>
      <p:sp>
        <p:nvSpPr>
          <p:cNvPr id="26" name="サブタイトル 2"/>
          <p:cNvSpPr txBox="1">
            <a:spLocks/>
          </p:cNvSpPr>
          <p:nvPr/>
        </p:nvSpPr>
        <p:spPr>
          <a:xfrm>
            <a:off x="6175026" y="4126995"/>
            <a:ext cx="2867045" cy="2634628"/>
          </a:xfrm>
          <a:prstGeom prst="rect">
            <a:avLst/>
          </a:prstGeom>
          <a:solidFill>
            <a:srgbClr val="FF66FF">
              <a:alpha val="5000"/>
            </a:srgb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altLang="ja-JP" sz="1200" dirty="0" smtClean="0"/>
          </a:p>
          <a:p>
            <a:pPr algn="l"/>
            <a:endParaRPr lang="en-US" altLang="ja-JP" sz="1200" dirty="0" smtClean="0"/>
          </a:p>
          <a:p>
            <a:pPr algn="l">
              <a:lnSpc>
                <a:spcPts val="1400"/>
              </a:lnSpc>
            </a:pPr>
            <a:r>
              <a:rPr lang="ja-JP" altLang="en-US" sz="2000" dirty="0" smtClean="0"/>
              <a:t>◎安全</a:t>
            </a:r>
            <a:r>
              <a:rPr lang="ja-JP" altLang="en-US" sz="2000" dirty="0"/>
              <a:t>の状況を自らつかみ改善して</a:t>
            </a:r>
            <a:r>
              <a:rPr lang="ja-JP" altLang="en-US" sz="2000" dirty="0" smtClean="0"/>
              <a:t>いく</a:t>
            </a:r>
            <a:r>
              <a:rPr lang="ja-JP" altLang="en-US" sz="2000" b="1" dirty="0" smtClean="0"/>
              <a:t>「セルフマネジメント力」</a:t>
            </a:r>
            <a:r>
              <a:rPr lang="ja-JP" altLang="en-US" sz="2000" dirty="0" smtClean="0"/>
              <a:t>の育成</a:t>
            </a:r>
            <a:endParaRPr lang="en-US" altLang="ja-JP" sz="2000" dirty="0" smtClean="0"/>
          </a:p>
          <a:p>
            <a:pPr algn="l">
              <a:lnSpc>
                <a:spcPts val="1400"/>
              </a:lnSpc>
            </a:pPr>
            <a:r>
              <a:rPr lang="ja-JP" altLang="en-US" sz="2000" dirty="0" smtClean="0"/>
              <a:t>○</a:t>
            </a:r>
            <a:r>
              <a:rPr lang="ja-JP" altLang="en-US" sz="2000" dirty="0"/>
              <a:t>健康維持を意識</a:t>
            </a:r>
            <a:r>
              <a:rPr lang="ja-JP" altLang="en-US" sz="2000" dirty="0" smtClean="0"/>
              <a:t>した生活</a:t>
            </a:r>
            <a:r>
              <a:rPr lang="ja-JP" altLang="en-US" sz="2000" dirty="0"/>
              <a:t>習慣の</a:t>
            </a:r>
            <a:r>
              <a:rPr lang="ja-JP" altLang="en-US" sz="2000" dirty="0" smtClean="0"/>
              <a:t>形成</a:t>
            </a:r>
            <a:endParaRPr lang="ja-JP" altLang="en-US" sz="2000" dirty="0"/>
          </a:p>
          <a:p>
            <a:pPr algn="l">
              <a:lnSpc>
                <a:spcPts val="1400"/>
              </a:lnSpc>
            </a:pPr>
            <a:r>
              <a:rPr lang="ja-JP" altLang="en-US" sz="2000" dirty="0"/>
              <a:t>○外遊びの</a:t>
            </a:r>
            <a:r>
              <a:rPr lang="ja-JP" altLang="en-US" sz="2000" dirty="0" smtClean="0"/>
              <a:t>推奨</a:t>
            </a:r>
            <a:endParaRPr lang="ja-JP" altLang="en-US" sz="2000" dirty="0"/>
          </a:p>
          <a:p>
            <a:pPr algn="l">
              <a:lnSpc>
                <a:spcPts val="1400"/>
              </a:lnSpc>
            </a:pPr>
            <a:r>
              <a:rPr lang="ja-JP" altLang="en-US" sz="2000" dirty="0"/>
              <a:t>○新型</a:t>
            </a:r>
            <a:r>
              <a:rPr lang="ja-JP" altLang="en-US" sz="2000" dirty="0" smtClean="0"/>
              <a:t>コロナウイルス感染</a:t>
            </a:r>
            <a:r>
              <a:rPr lang="ja-JP" altLang="en-US" sz="2000" dirty="0"/>
              <a:t>拡大防止の</a:t>
            </a:r>
            <a:r>
              <a:rPr lang="ja-JP" altLang="en-US" sz="2000" dirty="0" smtClean="0"/>
              <a:t>取組</a:t>
            </a:r>
            <a:endParaRPr lang="en-US" altLang="ja-JP" sz="2000" dirty="0" smtClean="0"/>
          </a:p>
          <a:p>
            <a:pPr algn="l">
              <a:lnSpc>
                <a:spcPts val="1400"/>
              </a:lnSpc>
            </a:pPr>
            <a:r>
              <a:rPr lang="ja-JP" altLang="en-US" sz="2000" dirty="0" smtClean="0"/>
              <a:t>○五者連携による安全・防災教育</a:t>
            </a:r>
            <a:r>
              <a:rPr lang="ja-JP" altLang="en-US" sz="1200" dirty="0" smtClean="0"/>
              <a:t>　　　</a:t>
            </a:r>
          </a:p>
          <a:p>
            <a:pPr algn="l"/>
            <a:endParaRPr lang="ja-JP" altLang="en-US" sz="1200" dirty="0"/>
          </a:p>
        </p:txBody>
      </p:sp>
      <p:sp>
        <p:nvSpPr>
          <p:cNvPr id="29" name="右矢印 28"/>
          <p:cNvSpPr/>
          <p:nvPr/>
        </p:nvSpPr>
        <p:spPr>
          <a:xfrm>
            <a:off x="3426912" y="1283218"/>
            <a:ext cx="242701" cy="2767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左矢印 29"/>
          <p:cNvSpPr/>
          <p:nvPr/>
        </p:nvSpPr>
        <p:spPr>
          <a:xfrm>
            <a:off x="8263818" y="1454353"/>
            <a:ext cx="158426" cy="24783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下矢印 32"/>
          <p:cNvSpPr/>
          <p:nvPr/>
        </p:nvSpPr>
        <p:spPr>
          <a:xfrm>
            <a:off x="5883387" y="755233"/>
            <a:ext cx="295421" cy="1834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下矢印 33"/>
          <p:cNvSpPr/>
          <p:nvPr/>
        </p:nvSpPr>
        <p:spPr>
          <a:xfrm>
            <a:off x="5879605" y="1892359"/>
            <a:ext cx="295421" cy="1834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角丸四角形 36"/>
          <p:cNvSpPr/>
          <p:nvPr/>
        </p:nvSpPr>
        <p:spPr>
          <a:xfrm>
            <a:off x="1066587" y="4178733"/>
            <a:ext cx="1365046" cy="33762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200" dirty="0" smtClean="0">
              <a:solidFill>
                <a:schemeClr val="tx1"/>
              </a:solidFill>
            </a:endParaRPr>
          </a:p>
          <a:p>
            <a:pPr algn="ctr"/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endParaRPr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400" b="1" dirty="0" smtClean="0">
                <a:solidFill>
                  <a:schemeClr val="tx1"/>
                </a:solidFill>
              </a:rPr>
              <a:t>笑顔いっぱい</a:t>
            </a:r>
            <a:endParaRPr kumimoji="1" lang="en-US" altLang="ja-JP" sz="2000" b="1" dirty="0" smtClean="0"/>
          </a:p>
          <a:p>
            <a:pPr algn="ctr"/>
            <a:endParaRPr lang="en-US" altLang="ja-JP" dirty="0"/>
          </a:p>
          <a:p>
            <a:pPr algn="ctr"/>
            <a:endParaRPr kumimoji="1" lang="ja-JP" altLang="en-US" dirty="0"/>
          </a:p>
        </p:txBody>
      </p:sp>
      <p:sp>
        <p:nvSpPr>
          <p:cNvPr id="39" name="角丸四角形 38"/>
          <p:cNvSpPr/>
          <p:nvPr/>
        </p:nvSpPr>
        <p:spPr>
          <a:xfrm>
            <a:off x="3975414" y="4178734"/>
            <a:ext cx="1472858" cy="33762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200" dirty="0" smtClean="0">
              <a:solidFill>
                <a:schemeClr val="tx1"/>
              </a:solidFill>
            </a:endParaRPr>
          </a:p>
          <a:p>
            <a:pPr algn="ctr"/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endParaRPr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400" b="1" dirty="0" smtClean="0">
                <a:solidFill>
                  <a:schemeClr val="tx1"/>
                </a:solidFill>
              </a:rPr>
              <a:t>やる気いっぱい</a:t>
            </a:r>
            <a:endParaRPr kumimoji="1" lang="en-US" altLang="ja-JP" sz="2000" b="1" dirty="0" smtClean="0"/>
          </a:p>
          <a:p>
            <a:pPr algn="ctr"/>
            <a:endParaRPr lang="en-US" altLang="ja-JP" dirty="0"/>
          </a:p>
          <a:p>
            <a:pPr algn="ctr"/>
            <a:endParaRPr kumimoji="1" lang="ja-JP" altLang="en-US" dirty="0"/>
          </a:p>
        </p:txBody>
      </p:sp>
      <p:sp>
        <p:nvSpPr>
          <p:cNvPr id="41" name="角丸四角形 40"/>
          <p:cNvSpPr/>
          <p:nvPr/>
        </p:nvSpPr>
        <p:spPr>
          <a:xfrm>
            <a:off x="6931225" y="4178735"/>
            <a:ext cx="1384092" cy="33762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200" dirty="0" smtClean="0">
              <a:solidFill>
                <a:schemeClr val="tx1"/>
              </a:solidFill>
            </a:endParaRPr>
          </a:p>
          <a:p>
            <a:pPr algn="ctr"/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endParaRPr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400" b="1" dirty="0" smtClean="0">
                <a:solidFill>
                  <a:schemeClr val="tx1"/>
                </a:solidFill>
              </a:rPr>
              <a:t>元気いっぱい</a:t>
            </a:r>
            <a:endParaRPr kumimoji="1" lang="en-US" altLang="ja-JP" sz="2000" b="1" dirty="0" smtClean="0"/>
          </a:p>
          <a:p>
            <a:pPr algn="ctr"/>
            <a:endParaRPr lang="en-US" altLang="ja-JP" dirty="0"/>
          </a:p>
          <a:p>
            <a:pPr algn="ctr"/>
            <a:endParaRPr kumimoji="1" lang="ja-JP" altLang="en-US" dirty="0"/>
          </a:p>
        </p:txBody>
      </p:sp>
      <p:sp>
        <p:nvSpPr>
          <p:cNvPr id="46" name="角丸四角形 45"/>
          <p:cNvSpPr/>
          <p:nvPr/>
        </p:nvSpPr>
        <p:spPr>
          <a:xfrm>
            <a:off x="4448462" y="2824460"/>
            <a:ext cx="2869849" cy="338313"/>
          </a:xfrm>
          <a:prstGeom prst="roundRect">
            <a:avLst/>
          </a:prstGeom>
          <a:solidFill>
            <a:srgbClr val="FF66FF">
              <a:alpha val="1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こんな</a:t>
            </a:r>
            <a:r>
              <a:rPr lang="ja-JP" altLang="en-US" sz="16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日奈久っ子に育てたい</a:t>
            </a:r>
            <a:endParaRPr lang="ja-JP" altLang="en-US" sz="16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32" name="図 3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06" y="331172"/>
            <a:ext cx="632141" cy="602425"/>
          </a:xfrm>
          <a:prstGeom prst="rect">
            <a:avLst/>
          </a:prstGeom>
        </p:spPr>
      </p:pic>
      <p:sp>
        <p:nvSpPr>
          <p:cNvPr id="31" name="サブタイトル 2"/>
          <p:cNvSpPr txBox="1">
            <a:spLocks/>
          </p:cNvSpPr>
          <p:nvPr/>
        </p:nvSpPr>
        <p:spPr>
          <a:xfrm>
            <a:off x="9125638" y="4126995"/>
            <a:ext cx="2699910" cy="2642488"/>
          </a:xfrm>
          <a:prstGeom prst="rect">
            <a:avLst/>
          </a:prstGeom>
          <a:solidFill>
            <a:srgbClr val="FF66FF">
              <a:alpha val="5000"/>
            </a:srgb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altLang="ja-JP" sz="1200" dirty="0" smtClean="0"/>
          </a:p>
          <a:p>
            <a:pPr algn="l"/>
            <a:endParaRPr lang="en-US" altLang="ja-JP" sz="1200" dirty="0" smtClean="0"/>
          </a:p>
          <a:p>
            <a:pPr algn="l"/>
            <a:r>
              <a:rPr lang="ja-JP" altLang="en-US" sz="1400" dirty="0" smtClean="0"/>
              <a:t>◎就学前</a:t>
            </a:r>
            <a:r>
              <a:rPr lang="ja-JP" altLang="en-US" sz="1400" dirty="0"/>
              <a:t>教育と</a:t>
            </a:r>
            <a:r>
              <a:rPr lang="ja-JP" altLang="en-US" sz="1400" b="1" dirty="0"/>
              <a:t>小中</a:t>
            </a:r>
            <a:r>
              <a:rPr lang="ja-JP" altLang="en-US" sz="1400" b="1" dirty="0" smtClean="0"/>
              <a:t>一貫</a:t>
            </a:r>
            <a:r>
              <a:rPr lang="ja-JP" altLang="en-US" sz="1400" b="1" dirty="0"/>
              <a:t>・連携教育</a:t>
            </a:r>
            <a:r>
              <a:rPr lang="ja-JP" altLang="en-US" sz="1400" dirty="0"/>
              <a:t>の推進</a:t>
            </a:r>
          </a:p>
          <a:p>
            <a:pPr algn="l"/>
            <a:r>
              <a:rPr lang="ja-JP" altLang="en-US" sz="1400" dirty="0"/>
              <a:t>○家庭（ＰＴＡ）・</a:t>
            </a:r>
            <a:r>
              <a:rPr lang="ja-JP" altLang="en-US" sz="1400" dirty="0" smtClean="0"/>
              <a:t>地域等</a:t>
            </a:r>
            <a:r>
              <a:rPr lang="ja-JP" altLang="en-US" sz="1400" dirty="0"/>
              <a:t>（学校地域づくり　協議会）との連携</a:t>
            </a:r>
          </a:p>
          <a:p>
            <a:pPr algn="l"/>
            <a:r>
              <a:rPr lang="ja-JP" altLang="en-US" sz="1400" dirty="0"/>
              <a:t>○情報の共有化・</a:t>
            </a:r>
            <a:r>
              <a:rPr lang="ja-JP" altLang="en-US" sz="1400" dirty="0" smtClean="0"/>
              <a:t>教育評価</a:t>
            </a:r>
            <a:r>
              <a:rPr lang="ja-JP" altLang="en-US" sz="1400" dirty="0"/>
              <a:t>の</a:t>
            </a:r>
            <a:r>
              <a:rPr lang="ja-JP" altLang="en-US" sz="1400" dirty="0" smtClean="0"/>
              <a:t>活用</a:t>
            </a:r>
            <a:endParaRPr lang="en-US" altLang="ja-JP" sz="1400" dirty="0" smtClean="0"/>
          </a:p>
          <a:p>
            <a:pPr algn="l"/>
            <a:endParaRPr lang="ja-JP" altLang="en-US" sz="1400" dirty="0" smtClean="0"/>
          </a:p>
          <a:p>
            <a:pPr algn="l"/>
            <a:endParaRPr lang="ja-JP" altLang="en-US" sz="1200" dirty="0"/>
          </a:p>
        </p:txBody>
      </p:sp>
      <p:sp>
        <p:nvSpPr>
          <p:cNvPr id="44" name="角丸四角形 43"/>
          <p:cNvSpPr/>
          <p:nvPr/>
        </p:nvSpPr>
        <p:spPr>
          <a:xfrm>
            <a:off x="9692640" y="4197310"/>
            <a:ext cx="1470676" cy="33762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 smtClean="0"/>
          </a:p>
          <a:p>
            <a:pPr algn="ctr"/>
            <a:endParaRPr lang="en-US" altLang="ja-JP" dirty="0"/>
          </a:p>
          <a:p>
            <a:pPr algn="ctr"/>
            <a:endParaRPr kumimoji="1" lang="en-US" altLang="ja-JP" dirty="0" smtClean="0"/>
          </a:p>
          <a:p>
            <a:pPr algn="ctr"/>
            <a:r>
              <a:rPr lang="ja-JP" altLang="en-US" sz="1400" b="1" dirty="0" smtClean="0">
                <a:solidFill>
                  <a:schemeClr val="tx1"/>
                </a:solidFill>
              </a:rPr>
              <a:t>日奈久プライド</a:t>
            </a:r>
            <a:endParaRPr lang="en-US" altLang="ja-JP" sz="1400" b="1" dirty="0">
              <a:solidFill>
                <a:schemeClr val="tx1"/>
              </a:solidFill>
            </a:endParaRPr>
          </a:p>
          <a:p>
            <a:pPr algn="ctr"/>
            <a:endParaRPr kumimoji="1" lang="en-US" altLang="ja-JP" dirty="0" smtClean="0"/>
          </a:p>
          <a:p>
            <a:pPr algn="ctr"/>
            <a:endParaRPr lang="en-US" altLang="ja-JP" dirty="0"/>
          </a:p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49072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</TotalTime>
  <Words>299</Words>
  <Application>Microsoft Office PowerPoint</Application>
  <PresentationFormat>ワイド画面</PresentationFormat>
  <Paragraphs>59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令和３年度　八代市立日奈久小学校グランド・デザイン(案)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中村 道恵</dc:creator>
  <cp:lastModifiedBy>上村　智俊</cp:lastModifiedBy>
  <cp:revision>38</cp:revision>
  <cp:lastPrinted>2021-06-02T04:08:31Z</cp:lastPrinted>
  <dcterms:created xsi:type="dcterms:W3CDTF">2020-06-29T06:03:43Z</dcterms:created>
  <dcterms:modified xsi:type="dcterms:W3CDTF">2021-06-02T04:14:57Z</dcterms:modified>
</cp:coreProperties>
</file>