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906000" type="A4"/>
  <p:notesSz cx="6858000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CFD"/>
    <a:srgbClr val="FC30C2"/>
    <a:srgbClr val="37F5FF"/>
    <a:srgbClr val="65F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431" cy="494418"/>
          </a:xfrm>
          <a:prstGeom prst="rect">
            <a:avLst/>
          </a:prstGeom>
        </p:spPr>
        <p:txBody>
          <a:bodyPr vert="horz" lIns="90476" tIns="45238" rIns="90476" bIns="452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988" y="1"/>
            <a:ext cx="2971431" cy="494418"/>
          </a:xfrm>
          <a:prstGeom prst="rect">
            <a:avLst/>
          </a:prstGeom>
        </p:spPr>
        <p:txBody>
          <a:bodyPr vert="horz" lIns="90476" tIns="45238" rIns="90476" bIns="45238" rtlCol="0"/>
          <a:lstStyle>
            <a:lvl1pPr algn="r">
              <a:defRPr sz="1200"/>
            </a:lvl1pPr>
          </a:lstStyle>
          <a:p>
            <a:fld id="{A633184F-30A8-4786-9AB2-BF7DB5E59BC4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31900"/>
            <a:ext cx="2308225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76" tIns="45238" rIns="90476" bIns="452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959" y="4753295"/>
            <a:ext cx="5486084" cy="3888064"/>
          </a:xfrm>
          <a:prstGeom prst="rect">
            <a:avLst/>
          </a:prstGeom>
        </p:spPr>
        <p:txBody>
          <a:bodyPr vert="horz" lIns="90476" tIns="45238" rIns="90476" bIns="452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81423"/>
            <a:ext cx="2971431" cy="494418"/>
          </a:xfrm>
          <a:prstGeom prst="rect">
            <a:avLst/>
          </a:prstGeom>
        </p:spPr>
        <p:txBody>
          <a:bodyPr vert="horz" lIns="90476" tIns="45238" rIns="90476" bIns="452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988" y="9381423"/>
            <a:ext cx="2971431" cy="494418"/>
          </a:xfrm>
          <a:prstGeom prst="rect">
            <a:avLst/>
          </a:prstGeom>
        </p:spPr>
        <p:txBody>
          <a:bodyPr vert="horz" lIns="90476" tIns="45238" rIns="90476" bIns="45238" rtlCol="0" anchor="b"/>
          <a:lstStyle>
            <a:lvl1pPr algn="r">
              <a:defRPr sz="1200"/>
            </a:lvl1pPr>
          </a:lstStyle>
          <a:p>
            <a:fld id="{21FF50C4-F7F7-43BD-A0A6-7395475C5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246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274888" y="1231900"/>
            <a:ext cx="2308225" cy="3335338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DA33C-B4DC-4B47-9CAB-4E53F6967D4F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28992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7" Type="http://schemas.openxmlformats.org/officeDocument/2006/relationships/image" Target="../media/image5.png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  <Relationship Id="rId6" Type="http://schemas.openxmlformats.org/officeDocument/2006/relationships/image" Target="../media/image4.png" />
  <Relationship Id="rId5" Type="http://schemas.openxmlformats.org/officeDocument/2006/relationships/image" Target="../media/image3.png" />
  <Relationship Id="rId4" Type="http://schemas.openxmlformats.org/officeDocument/2006/relationships/image" Target="../media/image2.png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A7E40C8-6D40-9672-B540-F59E76E55149}"/>
              </a:ext>
            </a:extLst>
          </p:cNvPr>
          <p:cNvSpPr/>
          <p:nvPr/>
        </p:nvSpPr>
        <p:spPr>
          <a:xfrm>
            <a:off x="128255" y="4562720"/>
            <a:ext cx="6563953" cy="52099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noFill/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r>
              <a:rPr kumimoji="1" lang="ja-JP" altLang="en-US" sz="2000" b="1" spc="-300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ゴシック体S" panose="020B0A09000000000000" pitchFamily="49" charset="-128"/>
                <a:ea typeface="ARゴシック体S" panose="020B0A09000000000000" pitchFamily="49" charset="-128"/>
              </a:rPr>
              <a:t>　</a:t>
            </a:r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endParaRPr kumimoji="1" lang="en-US" altLang="ja-JP" sz="2000" b="1" spc="-300" dirty="0">
              <a:ln w="222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ARゴシック体S" panose="020B0A09000000000000" pitchFamily="49" charset="-128"/>
              <a:ea typeface="ARゴシック体S" panose="020B0A09000000000000" pitchFamily="49" charset="-128"/>
            </a:endParaRPr>
          </a:p>
          <a:p>
            <a:pPr algn="ctr"/>
            <a:r>
              <a:rPr kumimoji="1" lang="ja-JP" altLang="en-US" sz="2000" b="1" spc="-300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ゴシック体S" panose="020B0A09000000000000" pitchFamily="49" charset="-128"/>
                <a:ea typeface="ARゴシック体S" panose="020B0A09000000000000" pitchFamily="49" charset="-128"/>
              </a:rPr>
              <a:t>　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8338" y="205205"/>
            <a:ext cx="5319487" cy="1130815"/>
          </a:xfrm>
          <a:prstGeom prst="rect">
            <a:avLst/>
          </a:prstGeom>
          <a:noFill/>
        </p:spPr>
        <p:txBody>
          <a:bodyPr wrap="none" lIns="99060" tIns="49530" rIns="99060" bIns="49530" numCol="1">
            <a:prstTxWarp prst="textInflateBottom">
              <a:avLst/>
            </a:prstTxWarp>
            <a:spAutoFit/>
          </a:bodyPr>
          <a:lstStyle/>
          <a:p>
            <a:pPr algn="ctr"/>
            <a:r>
              <a:rPr lang="ja-JP" altLang="en-US" sz="5850" b="1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itchFamily="50" charset="-128"/>
                <a:ea typeface="AR P丸ゴシック体E" pitchFamily="50" charset="-128"/>
              </a:rPr>
              <a:t>交通安全情報</a:t>
            </a:r>
          </a:p>
        </p:txBody>
      </p:sp>
      <p:sp>
        <p:nvSpPr>
          <p:cNvPr id="64" name="テキスト ボックス 7"/>
          <p:cNvSpPr txBox="1"/>
          <p:nvPr/>
        </p:nvSpPr>
        <p:spPr>
          <a:xfrm>
            <a:off x="-75242" y="1197612"/>
            <a:ext cx="5892876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95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県内の交通事故発生状況（令和８年４月現在）</a:t>
            </a:r>
          </a:p>
        </p:txBody>
      </p:sp>
      <p:sp>
        <p:nvSpPr>
          <p:cNvPr id="68" name="テキスト ボックス 10"/>
          <p:cNvSpPr txBox="1"/>
          <p:nvPr/>
        </p:nvSpPr>
        <p:spPr>
          <a:xfrm>
            <a:off x="149575" y="4016327"/>
            <a:ext cx="40715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300" dirty="0">
                <a:latin typeface="AR P丸ゴシック体M" pitchFamily="50" charset="-128"/>
                <a:ea typeface="AR P丸ゴシック体M" pitchFamily="50" charset="-128"/>
              </a:rPr>
              <a:t>※</a:t>
            </a:r>
            <a:r>
              <a:rPr lang="ja-JP" altLang="en-US" sz="1300" dirty="0">
                <a:latin typeface="AR P丸ゴシック体M" pitchFamily="50" charset="-128"/>
                <a:ea typeface="AR P丸ゴシック体M" pitchFamily="50" charset="-128"/>
              </a:rPr>
              <a:t>　前年同期比の数値を（　）内に記載しています。</a:t>
            </a:r>
          </a:p>
        </p:txBody>
      </p:sp>
      <p:cxnSp>
        <p:nvCxnSpPr>
          <p:cNvPr id="81" name="直線コネクタ 80"/>
          <p:cNvCxnSpPr/>
          <p:nvPr/>
        </p:nvCxnSpPr>
        <p:spPr>
          <a:xfrm>
            <a:off x="7355718" y="8761887"/>
            <a:ext cx="0" cy="1455032"/>
          </a:xfrm>
          <a:prstGeom prst="line">
            <a:avLst/>
          </a:prstGeom>
          <a:ln w="38100" cap="rnd" cmpd="sng">
            <a:solidFill>
              <a:srgbClr val="26E6DD">
                <a:alpha val="25000"/>
              </a:srgbClr>
            </a:solidFill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5446740" y="133343"/>
            <a:ext cx="1326147" cy="32579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17" dirty="0">
                <a:latin typeface="AR P明朝体U" pitchFamily="18" charset="-128"/>
                <a:ea typeface="AR P明朝体U" pitchFamily="18" charset="-128"/>
              </a:rPr>
              <a:t>熊本県警察</a:t>
            </a:r>
          </a:p>
        </p:txBody>
      </p:sp>
      <p:sp>
        <p:nvSpPr>
          <p:cNvPr id="12" name="角丸四角形吹き出し 11"/>
          <p:cNvSpPr/>
          <p:nvPr/>
        </p:nvSpPr>
        <p:spPr>
          <a:xfrm>
            <a:off x="130467" y="4326410"/>
            <a:ext cx="4905900" cy="716291"/>
          </a:xfrm>
          <a:prstGeom prst="wedgeRoundRectCallout">
            <a:avLst>
              <a:gd name="adj1" fmla="val 49482"/>
              <a:gd name="adj2" fmla="val 19917"/>
              <a:gd name="adj3" fmla="val 16667"/>
            </a:avLst>
          </a:prstGeom>
          <a:ln w="50800">
            <a:solidFill>
              <a:srgbClr val="FF99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192"/>
          </a:p>
        </p:txBody>
      </p:sp>
      <p:sp>
        <p:nvSpPr>
          <p:cNvPr id="22" name="正方形/長方形 21"/>
          <p:cNvSpPr/>
          <p:nvPr/>
        </p:nvSpPr>
        <p:spPr>
          <a:xfrm>
            <a:off x="206014" y="5060396"/>
            <a:ext cx="652499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950" dirty="0">
                <a:solidFill>
                  <a:srgbClr val="396CFD"/>
                </a:solidFill>
                <a:latin typeface="AR P丸ゴシック体E" pitchFamily="50" charset="-128"/>
                <a:ea typeface="AR P丸ゴシック体E" pitchFamily="50" charset="-128"/>
              </a:rPr>
              <a:t>１　歩道通行できるとき</a:t>
            </a:r>
            <a:endParaRPr lang="en-US" altLang="ja-JP" sz="1950" dirty="0">
              <a:solidFill>
                <a:srgbClr val="396CFD"/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 自転車は</a:t>
            </a:r>
            <a:r>
              <a:rPr lang="ja-JP" altLang="en-US" sz="1850" dirty="0">
                <a:solidFill>
                  <a:srgbClr val="FF0000"/>
                </a:solidFill>
                <a:latin typeface="AR P丸ゴシック体E" pitchFamily="50" charset="-128"/>
                <a:ea typeface="AR P丸ゴシック体E" pitchFamily="50" charset="-128"/>
              </a:rPr>
              <a:t>車道通行が原則</a:t>
            </a:r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ですが、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次のようなときは、歩道を通行することができます。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①　道路標識・標示で歩道通行ができるとされているとき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②　１３歳未満の方若しくは７０歳以上の方又は一定の身　　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体障害を有する方が運転するとき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③　車道又は交通の状況に照らして、自転車の通行を確保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するため、自転車が歩道通行することがやむ得ないと認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められるとき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950" dirty="0">
                <a:solidFill>
                  <a:srgbClr val="396CFD"/>
                </a:solidFill>
                <a:latin typeface="AR P丸ゴシック体E" pitchFamily="50" charset="-128"/>
                <a:ea typeface="AR P丸ゴシック体E" pitchFamily="50" charset="-128"/>
              </a:rPr>
              <a:t>２　歩道を通行するときのルール</a:t>
            </a:r>
            <a:endParaRPr lang="en-US" altLang="ja-JP" sz="1950" dirty="0">
              <a:solidFill>
                <a:srgbClr val="396CFD"/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①　歩道を通行する場合は、歩道の中央から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solidFill>
                  <a:srgbClr val="FF0000"/>
                </a:solidFill>
                <a:latin typeface="AR P丸ゴシック体E" pitchFamily="50" charset="-128"/>
                <a:ea typeface="AR P丸ゴシック体E" pitchFamily="50" charset="-128"/>
              </a:rPr>
              <a:t>　車道寄りの部分を徐行</a:t>
            </a:r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する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　また、自転車の進行が歩行者の通行を妨げることとな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る場合は、</a:t>
            </a:r>
            <a:r>
              <a:rPr lang="ja-JP" altLang="en-US" sz="1850" dirty="0">
                <a:solidFill>
                  <a:srgbClr val="FF0000"/>
                </a:solidFill>
                <a:latin typeface="AR P丸ゴシック体E" pitchFamily="50" charset="-128"/>
                <a:ea typeface="AR P丸ゴシック体E" pitchFamily="50" charset="-128"/>
              </a:rPr>
              <a:t>一時停止</a:t>
            </a:r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する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②　歩道に「普通自転車通行指定部分」が設けられている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　場合には、</a:t>
            </a:r>
            <a:r>
              <a:rPr lang="ja-JP" altLang="en-US" sz="1850" dirty="0">
                <a:solidFill>
                  <a:srgbClr val="FF0000"/>
                </a:solidFill>
                <a:latin typeface="AR P丸ゴシック体E" pitchFamily="50" charset="-128"/>
                <a:ea typeface="AR P丸ゴシック体E" pitchFamily="50" charset="-128"/>
              </a:rPr>
              <a:t>通行指定部分を徐行</a:t>
            </a:r>
            <a:r>
              <a:rPr lang="ja-JP" altLang="en-US" sz="1850" dirty="0">
                <a:latin typeface="AR P丸ゴシック体E" pitchFamily="50" charset="-128"/>
                <a:ea typeface="AR P丸ゴシック体E" pitchFamily="50" charset="-128"/>
              </a:rPr>
              <a:t>する　</a:t>
            </a:r>
            <a:endParaRPr lang="en-US" altLang="ja-JP" sz="1850" dirty="0">
              <a:latin typeface="AR P丸ゴシック体E" pitchFamily="50" charset="-128"/>
              <a:ea typeface="AR P丸ゴシック体E" pitchFamily="50" charset="-128"/>
            </a:endParaRPr>
          </a:p>
          <a:p>
            <a:r>
              <a:rPr lang="ja-JP" altLang="en-US" sz="1950" dirty="0">
                <a:latin typeface="AR P丸ゴシック体E" pitchFamily="50" charset="-128"/>
                <a:ea typeface="AR P丸ゴシック体E" pitchFamily="50" charset="-128"/>
              </a:rPr>
              <a:t>　　　</a:t>
            </a:r>
            <a:endParaRPr lang="en-US" altLang="ja-JP" sz="1950" dirty="0">
              <a:latin typeface="AR P丸ゴシック体E" pitchFamily="50" charset="-128"/>
              <a:ea typeface="AR P丸ゴシック体E" pitchFamily="50" charset="-128"/>
            </a:endParaRPr>
          </a:p>
          <a:p>
            <a:endParaRPr lang="en-US" altLang="ja-JP" sz="1950" dirty="0">
              <a:latin typeface="AR P丸ゴシック体E" pitchFamily="50" charset="-128"/>
              <a:ea typeface="AR P丸ゴシック体E" pitchFamily="50" charset="-128"/>
            </a:endParaRPr>
          </a:p>
          <a:p>
            <a:endParaRPr lang="en-US" altLang="ja-JP" sz="1950" dirty="0">
              <a:latin typeface="AR P丸ゴシック体E" pitchFamily="50" charset="-128"/>
              <a:ea typeface="AR P丸ゴシック体E" pitchFamily="50" charset="-128"/>
            </a:endParaRPr>
          </a:p>
          <a:p>
            <a:endParaRPr lang="en-US" altLang="ja-JP" sz="195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6159" y="0"/>
            <a:ext cx="1971731" cy="197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" name="テキスト ボックス 13"/>
          <p:cNvSpPr txBox="1"/>
          <p:nvPr/>
        </p:nvSpPr>
        <p:spPr>
          <a:xfrm>
            <a:off x="149575" y="4356962"/>
            <a:ext cx="4945714" cy="5590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033" b="1" spc="54" dirty="0">
                <a:ln w="6350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itchFamily="50" charset="-128"/>
                <a:ea typeface="AR P丸ゴシック体E" pitchFamily="50" charset="-128"/>
              </a:rPr>
              <a:t>自転車の歩道通行のルール</a:t>
            </a:r>
            <a:endParaRPr lang="en-US" altLang="ja-JP" sz="3033" b="1" spc="54" dirty="0">
              <a:ln w="6350">
                <a:solidFill>
                  <a:schemeClr val="bg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74"/>
          <a:stretch/>
        </p:blipFill>
        <p:spPr>
          <a:xfrm flipH="1">
            <a:off x="5543341" y="4119724"/>
            <a:ext cx="1003779" cy="1152281"/>
          </a:xfrm>
          <a:prstGeom prst="rect">
            <a:avLst/>
          </a:prstGeom>
        </p:spPr>
      </p:pic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911980"/>
              </p:ext>
            </p:extLst>
          </p:nvPr>
        </p:nvGraphicFramePr>
        <p:xfrm>
          <a:off x="54036" y="1607722"/>
          <a:ext cx="6803964" cy="233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0731">
                  <a:extLst>
                    <a:ext uri="{9D8B030D-6E8A-4147-A177-3AD203B41FA5}">
                      <a16:colId xmlns:a16="http://schemas.microsoft.com/office/drawing/2014/main" val="612227084"/>
                    </a:ext>
                  </a:extLst>
                </a:gridCol>
                <a:gridCol w="1575002">
                  <a:extLst>
                    <a:ext uri="{9D8B030D-6E8A-4147-A177-3AD203B41FA5}">
                      <a16:colId xmlns:a16="http://schemas.microsoft.com/office/drawing/2014/main" val="1106677613"/>
                    </a:ext>
                  </a:extLst>
                </a:gridCol>
                <a:gridCol w="1417502">
                  <a:extLst>
                    <a:ext uri="{9D8B030D-6E8A-4147-A177-3AD203B41FA5}">
                      <a16:colId xmlns:a16="http://schemas.microsoft.com/office/drawing/2014/main" val="833185516"/>
                    </a:ext>
                  </a:extLst>
                </a:gridCol>
                <a:gridCol w="1590729">
                  <a:extLst>
                    <a:ext uri="{9D8B030D-6E8A-4147-A177-3AD203B41FA5}">
                      <a16:colId xmlns:a16="http://schemas.microsoft.com/office/drawing/2014/main" val="1440509509"/>
                    </a:ext>
                  </a:extLst>
                </a:gridCol>
              </a:tblGrid>
              <a:tr h="329413"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AR P丸ゴシック体E" pitchFamily="50" charset="-128"/>
                        <a:ea typeface="AR P丸ゴシック体E" pitchFamily="50" charset="-128"/>
                      </a:endParaRP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発生件数</a:t>
                      </a:r>
                      <a:endParaRPr kumimoji="1" lang="en-US" altLang="ja-JP" sz="1200" b="1" dirty="0">
                        <a:latin typeface="AR P丸ゴシック体M" pitchFamily="50" charset="-128"/>
                        <a:ea typeface="AR P丸ゴシック体M" pitchFamily="50" charset="-128"/>
                      </a:endParaRP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死者数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負傷者数</a:t>
                      </a: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648780308"/>
                  </a:ext>
                </a:extLst>
              </a:tr>
              <a:tr h="534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熊本県内の交通事故発生状況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992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件</a:t>
                      </a:r>
                      <a:r>
                        <a:rPr kumimoji="1" lang="en-US" altLang="ja-JP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(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+84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件）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18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+6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1,201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+100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）</a:t>
                      </a: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3289909354"/>
                  </a:ext>
                </a:extLst>
              </a:tr>
              <a:tr h="493652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上記のうち、</a:t>
                      </a:r>
                      <a:endParaRPr kumimoji="1" lang="en-US" altLang="ja-JP" sz="1200" b="1" dirty="0">
                        <a:latin typeface="AR P丸ゴシック体M" pitchFamily="50" charset="-128"/>
                        <a:ea typeface="AR P丸ゴシック体M" pitchFamily="50" charset="-128"/>
                      </a:endParaRPr>
                    </a:p>
                    <a:p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自転車が関係した交通事故</a:t>
                      </a:r>
                    </a:p>
                  </a:txBody>
                  <a:tcPr marL="99060" marR="99060" marT="49530" marB="4953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152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+28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1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±0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153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+25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</a:t>
                      </a: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414637659"/>
                  </a:ext>
                </a:extLst>
              </a:tr>
              <a:tr h="493652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「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中学生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」が乗車する自転車が関係した交通事故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14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+6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±0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14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+6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　</a:t>
                      </a: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2501289856"/>
                  </a:ext>
                </a:extLst>
              </a:tr>
              <a:tr h="465635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「</a:t>
                      </a:r>
                      <a:r>
                        <a:rPr kumimoji="1" lang="ja-JP" altLang="en-US" sz="13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高校生</a:t>
                      </a:r>
                      <a:r>
                        <a:rPr kumimoji="1" lang="ja-JP" altLang="en-US" sz="1200" b="1" dirty="0">
                          <a:latin typeface="AR P丸ゴシック体M" pitchFamily="50" charset="-128"/>
                          <a:ea typeface="AR P丸ゴシック体M" pitchFamily="50" charset="-128"/>
                        </a:rPr>
                        <a:t>」が乗車する自転車が関係した交通事故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33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+7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件）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±0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</a:t>
                      </a:r>
                    </a:p>
                  </a:txBody>
                  <a:tcPr marL="99060" marR="99060" marT="49530" marB="4953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33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人（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+4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AR P丸ゴシック体M" pitchFamily="50" charset="-128"/>
                          <a:ea typeface="AR P丸ゴシック体M" pitchFamily="50" charset="-128"/>
                        </a:rPr>
                        <a:t>人）　</a:t>
                      </a:r>
                    </a:p>
                  </a:txBody>
                  <a:tcPr marL="99060" marR="99060" marT="49530" marB="49530"/>
                </a:tc>
                <a:extLst>
                  <a:ext uri="{0D108BD9-81ED-4DB2-BD59-A6C34878D82A}">
                    <a16:rowId xmlns:a16="http://schemas.microsoft.com/office/drawing/2014/main" val="163734761"/>
                  </a:ext>
                </a:extLst>
              </a:tr>
            </a:tbl>
          </a:graphicData>
        </a:graphic>
      </p:graphicFrame>
      <p:pic>
        <p:nvPicPr>
          <p:cNvPr id="1026" name="Picture 2" descr="普通自転車歩道通行可（１１４の２）">
            <a:extLst>
              <a:ext uri="{FF2B5EF4-FFF2-40B4-BE49-F238E27FC236}">
                <a16:creationId xmlns:a16="http://schemas.microsoft.com/office/drawing/2014/main" id="{B4E6FF34-E773-E7A7-217C-EA18FA0EE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380" y="5212773"/>
            <a:ext cx="714998" cy="55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自転車及び歩行者専用（３２５の３）（背景透明）">
            <a:extLst>
              <a:ext uri="{FF2B5EF4-FFF2-40B4-BE49-F238E27FC236}">
                <a16:creationId xmlns:a16="http://schemas.microsoft.com/office/drawing/2014/main" id="{2007BA0D-AF97-86CB-6DCD-2A5457D72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895" y="4756866"/>
            <a:ext cx="939762" cy="9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歩道は歩行者優先です。">
            <a:extLst>
              <a:ext uri="{FF2B5EF4-FFF2-40B4-BE49-F238E27FC236}">
                <a16:creationId xmlns:a16="http://schemas.microsoft.com/office/drawing/2014/main" id="{5C3333A0-DE6C-403C-A7AB-7B17DA73F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289" y="7553269"/>
            <a:ext cx="1444690" cy="96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967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wrap="square" lIns="91440" tIns="45720" rIns="91440" bIns="45720">
        <a:spAutoFit/>
      </a:bodyPr>
      <a:lstStyle>
        <a:defPPr algn="ctr">
          <a:defRPr sz="2000" b="1" spc="-300" dirty="0" err="1" smtClean="0">
            <a:ln w="22225">
              <a:solidFill>
                <a:schemeClr val="bg1"/>
              </a:solidFill>
              <a:prstDash val="solid"/>
            </a:ln>
            <a:solidFill>
              <a:srgbClr val="FF0000"/>
            </a:solidFill>
            <a:latin typeface="ARゴシック体S" panose="020B0A09000000000000" pitchFamily="49" charset="-128"/>
            <a:ea typeface="ARゴシック体S" panose="020B0A09000000000000" pitchFamily="49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350</Words>
  <Application>Microsoft Office PowerPoint</Application>
  <PresentationFormat>A4 210 x 297 mm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P丸ゴシック体E</vt:lpstr>
      <vt:lpstr>AR P丸ゴシック体M</vt:lpstr>
      <vt:lpstr>AR P明朝体U</vt:lpstr>
      <vt:lpstr>ARゴシック体S</vt:lpstr>
      <vt:lpstr>メイリオ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Administrator</dc:creator>
  <cp:lastModifiedBy>KKK-39</cp:lastModifiedBy>
  <cp:revision>121</cp:revision>
  <cp:lastPrinted>2026-05-18T23:58:41Z</cp:lastPrinted>
  <dcterms:created xsi:type="dcterms:W3CDTF">2015-01-04T07:50:33Z</dcterms:created>
  <dcterms:modified xsi:type="dcterms:W3CDTF">2026-05-20T01:22:28Z</dcterms:modified>
</cp:coreProperties>
</file>