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42" r:id="rId2"/>
    <p:sldId id="335" r:id="rId3"/>
    <p:sldId id="336" r:id="rId4"/>
    <p:sldId id="337" r:id="rId5"/>
    <p:sldId id="338" r:id="rId6"/>
    <p:sldId id="339" r:id="rId7"/>
    <p:sldId id="340" r:id="rId8"/>
  </p:sldIdLst>
  <p:sldSz cx="9144000" cy="6858000" type="screen4x3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BD2"/>
    <a:srgbClr val="FF99FF"/>
    <a:srgbClr val="FF3399"/>
    <a:srgbClr val="FD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BD9C5-421D-490F-838D-3D94E51CFDF1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C4A6A-2456-425A-90C6-A8C95D8DBB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876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534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5FBD121F-19E0-4D63-8EE5-CB4DDC548DEF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402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7" tIns="45363" rIns="90727" bIns="4536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0727" tIns="45363" rIns="90727" bIns="4536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21582" cy="495347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679BA96C-3BB3-4ED6-B43F-46F5610AB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52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1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5675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2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622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3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1268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4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1290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5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9573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6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7919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50938" y="1235075"/>
            <a:ext cx="4440237" cy="33321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3634">
              <a:defRPr/>
            </a:pPr>
            <a:fld id="{4C5EB111-BAE8-403F-83DB-A29578AF6571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3634">
                <a:defRPr/>
              </a:pPr>
              <a:t>7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657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59B4-FE3D-46E7-BA8A-5E955373D974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48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7234-8D0C-4BDF-A135-B3E5D946F9C8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25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A4E73-DD5A-4EF3-BD9D-431A0BCFC66E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91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CFB7A-FB65-40F0-AF6E-6D01B90AB162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91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35D51-73D9-47FA-AC2A-3143C4968F6F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331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B49-21B3-461C-BC2A-20D6B0FDA386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60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9B35-1D90-44B7-8C20-EA9BAAE43785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33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3E42-AAA8-4095-B1B1-74331AD8F7A7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83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14C4-2AB1-4B42-BE2C-5E524FEAD5D2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27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60068-C949-4E9C-9CDA-9A2AD3A349D3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470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6600B-6BE8-4EAE-AF8E-A90EE6295AB5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63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72F2B-1FE5-482C-B762-C8819CDC24AD}" type="datetime1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55A0A-D93E-4972-9BDE-BD19E4BDC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863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02443" y="2762261"/>
            <a:ext cx="7073607" cy="231925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US" altLang="ja-JP" sz="8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kumimoji="1" lang="ja-JP" altLang="en-US" sz="7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「鉄棒運動」</a:t>
            </a:r>
            <a:endParaRPr kumimoji="1" lang="en-US" altLang="ja-JP" sz="7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841412" y="3197901"/>
            <a:ext cx="1597834" cy="22832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err="1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てつ</a:t>
            </a:r>
            <a:r>
              <a:rPr kumimoji="1"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ぼう</a:t>
            </a:r>
            <a:endParaRPr kumimoji="1"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550" y="2450497"/>
            <a:ext cx="1303608" cy="3772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85689F90-1D50-42BB-B4C4-1ADED7B13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304" y="3"/>
            <a:ext cx="9161304" cy="65227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665858" y="3197901"/>
            <a:ext cx="1597834" cy="22832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うん　　　どう</a:t>
            </a:r>
            <a:endParaRPr kumimoji="1"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561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7304" y="3"/>
            <a:ext cx="9161304" cy="55789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38397" y="1929981"/>
            <a:ext cx="4057678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★タオルを使って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9830" y="652273"/>
            <a:ext cx="8707036" cy="12777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体力を高めるために　トライ①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1382661" y="4661417"/>
            <a:ext cx="3197186" cy="1512009"/>
          </a:xfrm>
          <a:prstGeom prst="wedgeRoundRectCallout">
            <a:avLst>
              <a:gd name="adj1" fmla="val 70502"/>
              <a:gd name="adj2" fmla="val 909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上手にしぼることが</a:t>
            </a:r>
            <a:endParaRPr lang="en-US" altLang="ja-JP" sz="2400" dirty="0">
              <a:solidFill>
                <a:schemeClr val="tx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できるかな？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71844" y="2666831"/>
            <a:ext cx="8071804" cy="635235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0" defTabSz="652278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ja-JP" altLang="en-US" kern="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・鉄棒をつかむようにタオルをにぎってみよう。</a:t>
            </a:r>
            <a:endParaRPr lang="en-US" altLang="ja-JP" kern="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 defTabSz="652278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ja-JP" altLang="en-US" kern="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・タオルを水でぬらしてしぼってみよう。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237" y="3799422"/>
            <a:ext cx="2266723" cy="278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7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7304" y="3"/>
            <a:ext cx="9161304" cy="55789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38396" y="2096260"/>
            <a:ext cx="4806137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★体を支える運動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02607" y="2857713"/>
            <a:ext cx="7812743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・ひじをついたし</a:t>
            </a:r>
            <a:r>
              <a:rPr kumimoji="1" lang="ja-JP" altLang="en-US" sz="4000" dirty="0" err="1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せい</a:t>
            </a:r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で、○○秒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548640" y="3784597"/>
            <a:ext cx="2560321" cy="1512009"/>
          </a:xfrm>
          <a:prstGeom prst="wedgeRoundRectCallout">
            <a:avLst>
              <a:gd name="adj1" fmla="val 63328"/>
              <a:gd name="adj2" fmla="val 3205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背中をまっすぐ</a:t>
            </a:r>
            <a:endParaRPr lang="en-US" altLang="ja-JP" sz="2400" dirty="0">
              <a:solidFill>
                <a:schemeClr val="tx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のばすよ！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918633" y="1999925"/>
            <a:ext cx="798917" cy="228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ささ</a:t>
            </a:r>
            <a:endParaRPr kumimoji="1"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3076" name="Picture 4" descr="C:\Users\28577\Desktop\図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059" y="3824853"/>
            <a:ext cx="4742993" cy="252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209830" y="652273"/>
            <a:ext cx="8707036" cy="12777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体力を高めるために　トライ②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71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7304" y="3"/>
            <a:ext cx="9161304" cy="55789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-17304" y="1991638"/>
            <a:ext cx="5977233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★「ツバメ」のしせいから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-218507" y="4167602"/>
            <a:ext cx="8796867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・鉄棒に上がったら、うでをのばして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うでの力で体をささえよう。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5519" y="5510265"/>
            <a:ext cx="8575455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・ツバメのしせいができたら、脚を前後にゆらしてみよう。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2625634" y="2860739"/>
            <a:ext cx="4258492" cy="1006058"/>
          </a:xfrm>
          <a:prstGeom prst="wedgeRoundRectCallout">
            <a:avLst>
              <a:gd name="adj1" fmla="val 58983"/>
              <a:gd name="adj2" fmla="val -36902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うでをまげないで、しっかり</a:t>
            </a:r>
            <a:endParaRPr lang="en-US" altLang="ja-JP" sz="2400" dirty="0">
              <a:solidFill>
                <a:schemeClr val="tx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のばすことが大事だよ！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351883" y="5149718"/>
            <a:ext cx="532243" cy="22832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あし</a:t>
            </a:r>
            <a:endParaRPr kumimoji="1" lang="en-US" altLang="ja-JP" sz="14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6146" name="Picture 2" descr="C:\Users\28577\Desktop\図１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206" y="1991638"/>
            <a:ext cx="1149531" cy="199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正方形/長方形 13"/>
          <p:cNvSpPr/>
          <p:nvPr/>
        </p:nvSpPr>
        <p:spPr>
          <a:xfrm>
            <a:off x="209830" y="652273"/>
            <a:ext cx="8707036" cy="12777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体力を高めるために　トライ③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307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7304" y="3"/>
            <a:ext cx="9161304" cy="55789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4871" y="2025052"/>
            <a:ext cx="5977233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★「コウモリ」のしせいから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31479" y="2786504"/>
            <a:ext cx="8812521" cy="144555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・コウモリのしせいができたら、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体を前後にゆらしてみよう。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0" y="4176629"/>
            <a:ext cx="2828505" cy="2518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角丸四角形吹き出し 13"/>
          <p:cNvSpPr/>
          <p:nvPr/>
        </p:nvSpPr>
        <p:spPr>
          <a:xfrm>
            <a:off x="331478" y="5003722"/>
            <a:ext cx="4596121" cy="864096"/>
          </a:xfrm>
          <a:prstGeom prst="wedgeRoundRectCallout">
            <a:avLst>
              <a:gd name="adj1" fmla="val 71592"/>
              <a:gd name="adj2" fmla="val 11788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家の人や友だちに</a:t>
            </a:r>
            <a:endParaRPr lang="en-US" altLang="ja-JP" sz="2400" dirty="0">
              <a:solidFill>
                <a:schemeClr val="tx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ほじょをしてもらうといいね！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09830" y="652273"/>
            <a:ext cx="8707036" cy="12777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体力を高めるために　トライ④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431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7304" y="3"/>
            <a:ext cx="9161304" cy="55789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38396" y="2102132"/>
            <a:ext cx="7085364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★「ふとん干し」のしせいから</a:t>
            </a:r>
            <a:endParaRPr kumimoji="1" lang="en-US" altLang="ja-JP" sz="4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-110193" y="4263801"/>
            <a:ext cx="7582542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・鉄棒におなかをかけて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  大きくゆれてみよう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93369" y="5442856"/>
            <a:ext cx="6969988" cy="7614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rgbClr val="7030A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・足をかかえてゆれてみよう</a:t>
            </a:r>
            <a:endParaRPr kumimoji="1" lang="en-US" altLang="ja-JP" sz="4000" dirty="0">
              <a:solidFill>
                <a:srgbClr val="7030A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角丸四角形吹き出し 14"/>
          <p:cNvSpPr/>
          <p:nvPr/>
        </p:nvSpPr>
        <p:spPr>
          <a:xfrm>
            <a:off x="731520" y="2982231"/>
            <a:ext cx="4950824" cy="864096"/>
          </a:xfrm>
          <a:prstGeom prst="wedgeRoundRectCallout">
            <a:avLst>
              <a:gd name="adj1" fmla="val 71592"/>
              <a:gd name="adj2" fmla="val 11788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家の人や友だちに</a:t>
            </a:r>
            <a:endParaRPr lang="en-US" altLang="ja-JP" sz="2400" dirty="0">
              <a:solidFill>
                <a:schemeClr val="tx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ほじょをしてもらうといいね！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395" y="2982231"/>
            <a:ext cx="1904714" cy="166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正方形/長方形 15"/>
          <p:cNvSpPr/>
          <p:nvPr/>
        </p:nvSpPr>
        <p:spPr>
          <a:xfrm>
            <a:off x="2741594" y="1996640"/>
            <a:ext cx="628624" cy="228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ほ</a:t>
            </a:r>
            <a:endParaRPr kumimoji="1"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09830" y="652273"/>
            <a:ext cx="8707036" cy="12777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体力を高めるために　トライ⑤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983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17304" y="3"/>
            <a:ext cx="9161304" cy="55789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lIns="65219" tIns="32609" rIns="65219" bIns="32609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571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77958" y="3845994"/>
            <a:ext cx="8170780" cy="265640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0" algn="ctr" defTabSz="652278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ja-JP" altLang="en-US" sz="2400" kern="0" dirty="0">
              <a:solidFill>
                <a:prstClr val="black"/>
              </a:solidFill>
              <a:latin typeface="游ゴシック" panose="020B0400000000000000" pitchFamily="50" charset="-128"/>
            </a:endParaRPr>
          </a:p>
          <a:p>
            <a:pPr lvl="0" algn="ctr" defTabSz="652278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4400" dirty="0"/>
          </a:p>
          <a:p>
            <a:pPr lvl="0" algn="ctr" defTabSz="652278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4800" dirty="0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D4FB1FE-BA11-411C-B16B-F5AF0E2C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72" y="652273"/>
            <a:ext cx="7708595" cy="3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155" tIns="43575" rIns="17155" bIns="43575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652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ＭＳ Ｐゴシック" charset="-128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44583" y="2039229"/>
            <a:ext cx="7447406" cy="93497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鉄棒運動で高まる体力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599DD3-C61D-42AB-BA6C-2288A63DB1B2}"/>
              </a:ext>
            </a:extLst>
          </p:cNvPr>
          <p:cNvSpPr/>
          <p:nvPr/>
        </p:nvSpPr>
        <p:spPr>
          <a:xfrm>
            <a:off x="6595924" y="3015608"/>
            <a:ext cx="2153392" cy="7914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バランス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55A0A-D93E-4972-9BDE-BD19E4BDC622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A599DD3-C61D-42AB-BA6C-2288A63DB1B2}"/>
              </a:ext>
            </a:extLst>
          </p:cNvPr>
          <p:cNvSpPr/>
          <p:nvPr/>
        </p:nvSpPr>
        <p:spPr>
          <a:xfrm>
            <a:off x="399571" y="2986432"/>
            <a:ext cx="2565698" cy="7914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体を支える力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A599DD3-C61D-42AB-BA6C-2288A63DB1B2}"/>
              </a:ext>
            </a:extLst>
          </p:cNvPr>
          <p:cNvSpPr/>
          <p:nvPr/>
        </p:nvSpPr>
        <p:spPr>
          <a:xfrm>
            <a:off x="563095" y="4049295"/>
            <a:ext cx="8027336" cy="53961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kumimoji="1" lang="ja-JP" altLang="en-US" sz="11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　　　　　</a:t>
            </a:r>
            <a:r>
              <a:rPr kumimoji="1" lang="ja-JP" altLang="en-US" sz="10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じゅぎょう</a:t>
            </a:r>
            <a:endParaRPr kumimoji="1" lang="en-US" altLang="ja-JP" sz="10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28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家や授業以外にできる運動を考え、取り組んでみましょう</a:t>
            </a:r>
            <a:r>
              <a:rPr kumimoji="1" lang="en-US" altLang="ja-JP" sz="24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!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24123" y="708347"/>
            <a:ext cx="8707036" cy="127770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体力を高めるために　チャレンジ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A599DD3-C61D-42AB-BA6C-2288A63DB1B2}"/>
              </a:ext>
            </a:extLst>
          </p:cNvPr>
          <p:cNvSpPr/>
          <p:nvPr/>
        </p:nvSpPr>
        <p:spPr>
          <a:xfrm>
            <a:off x="3252651" y="2980626"/>
            <a:ext cx="3141114" cy="7914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運動を続ける力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973749" y="2974199"/>
            <a:ext cx="863440" cy="228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ささ</a:t>
            </a:r>
            <a:endParaRPr kumimoji="1"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282673" y="2954718"/>
            <a:ext cx="798917" cy="2283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err="1"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つづ</a:t>
            </a:r>
            <a:endParaRPr kumimoji="1" lang="en-US" altLang="ja-JP" sz="1400" dirty="0"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487" y="5329644"/>
            <a:ext cx="707012" cy="103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角丸四角形吹き出し 30"/>
          <p:cNvSpPr/>
          <p:nvPr/>
        </p:nvSpPr>
        <p:spPr>
          <a:xfrm>
            <a:off x="6621194" y="4521360"/>
            <a:ext cx="1835622" cy="703782"/>
          </a:xfrm>
          <a:prstGeom prst="wedgeRoundRectCallout">
            <a:avLst>
              <a:gd name="adj1" fmla="val -1225"/>
              <a:gd name="adj2" fmla="val 95084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家の人にそうだんして取り組めることを考えてみよう</a:t>
            </a:r>
            <a:r>
              <a:rPr lang="en-US" altLang="ja-JP" sz="1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!</a:t>
            </a:r>
            <a:endParaRPr lang="ja-JP" altLang="en-US" sz="1400" dirty="0">
              <a:solidFill>
                <a:schemeClr val="tx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83" y="5388672"/>
            <a:ext cx="813550" cy="85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角丸四角形吹き出し 17"/>
          <p:cNvSpPr/>
          <p:nvPr/>
        </p:nvSpPr>
        <p:spPr>
          <a:xfrm>
            <a:off x="1615393" y="4838481"/>
            <a:ext cx="1910370" cy="703782"/>
          </a:xfrm>
          <a:prstGeom prst="wedgeRoundRectCallout">
            <a:avLst>
              <a:gd name="adj1" fmla="val -36279"/>
              <a:gd name="adj2" fmla="val 8666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公園の鉄棒を使って練習しようかな？</a:t>
            </a:r>
          </a:p>
        </p:txBody>
      </p:sp>
      <p:pic>
        <p:nvPicPr>
          <p:cNvPr id="2050" name="Picture 2" descr="C:\Users\28577\Desktop\図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5" y="4551882"/>
            <a:ext cx="245745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40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2669</TotalTime>
  <Words>257</Words>
  <Application>Microsoft Office PowerPoint</Application>
  <PresentationFormat>画面に合わせる (4:3)</PresentationFormat>
  <Paragraphs>64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8" baseType="lpstr">
      <vt:lpstr>AR Pゴシック体S</vt:lpstr>
      <vt:lpstr>HGP創英ﾌﾟﾚｾﾞﾝｽEB</vt:lpstr>
      <vt:lpstr>HGP創英角ｺﾞｼｯｸUB</vt:lpstr>
      <vt:lpstr>HGS創英角ｺﾞｼｯｸUB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渡辺 泰生</cp:lastModifiedBy>
  <cp:revision>209</cp:revision>
  <cp:lastPrinted>2020-09-28T02:16:43Z</cp:lastPrinted>
  <dcterms:created xsi:type="dcterms:W3CDTF">2019-05-07T09:33:23Z</dcterms:created>
  <dcterms:modified xsi:type="dcterms:W3CDTF">2021-01-21T23:28:29Z</dcterms:modified>
</cp:coreProperties>
</file>