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376" r:id="rId2"/>
    <p:sldId id="368" r:id="rId3"/>
    <p:sldId id="369" r:id="rId4"/>
    <p:sldId id="370" r:id="rId5"/>
    <p:sldId id="371" r:id="rId6"/>
    <p:sldId id="375" r:id="rId7"/>
    <p:sldId id="377" r:id="rId8"/>
    <p:sldId id="378" r:id="rId9"/>
  </p:sldIdLst>
  <p:sldSz cx="9144000" cy="6858000" type="screen4x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1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9302" cy="494813"/>
          </a:xfrm>
          <a:prstGeom prst="rect">
            <a:avLst/>
          </a:prstGeom>
        </p:spPr>
        <p:txBody>
          <a:bodyPr vert="horz" lIns="90643" tIns="45321" rIns="90643" bIns="4532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4890" y="1"/>
            <a:ext cx="2919302" cy="494813"/>
          </a:xfrm>
          <a:prstGeom prst="rect">
            <a:avLst/>
          </a:prstGeom>
        </p:spPr>
        <p:txBody>
          <a:bodyPr vert="horz" lIns="90643" tIns="45321" rIns="90643" bIns="45321" rtlCol="0"/>
          <a:lstStyle>
            <a:lvl1pPr algn="r">
              <a:defRPr sz="1200"/>
            </a:lvl1pPr>
          </a:lstStyle>
          <a:p>
            <a:fld id="{EA1398A2-99A1-46DB-96AD-692F2D601D96}" type="datetimeFigureOut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502"/>
            <a:ext cx="2919302" cy="494813"/>
          </a:xfrm>
          <a:prstGeom prst="rect">
            <a:avLst/>
          </a:prstGeom>
        </p:spPr>
        <p:txBody>
          <a:bodyPr vert="horz" lIns="90643" tIns="45321" rIns="90643" bIns="4532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4890" y="9371502"/>
            <a:ext cx="2919302" cy="494813"/>
          </a:xfrm>
          <a:prstGeom prst="rect">
            <a:avLst/>
          </a:prstGeom>
        </p:spPr>
        <p:txBody>
          <a:bodyPr vert="horz" lIns="90643" tIns="45321" rIns="90643" bIns="45321" rtlCol="0" anchor="b"/>
          <a:lstStyle>
            <a:lvl1pPr algn="r">
              <a:defRPr sz="1200"/>
            </a:lvl1pPr>
          </a:lstStyle>
          <a:p>
            <a:fld id="{C9F6A84F-AB3C-4927-B7FA-7A4F082F2F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83901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8831" cy="495029"/>
          </a:xfrm>
          <a:prstGeom prst="rect">
            <a:avLst/>
          </a:prstGeom>
        </p:spPr>
        <p:txBody>
          <a:bodyPr vert="horz" lIns="90643" tIns="45321" rIns="90643" bIns="4532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1" cy="495029"/>
          </a:xfrm>
          <a:prstGeom prst="rect">
            <a:avLst/>
          </a:prstGeom>
        </p:spPr>
        <p:txBody>
          <a:bodyPr vert="horz" lIns="90643" tIns="45321" rIns="90643" bIns="45321" rtlCol="0"/>
          <a:lstStyle>
            <a:lvl1pPr algn="r">
              <a:defRPr sz="1200"/>
            </a:lvl1pPr>
          </a:lstStyle>
          <a:p>
            <a:fld id="{5FBD121F-19E0-4D63-8EE5-CB4DDC548DEF}" type="datetimeFigureOut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3488"/>
            <a:ext cx="444023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43" tIns="45321" rIns="90643" bIns="4532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643" tIns="45321" rIns="90643" bIns="4532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1" cy="495028"/>
          </a:xfrm>
          <a:prstGeom prst="rect">
            <a:avLst/>
          </a:prstGeom>
        </p:spPr>
        <p:txBody>
          <a:bodyPr vert="horz" lIns="90643" tIns="45321" rIns="90643" bIns="4532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6"/>
            <a:ext cx="2918831" cy="495028"/>
          </a:xfrm>
          <a:prstGeom prst="rect">
            <a:avLst/>
          </a:prstGeom>
        </p:spPr>
        <p:txBody>
          <a:bodyPr vert="horz" lIns="90643" tIns="45321" rIns="90643" bIns="45321" rtlCol="0" anchor="b"/>
          <a:lstStyle>
            <a:lvl1pPr algn="r">
              <a:defRPr sz="1200"/>
            </a:lvl1pPr>
          </a:lstStyle>
          <a:p>
            <a:fld id="{679BA96C-3BB3-4ED6-B43F-46F5610ABE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5524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70400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194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7194">
                <a:defRPr/>
              </a:pPr>
              <a:t>1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195979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47763" y="1233488"/>
            <a:ext cx="4438650" cy="33305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3222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3222">
                <a:defRPr/>
              </a:pPr>
              <a:t>2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452482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47763" y="1233488"/>
            <a:ext cx="4438650" cy="33305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3222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3222">
                <a:defRPr/>
              </a:pPr>
              <a:t>3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349069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47763" y="1233488"/>
            <a:ext cx="4438650" cy="33305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3222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3222">
                <a:defRPr/>
              </a:pPr>
              <a:t>4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331726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47763" y="1233488"/>
            <a:ext cx="4438650" cy="33305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3222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3222">
                <a:defRPr/>
              </a:pPr>
              <a:t>5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835670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47763" y="1233488"/>
            <a:ext cx="4438650" cy="333057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3222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3222">
                <a:defRPr/>
              </a:pPr>
              <a:t>6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346087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70400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194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7194">
                <a:defRPr/>
              </a:pPr>
              <a:t>7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97332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70400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7194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7194">
                <a:defRPr/>
              </a:pPr>
              <a:t>8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05178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159B4-FE3D-46E7-BA8A-5E955373D974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1488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77234-8D0C-4BDF-A135-B3E5D946F9C8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8253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A4E73-DD5A-4EF3-BD9D-431A0BCFC66E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4914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CFB7A-FB65-40F0-AF6E-6D01B90AB162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5911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35D51-73D9-47FA-AC2A-3143C4968F6F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6331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32B49-21B3-461C-BC2A-20D6B0FDA386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1603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29B35-1D90-44B7-8C20-EA9BAAE43785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9336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3E42-AAA8-4095-B1B1-74331AD8F7A7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8831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714C4-2AB1-4B42-BE2C-5E524FEAD5D2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4275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60068-C949-4E9C-9CDA-9A2AD3A349D3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3470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6600B-6BE8-4EAE-AF8E-A90EE6295AB5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7634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72F2B-1FE5-482C-B762-C8819CDC24AD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5863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hyperlink" Target="https://youtu.be/lSLIvRA5Jzk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859018" y="2372046"/>
            <a:ext cx="7708595" cy="1921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4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4472" y="652273"/>
            <a:ext cx="7708595" cy="38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349268" y="2142309"/>
            <a:ext cx="8523799" cy="276080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80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「</a:t>
            </a:r>
            <a:r>
              <a:rPr kumimoji="1" lang="ja-JP" altLang="en-US" sz="80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跳び箱運動</a:t>
            </a:r>
            <a:r>
              <a:rPr kumimoji="1" lang="ja-JP" altLang="en-US" sz="80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」</a:t>
            </a:r>
            <a:r>
              <a:rPr kumimoji="1" lang="ja-JP" altLang="en-US" sz="16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　</a:t>
            </a:r>
            <a:endParaRPr kumimoji="1" lang="en-US" altLang="ja-JP" sz="1600" dirty="0" smtClean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  <a:p>
            <a:pPr algn="ctr"/>
            <a:endParaRPr kumimoji="1" lang="en-US" altLang="ja-JP" sz="1400" dirty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1</a:t>
            </a:fld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2802223" y="2621181"/>
            <a:ext cx="1597834" cy="22832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 smtClean="0">
                <a:solidFill>
                  <a:srgbClr val="00206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と　び　ば　</a:t>
            </a:r>
            <a:r>
              <a:rPr kumimoji="1" lang="ja-JP" altLang="en-US" sz="1400" dirty="0" err="1" smtClean="0">
                <a:solidFill>
                  <a:srgbClr val="00206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こ</a:t>
            </a:r>
            <a:endParaRPr kumimoji="1" lang="en-US" altLang="ja-JP" sz="1400" dirty="0">
              <a:solidFill>
                <a:srgbClr val="00206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4626669" y="2621181"/>
            <a:ext cx="1597834" cy="22832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 smtClean="0">
                <a:solidFill>
                  <a:srgbClr val="00206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うん　　　どう</a:t>
            </a:r>
            <a:endParaRPr kumimoji="1" lang="en-US" altLang="ja-JP" sz="1400" dirty="0">
              <a:solidFill>
                <a:srgbClr val="00206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28836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463044" y="2670812"/>
            <a:ext cx="2881048" cy="856161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4800" dirty="0"/>
              <a:t>うで支持</a:t>
            </a:r>
            <a:endParaRPr lang="en-US" altLang="ja-JP" sz="4800" dirty="0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4472" y="652273"/>
            <a:ext cx="7708595" cy="38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772374" y="694222"/>
            <a:ext cx="7403141" cy="106262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/>
              <a:t>とび箱運動に関連して高まる体力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A599DD3-C61D-42AB-BA6C-2288A63DB1B2}"/>
              </a:ext>
            </a:extLst>
          </p:cNvPr>
          <p:cNvSpPr/>
          <p:nvPr/>
        </p:nvSpPr>
        <p:spPr>
          <a:xfrm>
            <a:off x="3540119" y="1618065"/>
            <a:ext cx="2046458" cy="7914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7200" b="1" u="sng" dirty="0"/>
              <a:t>筋力</a:t>
            </a:r>
            <a:endParaRPr kumimoji="1" lang="en-US" altLang="ja-JP" sz="7200" b="1" u="sng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2</a:t>
            </a:fld>
            <a:endParaRPr kumimoji="1" lang="ja-JP" altLang="en-US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3812213" y="2540184"/>
            <a:ext cx="5060854" cy="131336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0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dirty="0"/>
              <a:t>・うで支持をした状態</a:t>
            </a:r>
            <a:r>
              <a:rPr lang="ja-JP" altLang="en-US" dirty="0" smtClean="0"/>
              <a:t>で</a:t>
            </a:r>
            <a:endParaRPr lang="en-US" altLang="ja-JP" dirty="0" smtClean="0"/>
          </a:p>
          <a:p>
            <a:pPr lvl="0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dirty="0" smtClean="0"/>
              <a:t> いろいろ</a:t>
            </a:r>
            <a:r>
              <a:rPr lang="ja-JP" altLang="en-US" dirty="0"/>
              <a:t>なことをしてみよう</a:t>
            </a:r>
            <a:endParaRPr lang="en-US" altLang="ja-JP" dirty="0"/>
          </a:p>
        </p:txBody>
      </p:sp>
      <p:sp>
        <p:nvSpPr>
          <p:cNvPr id="3" name="下矢印 2"/>
          <p:cNvSpPr/>
          <p:nvPr/>
        </p:nvSpPr>
        <p:spPr>
          <a:xfrm>
            <a:off x="5795826" y="3709394"/>
            <a:ext cx="1049111" cy="9732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3789954" y="4822201"/>
            <a:ext cx="5060854" cy="1069519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0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とぶときに力強くとび箱をつき放すことができるよ。</a:t>
            </a:r>
            <a:endParaRPr lang="en-US" altLang="ja-JP" b="1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 rotWithShape="1">
          <a:blip r:embed="rId3"/>
          <a:srcRect l="1709" t="19732" r="39960" b="14195"/>
          <a:stretch/>
        </p:blipFill>
        <p:spPr>
          <a:xfrm>
            <a:off x="809898" y="4154585"/>
            <a:ext cx="2534194" cy="1613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6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509502" y="822864"/>
            <a:ext cx="2881048" cy="856161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4800" dirty="0"/>
              <a:t>うで支持</a:t>
            </a:r>
            <a:endParaRPr lang="en-US" altLang="ja-JP" sz="4800" dirty="0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A599DD3-C61D-42AB-BA6C-2288A63DB1B2}"/>
              </a:ext>
            </a:extLst>
          </p:cNvPr>
          <p:cNvSpPr/>
          <p:nvPr/>
        </p:nvSpPr>
        <p:spPr>
          <a:xfrm>
            <a:off x="463044" y="822864"/>
            <a:ext cx="2046458" cy="7914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7200" b="1" u="sng" dirty="0"/>
              <a:t>筋力</a:t>
            </a:r>
            <a:endParaRPr kumimoji="1" lang="en-US" altLang="ja-JP" sz="7200" b="1" u="sng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3</a:t>
            </a:fld>
            <a:endParaRPr kumimoji="1" lang="ja-JP" altLang="en-US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463044" y="1943993"/>
            <a:ext cx="3259870" cy="6187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0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dirty="0"/>
              <a:t>・</a:t>
            </a:r>
            <a:r>
              <a:rPr lang="ja-JP" altLang="en-US" u="sng" dirty="0"/>
              <a:t>うさぎとび</a:t>
            </a:r>
            <a:endParaRPr lang="en-US" altLang="ja-JP" u="sng" dirty="0"/>
          </a:p>
        </p:txBody>
      </p:sp>
      <p:pic>
        <p:nvPicPr>
          <p:cNvPr id="12" name="図 11"/>
          <p:cNvPicPr>
            <a:picLocks noChangeAspect="1"/>
          </p:cNvPicPr>
          <p:nvPr/>
        </p:nvPicPr>
        <p:blipFill rotWithShape="1">
          <a:blip r:embed="rId3"/>
          <a:srcRect l="15664" t="20625" r="41366" b="9375"/>
          <a:stretch/>
        </p:blipFill>
        <p:spPr>
          <a:xfrm>
            <a:off x="692381" y="2827760"/>
            <a:ext cx="3634241" cy="3328557"/>
          </a:xfrm>
          <a:prstGeom prst="rect">
            <a:avLst/>
          </a:prstGeom>
        </p:spPr>
      </p:pic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4965375" y="1943993"/>
            <a:ext cx="3259870" cy="61879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0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dirty="0"/>
              <a:t>・</a:t>
            </a:r>
            <a:r>
              <a:rPr lang="ja-JP" altLang="en-US" u="sng" dirty="0"/>
              <a:t>手おし車</a:t>
            </a:r>
            <a:endParaRPr lang="en-US" altLang="ja-JP" u="sng" dirty="0"/>
          </a:p>
        </p:txBody>
      </p:sp>
      <p:pic>
        <p:nvPicPr>
          <p:cNvPr id="14" name="図 13"/>
          <p:cNvPicPr>
            <a:picLocks noChangeAspect="1"/>
          </p:cNvPicPr>
          <p:nvPr/>
        </p:nvPicPr>
        <p:blipFill rotWithShape="1">
          <a:blip r:embed="rId4"/>
          <a:srcRect l="32229" t="37411" r="37752" b="19554"/>
          <a:stretch/>
        </p:blipFill>
        <p:spPr>
          <a:xfrm>
            <a:off x="4965375" y="2827760"/>
            <a:ext cx="2650215" cy="2136126"/>
          </a:xfrm>
          <a:prstGeom prst="rect">
            <a:avLst/>
          </a:prstGeom>
        </p:spPr>
      </p:pic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4965375" y="4853785"/>
            <a:ext cx="3549975" cy="15025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0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ja-JP" sz="2400" dirty="0"/>
              <a:t>※</a:t>
            </a:r>
            <a:r>
              <a:rPr lang="ja-JP" altLang="en-US" sz="2400" dirty="0"/>
              <a:t>おうちの人に足を持ってもらおう。もしくは、イスに足を乗せて、イスの周りを移動してみよう。</a:t>
            </a:r>
            <a:endParaRPr lang="en-US" altLang="ja-JP" sz="2400" dirty="0"/>
          </a:p>
        </p:txBody>
      </p:sp>
    </p:spTree>
    <p:extLst>
      <p:ext uri="{BB962C8B-B14F-4D97-AF65-F5344CB8AC3E}">
        <p14:creationId xmlns:p14="http://schemas.microsoft.com/office/powerpoint/2010/main" val="3717663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48193" y="2724401"/>
            <a:ext cx="4402183" cy="92147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4800" dirty="0"/>
              <a:t>いろいろジャンプ</a:t>
            </a:r>
            <a:endParaRPr lang="en-US" altLang="ja-JP" sz="4800" dirty="0"/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4472" y="652273"/>
            <a:ext cx="7708595" cy="38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1005673" y="660724"/>
            <a:ext cx="7403141" cy="106262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/>
              <a:t>とび箱運動に関連して高まる体力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A599DD3-C61D-42AB-BA6C-2288A63DB1B2}"/>
              </a:ext>
            </a:extLst>
          </p:cNvPr>
          <p:cNvSpPr/>
          <p:nvPr/>
        </p:nvSpPr>
        <p:spPr>
          <a:xfrm>
            <a:off x="1854926" y="1382121"/>
            <a:ext cx="5786845" cy="127036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7200" b="1" u="sng" dirty="0"/>
              <a:t>ちょうやく力</a:t>
            </a:r>
            <a:endParaRPr kumimoji="1" lang="en-US" altLang="ja-JP" sz="7200" b="1" u="sng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4</a:t>
            </a:fld>
            <a:endParaRPr kumimoji="1" lang="ja-JP" altLang="en-US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4741817" y="2618211"/>
            <a:ext cx="4131250" cy="11177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0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dirty="0"/>
              <a:t>・いろいろな状態で</a:t>
            </a:r>
            <a:endParaRPr lang="en-US" altLang="ja-JP" dirty="0"/>
          </a:p>
          <a:p>
            <a:pPr lvl="0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ja-JP" dirty="0"/>
              <a:t> </a:t>
            </a:r>
            <a:r>
              <a:rPr lang="ja-JP" altLang="en-US" dirty="0"/>
              <a:t>ジャンプをしてみよう</a:t>
            </a:r>
            <a:endParaRPr lang="en-US" altLang="ja-JP" dirty="0"/>
          </a:p>
        </p:txBody>
      </p:sp>
      <p:sp>
        <p:nvSpPr>
          <p:cNvPr id="11" name="下矢印 10"/>
          <p:cNvSpPr/>
          <p:nvPr/>
        </p:nvSpPr>
        <p:spPr>
          <a:xfrm>
            <a:off x="5933394" y="3935804"/>
            <a:ext cx="1049111" cy="9732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3789954" y="5108903"/>
            <a:ext cx="5060854" cy="1069519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0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とぶときに力強くふみ切り板をふみ切ることができるよ。</a:t>
            </a:r>
            <a:endParaRPr lang="en-US" altLang="ja-JP" b="1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3"/>
          <a:srcRect t="14911" r="48092" b="7768"/>
          <a:stretch/>
        </p:blipFill>
        <p:spPr>
          <a:xfrm>
            <a:off x="705395" y="4037067"/>
            <a:ext cx="2769325" cy="231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83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4544115" y="732339"/>
            <a:ext cx="4402183" cy="92147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4800" dirty="0"/>
              <a:t>いろいろジャンプ</a:t>
            </a:r>
            <a:endParaRPr lang="en-US" altLang="ja-JP" sz="4800" dirty="0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A599DD3-C61D-42AB-BA6C-2288A63DB1B2}"/>
              </a:ext>
            </a:extLst>
          </p:cNvPr>
          <p:cNvSpPr/>
          <p:nvPr/>
        </p:nvSpPr>
        <p:spPr>
          <a:xfrm>
            <a:off x="248193" y="557896"/>
            <a:ext cx="4131250" cy="127036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4800" b="1" u="sng" dirty="0"/>
              <a:t>ちょうやく力</a:t>
            </a:r>
            <a:endParaRPr kumimoji="1" lang="en-US" altLang="ja-JP" sz="4800" b="1" u="sng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5</a:t>
            </a:fld>
            <a:endParaRPr kumimoji="1" lang="ja-JP" altLang="en-US"/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248193" y="1879025"/>
            <a:ext cx="4131250" cy="11177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0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dirty="0"/>
              <a:t>・</a:t>
            </a:r>
            <a:r>
              <a:rPr lang="ja-JP" altLang="en-US" u="sng" dirty="0"/>
              <a:t>走ってジャンプを</a:t>
            </a:r>
            <a:r>
              <a:rPr lang="ja-JP" altLang="en-US" u="sng" dirty="0" smtClean="0"/>
              <a:t>して　</a:t>
            </a:r>
            <a:endParaRPr lang="en-US" altLang="ja-JP" u="sng" dirty="0" smtClean="0"/>
          </a:p>
          <a:p>
            <a:pPr lvl="0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u="sng" dirty="0" smtClean="0"/>
              <a:t>みよう</a:t>
            </a:r>
            <a:endParaRPr lang="en-US" altLang="ja-JP" u="sng" dirty="0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81260" y="3051470"/>
            <a:ext cx="3707415" cy="166436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0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2400" dirty="0"/>
              <a:t>→助走をつけて走ったら、輪</a:t>
            </a:r>
            <a:r>
              <a:rPr lang="ja-JP" altLang="en-US" sz="2400" dirty="0" err="1"/>
              <a:t>っか</a:t>
            </a:r>
            <a:r>
              <a:rPr lang="ja-JP" altLang="en-US" sz="2400" dirty="0"/>
              <a:t>などの目印で両足で真上にジャンプしてピタッと着地してみよう</a:t>
            </a:r>
            <a:endParaRPr lang="en-US" altLang="ja-JP" sz="2400" dirty="0"/>
          </a:p>
        </p:txBody>
      </p:sp>
      <p:sp>
        <p:nvSpPr>
          <p:cNvPr id="8" name="右矢印 7"/>
          <p:cNvSpPr/>
          <p:nvPr/>
        </p:nvSpPr>
        <p:spPr>
          <a:xfrm>
            <a:off x="1455624" y="5492278"/>
            <a:ext cx="1138219" cy="3265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 rotWithShape="1">
          <a:blip r:embed="rId3"/>
          <a:srcRect l="19278" t="45089" r="67971" b="24018"/>
          <a:stretch/>
        </p:blipFill>
        <p:spPr>
          <a:xfrm flipH="1">
            <a:off x="2633035" y="4519749"/>
            <a:ext cx="1455640" cy="1798755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 rotWithShape="1">
          <a:blip r:embed="rId4"/>
          <a:srcRect l="14459" t="39375" r="63353" b="25089"/>
          <a:stretch/>
        </p:blipFill>
        <p:spPr>
          <a:xfrm flipH="1">
            <a:off x="14643" y="4992625"/>
            <a:ext cx="1532422" cy="1325879"/>
          </a:xfrm>
          <a:prstGeom prst="rect">
            <a:avLst/>
          </a:prstGeom>
        </p:spPr>
      </p:pic>
      <p:sp>
        <p:nvSpPr>
          <p:cNvPr id="13" name="上矢印 12"/>
          <p:cNvSpPr/>
          <p:nvPr/>
        </p:nvSpPr>
        <p:spPr>
          <a:xfrm>
            <a:off x="3866603" y="4794069"/>
            <a:ext cx="238517" cy="99277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上矢印 13"/>
          <p:cNvSpPr/>
          <p:nvPr/>
        </p:nvSpPr>
        <p:spPr>
          <a:xfrm rot="10800000">
            <a:off x="4116575" y="4794068"/>
            <a:ext cx="214272" cy="992777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4724399" y="1880509"/>
            <a:ext cx="4131250" cy="7059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0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dirty="0"/>
              <a:t>・</a:t>
            </a:r>
            <a:r>
              <a:rPr lang="ja-JP" altLang="en-US" u="sng" dirty="0"/>
              <a:t>立ちはばとび</a:t>
            </a:r>
            <a:endParaRPr lang="en-US" altLang="ja-JP" u="sng" dirty="0"/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4857466" y="2395900"/>
            <a:ext cx="3865116" cy="151315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0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2400" dirty="0"/>
              <a:t>→図のようにうでをふり上げとふり下げの反動を使って、ひざを曲げて、全身を使ってジャンプする。</a:t>
            </a:r>
            <a:endParaRPr lang="en-US" altLang="ja-JP" sz="2400" dirty="0"/>
          </a:p>
        </p:txBody>
      </p:sp>
      <p:pic>
        <p:nvPicPr>
          <p:cNvPr id="17" name="図 16"/>
          <p:cNvPicPr>
            <a:picLocks noChangeAspect="1"/>
          </p:cNvPicPr>
          <p:nvPr/>
        </p:nvPicPr>
        <p:blipFill rotWithShape="1">
          <a:blip r:embed="rId5"/>
          <a:srcRect l="43373" t="40625" r="33435" b="32053"/>
          <a:stretch/>
        </p:blipFill>
        <p:spPr>
          <a:xfrm>
            <a:off x="4752961" y="3901875"/>
            <a:ext cx="3424385" cy="1998617"/>
          </a:xfrm>
          <a:prstGeom prst="rect">
            <a:avLst/>
          </a:prstGeom>
        </p:spPr>
      </p:pic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4857466" y="5918840"/>
            <a:ext cx="3865116" cy="62007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0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ja-JP" sz="1800" dirty="0"/>
              <a:t>※</a:t>
            </a:r>
            <a:r>
              <a:rPr lang="ja-JP" altLang="en-US" sz="1800" dirty="0"/>
              <a:t>着地したところに印をつけて、目標を作ってもよいですね。</a:t>
            </a:r>
            <a:endParaRPr lang="en-US" altLang="ja-JP" sz="1800" dirty="0"/>
          </a:p>
        </p:txBody>
      </p:sp>
    </p:spTree>
    <p:extLst>
      <p:ext uri="{BB962C8B-B14F-4D97-AF65-F5344CB8AC3E}">
        <p14:creationId xmlns:p14="http://schemas.microsoft.com/office/powerpoint/2010/main" val="126698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A599DD3-C61D-42AB-BA6C-2288A63DB1B2}"/>
              </a:ext>
            </a:extLst>
          </p:cNvPr>
          <p:cNvSpPr/>
          <p:nvPr/>
        </p:nvSpPr>
        <p:spPr>
          <a:xfrm>
            <a:off x="0" y="891687"/>
            <a:ext cx="9143999" cy="72478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800" b="1" dirty="0"/>
              <a:t>まとめ</a:t>
            </a:r>
            <a:endParaRPr kumimoji="1" lang="en-US" altLang="ja-JP" sz="4800" b="1" dirty="0"/>
          </a:p>
          <a:p>
            <a:pPr algn="ctr"/>
            <a:r>
              <a:rPr kumimoji="1" lang="ja-JP" altLang="en-US" sz="2400" dirty="0"/>
              <a:t>うで支持力やジャンプ力向上などにつながる運動に取り組もう。</a:t>
            </a:r>
            <a:endParaRPr kumimoji="1" lang="en-US" altLang="ja-JP" sz="2400" dirty="0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AD29ED0A-1CE4-4AFB-83D6-25BA51DA2366}"/>
              </a:ext>
            </a:extLst>
          </p:cNvPr>
          <p:cNvSpPr/>
          <p:nvPr/>
        </p:nvSpPr>
        <p:spPr>
          <a:xfrm>
            <a:off x="0" y="1790537"/>
            <a:ext cx="9143999" cy="7486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en-US" altLang="ja-JP" sz="2400" dirty="0"/>
          </a:p>
        </p:txBody>
      </p:sp>
      <p:sp>
        <p:nvSpPr>
          <p:cNvPr id="11" name="スライド番号プレースホルダー 2">
            <a:extLst>
              <a:ext uri="{FF2B5EF4-FFF2-40B4-BE49-F238E27FC236}">
                <a16:creationId xmlns:a16="http://schemas.microsoft.com/office/drawing/2014/main" id="{26830964-6AD9-48FE-8248-8B7E06629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076515" y="6481861"/>
            <a:ext cx="2057400" cy="365125"/>
          </a:xfrm>
        </p:spPr>
        <p:txBody>
          <a:bodyPr/>
          <a:lstStyle/>
          <a:p>
            <a:fld id="{13555A0A-D93E-4972-9BDE-BD19E4BDC622}" type="slidenum">
              <a:rPr kumimoji="1" lang="ja-JP" altLang="en-US" smtClean="0"/>
              <a:t>6</a:t>
            </a:fld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D84CD0C-5F01-4443-AB81-E32089E5A46B}"/>
              </a:ext>
            </a:extLst>
          </p:cNvPr>
          <p:cNvSpPr txBox="1"/>
          <p:nvPr/>
        </p:nvSpPr>
        <p:spPr>
          <a:xfrm>
            <a:off x="6508376" y="5908267"/>
            <a:ext cx="2635623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dirty="0"/>
              <a:t>（参考動画）</a:t>
            </a:r>
            <a:endParaRPr kumimoji="1" lang="en-US" altLang="ja-JP" sz="1100" dirty="0"/>
          </a:p>
          <a:p>
            <a:r>
              <a:rPr kumimoji="1" lang="ja-JP" altLang="en-US" sz="1100" dirty="0"/>
              <a:t>出典元：仙台市教育委員会</a:t>
            </a:r>
            <a:r>
              <a:rPr kumimoji="1" lang="en-US" altLang="ja-JP" sz="1100" dirty="0"/>
              <a:t>YouTube</a:t>
            </a:r>
          </a:p>
          <a:p>
            <a:r>
              <a:rPr kumimoji="1" lang="ja-JP" altLang="en-US" sz="1100" dirty="0"/>
              <a:t>「仙台市体力向上プログラムティーチャーヒカルプログラム仙台②</a:t>
            </a:r>
            <a:endParaRPr kumimoji="1" lang="en-US" altLang="ja-JP" sz="1100" dirty="0"/>
          </a:p>
          <a:p>
            <a:r>
              <a:rPr kumimoji="1" lang="ja-JP" altLang="en-US" sz="1100" dirty="0"/>
              <a:t>運動発達プログラム」</a:t>
            </a: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53F1B77A-5179-46CB-B6AF-176100878733}"/>
              </a:ext>
            </a:extLst>
          </p:cNvPr>
          <p:cNvGrpSpPr/>
          <p:nvPr/>
        </p:nvGrpSpPr>
        <p:grpSpPr>
          <a:xfrm>
            <a:off x="1396231" y="5981220"/>
            <a:ext cx="5022497" cy="666270"/>
            <a:chOff x="1396231" y="6026043"/>
            <a:chExt cx="5022497" cy="666270"/>
          </a:xfrm>
        </p:grpSpPr>
        <p:sp>
          <p:nvSpPr>
            <p:cNvPr id="21" name="角丸四角形 13">
              <a:extLst>
                <a:ext uri="{FF2B5EF4-FFF2-40B4-BE49-F238E27FC236}">
                  <a16:creationId xmlns:a16="http://schemas.microsoft.com/office/drawing/2014/main" id="{E7ACA94A-D7D6-41C2-ABF9-51E910D9A949}"/>
                </a:ext>
              </a:extLst>
            </p:cNvPr>
            <p:cNvSpPr/>
            <p:nvPr/>
          </p:nvSpPr>
          <p:spPr>
            <a:xfrm>
              <a:off x="1396231" y="6039171"/>
              <a:ext cx="5022497" cy="653142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ja-JP" altLang="en-US" dirty="0">
                  <a:solidFill>
                    <a:schemeClr val="tx1"/>
                  </a:solidFill>
                </a:rPr>
                <a:t>写真をクリックして動画を</a:t>
              </a:r>
              <a:endParaRPr lang="en-US" altLang="ja-JP" dirty="0">
                <a:solidFill>
                  <a:schemeClr val="tx1"/>
                </a:solidFill>
              </a:endParaRPr>
            </a:p>
            <a:p>
              <a:pPr algn="ctr"/>
              <a:r>
                <a:rPr lang="ja-JP" altLang="en-US" dirty="0">
                  <a:solidFill>
                    <a:schemeClr val="tx1"/>
                  </a:solidFill>
                </a:rPr>
                <a:t>見ながら一緒に体を動かそう。</a:t>
              </a:r>
              <a:endParaRPr lang="en-US" altLang="ja-JP" dirty="0">
                <a:solidFill>
                  <a:schemeClr val="tx1"/>
                </a:solidFill>
              </a:endParaRPr>
            </a:p>
          </p:txBody>
        </p:sp>
        <p:pic>
          <p:nvPicPr>
            <p:cNvPr id="15" name="図 14">
              <a:extLst>
                <a:ext uri="{FF2B5EF4-FFF2-40B4-BE49-F238E27FC236}">
                  <a16:creationId xmlns:a16="http://schemas.microsoft.com/office/drawing/2014/main" id="{EB848915-054D-4017-B96C-D94947AFB6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7505" y="6026043"/>
              <a:ext cx="597731" cy="633274"/>
            </a:xfrm>
            <a:prstGeom prst="rect">
              <a:avLst/>
            </a:prstGeom>
          </p:spPr>
        </p:pic>
      </p:grpSp>
      <p:pic>
        <p:nvPicPr>
          <p:cNvPr id="19" name="図 18">
            <a:hlinkClick r:id="rId4"/>
            <a:extLst>
              <a:ext uri="{FF2B5EF4-FFF2-40B4-BE49-F238E27FC236}">
                <a16:creationId xmlns:a16="http://schemas.microsoft.com/office/drawing/2014/main" id="{B17281EE-163E-42F6-8C32-87B1E2CDAFF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270" t="23422" r="23824" b="3157"/>
          <a:stretch/>
        </p:blipFill>
        <p:spPr>
          <a:xfrm>
            <a:off x="1396230" y="1950265"/>
            <a:ext cx="5800163" cy="3932938"/>
          </a:xfrm>
          <a:prstGeom prst="rect">
            <a:avLst/>
          </a:prstGeom>
        </p:spPr>
      </p:pic>
      <p:sp>
        <p:nvSpPr>
          <p:cNvPr id="13" name="Text Box 4">
            <a:extLst>
              <a:ext uri="{FF2B5EF4-FFF2-40B4-BE49-F238E27FC236}">
                <a16:creationId xmlns:a16="http://schemas.microsoft.com/office/drawing/2014/main" id="{E963E461-3AAD-4166-9545-680050F28C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01552" y="5486401"/>
            <a:ext cx="1227296" cy="358588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0" algn="ctr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2000" dirty="0">
                <a:solidFill>
                  <a:schemeClr val="bg1"/>
                </a:solidFill>
              </a:rPr>
              <a:t>約１０分</a:t>
            </a:r>
            <a:endParaRPr lang="en-US" altLang="ja-JP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873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4472" y="652273"/>
            <a:ext cx="7708595" cy="38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34283" y="882927"/>
            <a:ext cx="4723328" cy="629164"/>
          </a:xfrm>
        </p:spPr>
        <p:txBody>
          <a:bodyPr>
            <a:noAutofit/>
          </a:bodyPr>
          <a:lstStyle/>
          <a:p>
            <a:pPr algn="l"/>
            <a:r>
              <a:rPr kumimoji="1" lang="ja-JP" altLang="en-US" sz="3200" b="1" dirty="0">
                <a:solidFill>
                  <a:srgbClr val="FFC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◎お家でやってみよう！</a:t>
            </a:r>
          </a:p>
        </p:txBody>
      </p:sp>
      <p:sp>
        <p:nvSpPr>
          <p:cNvPr id="4" name="サブタイトル 3"/>
          <p:cNvSpPr>
            <a:spLocks noGrp="1"/>
          </p:cNvSpPr>
          <p:nvPr>
            <p:ph type="subTitle" idx="1"/>
          </p:nvPr>
        </p:nvSpPr>
        <p:spPr>
          <a:xfrm>
            <a:off x="730717" y="1706824"/>
            <a:ext cx="8142349" cy="2771392"/>
          </a:xfrm>
        </p:spPr>
        <p:txBody>
          <a:bodyPr>
            <a:noAutofit/>
          </a:bodyPr>
          <a:lstStyle/>
          <a:p>
            <a:pPr algn="l"/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＜ケン・ケン・グーとび</a:t>
            </a:r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＞</a:t>
            </a:r>
            <a:endParaRPr kumimoji="1"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/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ケン・ケン・パーとびと同じリズムでとぶ。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/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～ポイント～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/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・リズム良く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/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・かた足ふみ切り　→　両足着地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/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　　　　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着地で軽くひざを曲げる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/>
            <a:endParaRPr kumimoji="1" lang="ja-JP" altLang="en-US" dirty="0">
              <a:latin typeface="+mn-ea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7</a:t>
            </a:fld>
            <a:endParaRPr kumimoji="1" lang="ja-JP" altLang="en-US"/>
          </a:p>
        </p:txBody>
      </p:sp>
      <p:sp>
        <p:nvSpPr>
          <p:cNvPr id="8" name="サブタイトル 3"/>
          <p:cNvSpPr txBox="1">
            <a:spLocks/>
          </p:cNvSpPr>
          <p:nvPr/>
        </p:nvSpPr>
        <p:spPr>
          <a:xfrm>
            <a:off x="703383" y="4367963"/>
            <a:ext cx="8169683" cy="18218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＜立ちはばとび＞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/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～ポイント～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/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・うでを大きくふる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/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・両足着地　</a:t>
            </a:r>
            <a:r>
              <a:rPr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着地で軽くひざを曲げる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/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/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lang="ja-JP" altLang="en-US" dirty="0">
              <a:latin typeface="+mn-ea"/>
            </a:endParaRPr>
          </a:p>
        </p:txBody>
      </p:sp>
      <p:sp>
        <p:nvSpPr>
          <p:cNvPr id="10" name="角丸四角形 9"/>
          <p:cNvSpPr/>
          <p:nvPr/>
        </p:nvSpPr>
        <p:spPr>
          <a:xfrm>
            <a:off x="5920154" y="1036768"/>
            <a:ext cx="2952913" cy="81547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ふみ切りの練習</a:t>
            </a:r>
          </a:p>
        </p:txBody>
      </p:sp>
    </p:spTree>
    <p:extLst>
      <p:ext uri="{BB962C8B-B14F-4D97-AF65-F5344CB8AC3E}">
        <p14:creationId xmlns:p14="http://schemas.microsoft.com/office/powerpoint/2010/main" val="153043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4472" y="652273"/>
            <a:ext cx="7708595" cy="38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34283" y="882927"/>
            <a:ext cx="4723328" cy="629164"/>
          </a:xfrm>
        </p:spPr>
        <p:txBody>
          <a:bodyPr>
            <a:noAutofit/>
          </a:bodyPr>
          <a:lstStyle/>
          <a:p>
            <a:pPr algn="l"/>
            <a:r>
              <a:rPr kumimoji="1" lang="ja-JP" altLang="en-US" sz="3200" b="1" dirty="0">
                <a:solidFill>
                  <a:srgbClr val="FFC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◎</a:t>
            </a:r>
            <a:r>
              <a:rPr lang="ja-JP" altLang="en-US" sz="3200" b="1" dirty="0">
                <a:solidFill>
                  <a:srgbClr val="FFC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お家</a:t>
            </a:r>
            <a:r>
              <a:rPr kumimoji="1" lang="ja-JP" altLang="en-US" sz="3200" b="1" dirty="0">
                <a:solidFill>
                  <a:srgbClr val="FFC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でやってみよう！</a:t>
            </a:r>
          </a:p>
        </p:txBody>
      </p:sp>
      <p:sp>
        <p:nvSpPr>
          <p:cNvPr id="4" name="サブタイトル 3"/>
          <p:cNvSpPr>
            <a:spLocks noGrp="1"/>
          </p:cNvSpPr>
          <p:nvPr>
            <p:ph type="subTitle" idx="1"/>
          </p:nvPr>
        </p:nvSpPr>
        <p:spPr>
          <a:xfrm>
            <a:off x="730717" y="1859223"/>
            <a:ext cx="8142350" cy="1388067"/>
          </a:xfrm>
        </p:spPr>
        <p:txBody>
          <a:bodyPr>
            <a:noAutofit/>
          </a:bodyPr>
          <a:lstStyle/>
          <a:p>
            <a:pPr algn="l"/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＜雑</a:t>
            </a:r>
            <a:r>
              <a:rPr lang="ja-JP" altLang="en-US" b="1" dirty="0" err="1">
                <a:latin typeface="メイリオ" panose="020B0604030504040204" pitchFamily="50" charset="-128"/>
                <a:ea typeface="メイリオ" panose="020B0604030504040204" pitchFamily="50" charset="-128"/>
              </a:rPr>
              <a:t>きん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がけ</a:t>
            </a:r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＞　</a:t>
            </a:r>
            <a:endParaRPr kumimoji="1" lang="en-US" altLang="ja-JP" sz="2200" b="1" dirty="0">
              <a:solidFill>
                <a:srgbClr val="00B0F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～ポイント～</a:t>
            </a:r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・こしを高くして、手に体重をのせる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/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・両手で体を支える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/>
            <a:endParaRPr kumimoji="1" lang="ja-JP" altLang="en-US" dirty="0">
              <a:latin typeface="+mn-ea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8</a:t>
            </a:fld>
            <a:endParaRPr kumimoji="1" lang="ja-JP" altLang="en-US" dirty="0"/>
          </a:p>
        </p:txBody>
      </p:sp>
      <p:sp>
        <p:nvSpPr>
          <p:cNvPr id="8" name="サブタイトル 3"/>
          <p:cNvSpPr txBox="1">
            <a:spLocks/>
          </p:cNvSpPr>
          <p:nvPr/>
        </p:nvSpPr>
        <p:spPr>
          <a:xfrm>
            <a:off x="726829" y="3383231"/>
            <a:ext cx="8146237" cy="9660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＜</a:t>
            </a:r>
            <a:r>
              <a:rPr lang="ja-JP" altLang="en-US" b="1" dirty="0" err="1">
                <a:latin typeface="メイリオ" panose="020B0604030504040204" pitchFamily="50" charset="-128"/>
                <a:ea typeface="メイリオ" panose="020B0604030504040204" pitchFamily="50" charset="-128"/>
              </a:rPr>
              <a:t>かえるの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足打ち＞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/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～ポイント～　・少しずつこしの位置を高くしていく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/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/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lang="ja-JP" altLang="en-US" dirty="0">
              <a:latin typeface="+mn-ea"/>
            </a:endParaRPr>
          </a:p>
        </p:txBody>
      </p:sp>
      <p:sp>
        <p:nvSpPr>
          <p:cNvPr id="9" name="サブタイトル 3"/>
          <p:cNvSpPr txBox="1">
            <a:spLocks/>
          </p:cNvSpPr>
          <p:nvPr/>
        </p:nvSpPr>
        <p:spPr>
          <a:xfrm>
            <a:off x="738553" y="4583725"/>
            <a:ext cx="8146237" cy="18287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＜</a:t>
            </a:r>
            <a:r>
              <a:rPr lang="ja-JP" altLang="en-US" b="1" dirty="0" err="1">
                <a:latin typeface="メイリオ" panose="020B0604030504040204" pitchFamily="50" charset="-128"/>
                <a:ea typeface="メイリオ" panose="020B0604030504040204" pitchFamily="50" charset="-128"/>
              </a:rPr>
              <a:t>かえるの</a:t>
            </a:r>
            <a:r>
              <a:rPr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逆立ち＞</a:t>
            </a:r>
            <a:endParaRPr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/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～ポイント～　・手をしっかり</a:t>
            </a:r>
            <a:r>
              <a:rPr lang="ja-JP" altLang="en-US" dirty="0" smtClean="0">
                <a:latin typeface="メイリオ" panose="020B0604030504040204" pitchFamily="50" charset="-128"/>
                <a:ea typeface="メイリオ" panose="020B0604030504040204" pitchFamily="50" charset="-128"/>
              </a:rPr>
              <a:t>開いてゆかに</a:t>
            </a:r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着く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/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・ひじをひざの内側に当てる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/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・手よりもかたを前に出す</a:t>
            </a:r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/>
            <a:endParaRPr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/>
            <a:r>
              <a:rPr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endParaRPr lang="ja-JP" altLang="en-US" dirty="0">
              <a:latin typeface="+mn-ea"/>
            </a:endParaRPr>
          </a:p>
        </p:txBody>
      </p:sp>
      <p:sp>
        <p:nvSpPr>
          <p:cNvPr id="10" name="角丸四角形 9"/>
          <p:cNvSpPr/>
          <p:nvPr/>
        </p:nvSpPr>
        <p:spPr>
          <a:xfrm>
            <a:off x="5920154" y="1036768"/>
            <a:ext cx="2952913" cy="103821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開脚とび・台上前転</a:t>
            </a:r>
            <a:endParaRPr kumimoji="1" lang="en-US" altLang="ja-JP" sz="2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/>
            <a:r>
              <a:rPr kumimoji="1" lang="ja-JP" alt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の練習</a:t>
            </a:r>
          </a:p>
        </p:txBody>
      </p:sp>
    </p:spTree>
    <p:extLst>
      <p:ext uri="{BB962C8B-B14F-4D97-AF65-F5344CB8AC3E}">
        <p14:creationId xmlns:p14="http://schemas.microsoft.com/office/powerpoint/2010/main" val="256110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1178</TotalTime>
  <Words>302</Words>
  <Application>Microsoft Office PowerPoint</Application>
  <PresentationFormat>画面に合わせる (4:3)</PresentationFormat>
  <Paragraphs>83</Paragraphs>
  <Slides>8</Slides>
  <Notes>8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9" baseType="lpstr">
      <vt:lpstr>HGP創英角ｺﾞｼｯｸUB</vt:lpstr>
      <vt:lpstr>HG丸ｺﾞｼｯｸM-PRO</vt:lpstr>
      <vt:lpstr>HG創英角ｺﾞｼｯｸUB</vt:lpstr>
      <vt:lpstr>ＭＳ Ｐゴシック</vt:lpstr>
      <vt:lpstr>メイリオ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◎お家でやってみよう！</vt:lpstr>
      <vt:lpstr>◎お家でやってみよう！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user</dc:creator>
  <cp:lastModifiedBy>渡辺 泰生</cp:lastModifiedBy>
  <cp:revision>78</cp:revision>
  <cp:lastPrinted>2020-10-09T00:56:26Z</cp:lastPrinted>
  <dcterms:modified xsi:type="dcterms:W3CDTF">2021-01-22T00:00:57Z</dcterms:modified>
</cp:coreProperties>
</file>