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97" r:id="rId2"/>
    <p:sldId id="284" r:id="rId3"/>
    <p:sldId id="288" r:id="rId4"/>
    <p:sldId id="289" r:id="rId5"/>
    <p:sldId id="298" r:id="rId6"/>
    <p:sldId id="299" r:id="rId7"/>
    <p:sldId id="300" r:id="rId8"/>
    <p:sldId id="301" r:id="rId9"/>
    <p:sldId id="302" r:id="rId10"/>
    <p:sldId id="303" r:id="rId11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a" initials="o" lastIdx="1" clrIdx="0">
    <p:extLst>
      <p:ext uri="{19B8F6BF-5375-455C-9EA6-DF929625EA0E}">
        <p15:presenceInfo xmlns:p15="http://schemas.microsoft.com/office/powerpoint/2012/main" userId="o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12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420" cy="497676"/>
          </a:xfrm>
          <a:prstGeom prst="rect">
            <a:avLst/>
          </a:prstGeom>
        </p:spPr>
        <p:txBody>
          <a:bodyPr vert="horz" lIns="90571" tIns="45286" rIns="90571" bIns="4528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210" y="0"/>
            <a:ext cx="2949420" cy="497676"/>
          </a:xfrm>
          <a:prstGeom prst="rect">
            <a:avLst/>
          </a:prstGeom>
        </p:spPr>
        <p:txBody>
          <a:bodyPr vert="horz" lIns="90571" tIns="45286" rIns="90571" bIns="45286" rtlCol="0"/>
          <a:lstStyle>
            <a:lvl1pPr algn="r">
              <a:defRPr sz="1200"/>
            </a:lvl1pPr>
          </a:lstStyle>
          <a:p>
            <a:fld id="{F9B2AD86-1CBF-4313-B33E-CDCFA61431CC}" type="datetimeFigureOut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1662"/>
            <a:ext cx="2949420" cy="497676"/>
          </a:xfrm>
          <a:prstGeom prst="rect">
            <a:avLst/>
          </a:prstGeom>
        </p:spPr>
        <p:txBody>
          <a:bodyPr vert="horz" lIns="90571" tIns="45286" rIns="90571" bIns="4528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210" y="9441662"/>
            <a:ext cx="2949420" cy="497676"/>
          </a:xfrm>
          <a:prstGeom prst="rect">
            <a:avLst/>
          </a:prstGeom>
        </p:spPr>
        <p:txBody>
          <a:bodyPr vert="horz" lIns="90571" tIns="45286" rIns="90571" bIns="45286" rtlCol="0" anchor="b"/>
          <a:lstStyle>
            <a:lvl1pPr algn="r">
              <a:defRPr sz="1200"/>
            </a:lvl1pPr>
          </a:lstStyle>
          <a:p>
            <a:fld id="{1302CD04-5838-4555-9147-83DCDEB462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20964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7" cy="498693"/>
          </a:xfrm>
          <a:prstGeom prst="rect">
            <a:avLst/>
          </a:prstGeom>
        </p:spPr>
        <p:txBody>
          <a:bodyPr vert="horz" lIns="91441" tIns="45720" rIns="91441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7" cy="498693"/>
          </a:xfrm>
          <a:prstGeom prst="rect">
            <a:avLst/>
          </a:prstGeom>
        </p:spPr>
        <p:txBody>
          <a:bodyPr vert="horz" lIns="91441" tIns="45720" rIns="91441" bIns="45720" rtlCol="0"/>
          <a:lstStyle>
            <a:lvl1pPr algn="r">
              <a:defRPr sz="1200"/>
            </a:lvl1pPr>
          </a:lstStyle>
          <a:p>
            <a:fld id="{5FBD121F-19E0-4D63-8EE5-CB4DDC548DEF}" type="datetimeFigureOut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1" tIns="45720" rIns="91441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1" tIns="45720" rIns="91441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1441" tIns="45720" rIns="91441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7" cy="498692"/>
          </a:xfrm>
          <a:prstGeom prst="rect">
            <a:avLst/>
          </a:prstGeom>
        </p:spPr>
        <p:txBody>
          <a:bodyPr vert="horz" lIns="91441" tIns="45720" rIns="91441" bIns="45720" rtlCol="0" anchor="b"/>
          <a:lstStyle>
            <a:lvl1pPr algn="r">
              <a:defRPr sz="1200"/>
            </a:lvl1pPr>
          </a:lstStyle>
          <a:p>
            <a:fld id="{679BA96C-3BB3-4ED6-B43F-46F5610AB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552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4588" y="1233488"/>
            <a:ext cx="4435475" cy="3327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2857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2857">
                <a:defRPr/>
              </a:pPr>
              <a:t>1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3918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040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204">
                <a:defRPr/>
              </a:pPr>
              <a:t>10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7192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4588" y="1233488"/>
            <a:ext cx="4435475" cy="3327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2857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2857">
                <a:defRPr/>
              </a:pPr>
              <a:t>2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9820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4588" y="1233488"/>
            <a:ext cx="4435475" cy="3327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2857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2857">
                <a:defRPr/>
              </a:pPr>
              <a:t>3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7588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4588" y="1233488"/>
            <a:ext cx="4435475" cy="3327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2857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2857">
                <a:defRPr/>
              </a:pPr>
              <a:t>4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4301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4588" y="1233488"/>
            <a:ext cx="4435475" cy="33274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2857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2857">
                <a:defRPr/>
              </a:pPr>
              <a:t>5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456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040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204">
                <a:defRPr/>
              </a:pPr>
              <a:t>6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91964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040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204">
                <a:defRPr/>
              </a:pPr>
              <a:t>7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30305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040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204">
                <a:defRPr/>
              </a:pPr>
              <a:t>8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7597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040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20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204">
                <a:defRPr/>
              </a:pPr>
              <a:t>9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1601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59B4-FE3D-46E7-BA8A-5E955373D974}" type="datetime1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1488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7234-8D0C-4BDF-A135-B3E5D946F9C8}" type="datetime1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825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4E73-DD5A-4EF3-BD9D-431A0BCFC66E}" type="datetime1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491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FB7A-FB65-40F0-AF6E-6D01B90AB162}" type="datetime1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911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35D51-73D9-47FA-AC2A-3143C4968F6F}" type="datetime1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6331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2B49-21B3-461C-BC2A-20D6B0FDA386}" type="datetime1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1603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B35-1D90-44B7-8C20-EA9BAAE43785}" type="datetime1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9336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3E42-AAA8-4095-B1B1-74331AD8F7A7}" type="datetime1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883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714C4-2AB1-4B42-BE2C-5E524FEAD5D2}" type="datetime1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427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60068-C949-4E9C-9CDA-9A2AD3A349D3}" type="datetime1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470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00B-6BE8-4EAE-AF8E-A90EE6295AB5}" type="datetime1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763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72F2B-1FE5-482C-B762-C8819CDC24AD}" type="datetime1">
              <a:rPr kumimoji="1" lang="ja-JP" altLang="en-US" smtClean="0"/>
              <a:t>2021/1/21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586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youtu.be/YpOrtOl4m3I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s://youtu.be/XEHmHB-tK-0" TargetMode="External"/><Relationship Id="rId18" Type="http://schemas.openxmlformats.org/officeDocument/2006/relationships/oleObject" Target="../embeddings/oleObject1.bin"/><Relationship Id="rId3" Type="http://schemas.openxmlformats.org/officeDocument/2006/relationships/notesSlide" Target="../notesSlides/notesSlide4.xml"/><Relationship Id="rId7" Type="http://schemas.openxmlformats.org/officeDocument/2006/relationships/hyperlink" Target="https://youtu.be/NYi-wMmCtSU" TargetMode="External"/><Relationship Id="rId12" Type="http://schemas.openxmlformats.org/officeDocument/2006/relationships/image" Target="../media/image7.png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11" Type="http://schemas.openxmlformats.org/officeDocument/2006/relationships/hyperlink" Target="https://youtu.be/rVaFkX06iTw" TargetMode="External"/><Relationship Id="rId5" Type="http://schemas.openxmlformats.org/officeDocument/2006/relationships/hyperlink" Target="https://youtu.be/w6SJMkE_-mo" TargetMode="External"/><Relationship Id="rId15" Type="http://schemas.openxmlformats.org/officeDocument/2006/relationships/hyperlink" Target="https://youtu.be/l7CCIc4hrow" TargetMode="External"/><Relationship Id="rId10" Type="http://schemas.openxmlformats.org/officeDocument/2006/relationships/image" Target="../media/image6.png"/><Relationship Id="rId19" Type="http://schemas.openxmlformats.org/officeDocument/2006/relationships/image" Target="../media/image3.emf"/><Relationship Id="rId4" Type="http://schemas.openxmlformats.org/officeDocument/2006/relationships/image" Target="../media/image1.JPG"/><Relationship Id="rId9" Type="http://schemas.openxmlformats.org/officeDocument/2006/relationships/hyperlink" Target="https://youtu.be/V2NmaN5Ih7w" TargetMode="External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13" Type="http://schemas.openxmlformats.org/officeDocument/2006/relationships/oleObject" Target="../embeddings/oleObject2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hyperlink" Target="https://youtu.be/k06eHfrLGCY" TargetMode="External"/><Relationship Id="rId11" Type="http://schemas.openxmlformats.org/officeDocument/2006/relationships/image" Target="../media/image15.JPG"/><Relationship Id="rId5" Type="http://schemas.openxmlformats.org/officeDocument/2006/relationships/image" Target="../media/image11.png"/><Relationship Id="rId10" Type="http://schemas.openxmlformats.org/officeDocument/2006/relationships/image" Target="../media/image14.JPG"/><Relationship Id="rId4" Type="http://schemas.openxmlformats.org/officeDocument/2006/relationships/hyperlink" Target="https://youtu.be/8w7QcUmZw1A" TargetMode="External"/><Relationship Id="rId9" Type="http://schemas.openxmlformats.org/officeDocument/2006/relationships/image" Target="../media/image13.JPG"/><Relationship Id="rId1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06755" y="2661436"/>
            <a:ext cx="7708595" cy="192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4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-17304" y="2291485"/>
            <a:ext cx="9143999" cy="253980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体つくりの運動</a:t>
            </a:r>
            <a:endParaRPr kumimoji="1" lang="en-US" altLang="ja-JP" sz="80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5883732" y="6206086"/>
            <a:ext cx="3042458" cy="5153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学習時間の目安：約</a:t>
            </a:r>
            <a:r>
              <a:rPr kumimoji="1" lang="en-US" altLang="ja-JP" dirty="0" smtClean="0">
                <a:solidFill>
                  <a:schemeClr val="tx1"/>
                </a:solidFill>
              </a:rPr>
              <a:t>15</a:t>
            </a:r>
            <a:r>
              <a:rPr kumimoji="1" lang="ja-JP" altLang="en-US" dirty="0" smtClean="0">
                <a:solidFill>
                  <a:schemeClr val="tx1"/>
                </a:solidFill>
              </a:rPr>
              <a:t>分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28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4" t="10356" r="3976"/>
          <a:stretch/>
        </p:blipFill>
        <p:spPr>
          <a:xfrm>
            <a:off x="5237716" y="652273"/>
            <a:ext cx="3460024" cy="3784161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6870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10</a:t>
            </a:fld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3" t="7080" r="23214" b="8393"/>
          <a:stretch/>
        </p:blipFill>
        <p:spPr>
          <a:xfrm>
            <a:off x="6967728" y="4149565"/>
            <a:ext cx="2193576" cy="2597967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0" r="11294"/>
          <a:stretch/>
        </p:blipFill>
        <p:spPr>
          <a:xfrm>
            <a:off x="658107" y="769449"/>
            <a:ext cx="1806501" cy="2182757"/>
          </a:xfrm>
          <a:prstGeom prst="rect">
            <a:avLst/>
          </a:prstGeom>
        </p:spPr>
      </p:pic>
      <p:pic>
        <p:nvPicPr>
          <p:cNvPr id="18" name="図 17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1153"/>
            <a:ext cx="3280195" cy="37251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角丸四角形吹き出し 18"/>
          <p:cNvSpPr/>
          <p:nvPr/>
        </p:nvSpPr>
        <p:spPr>
          <a:xfrm>
            <a:off x="3455522" y="4273918"/>
            <a:ext cx="3239588" cy="2082433"/>
          </a:xfrm>
          <a:prstGeom prst="wedgeRoundRectCallout">
            <a:avLst>
              <a:gd name="adj1" fmla="val 61356"/>
              <a:gd name="adj2" fmla="val -225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 err="1" smtClean="0">
                <a:ln>
                  <a:solidFill>
                    <a:sysClr val="windowText" lastClr="000000"/>
                  </a:solidFill>
                </a:ln>
              </a:rPr>
              <a:t>がっ</a:t>
            </a:r>
            <a:r>
              <a:rPr kumimoji="1" lang="ja-JP" altLang="en-US" sz="2400" b="1" dirty="0" smtClean="0">
                <a:ln>
                  <a:solidFill>
                    <a:sysClr val="windowText" lastClr="000000"/>
                  </a:solidFill>
                </a:ln>
              </a:rPr>
              <a:t>こうで　</a:t>
            </a:r>
            <a:endParaRPr kumimoji="1" lang="en-US" altLang="ja-JP" sz="2400" b="1" dirty="0" smtClean="0">
              <a:ln>
                <a:solidFill>
                  <a:sysClr val="windowText" lastClr="000000"/>
                </a:solidFill>
              </a:ln>
            </a:endParaRPr>
          </a:p>
          <a:p>
            <a:r>
              <a:rPr kumimoji="1" lang="ja-JP" altLang="en-US" sz="2400" b="1" dirty="0" smtClean="0">
                <a:ln>
                  <a:solidFill>
                    <a:sysClr val="windowText" lastClr="000000"/>
                  </a:solidFill>
                </a:ln>
              </a:rPr>
              <a:t>　おともだちと</a:t>
            </a:r>
            <a:endParaRPr kumimoji="1" lang="en-US" altLang="ja-JP" sz="2400" b="1" dirty="0" smtClean="0">
              <a:ln>
                <a:solidFill>
                  <a:sysClr val="windowText" lastClr="000000"/>
                </a:solidFill>
              </a:ln>
            </a:endParaRPr>
          </a:p>
          <a:p>
            <a:r>
              <a:rPr kumimoji="1" lang="ja-JP" altLang="en-US" sz="2400" b="1" dirty="0" smtClean="0">
                <a:ln>
                  <a:solidFill>
                    <a:sysClr val="windowText" lastClr="000000"/>
                  </a:solidFill>
                </a:ln>
              </a:rPr>
              <a:t>　　いっしょに　</a:t>
            </a:r>
            <a:endParaRPr kumimoji="1" lang="en-US" altLang="ja-JP" sz="2400" b="1" dirty="0" smtClean="0">
              <a:ln>
                <a:solidFill>
                  <a:sysClr val="windowText" lastClr="000000"/>
                </a:solidFill>
              </a:ln>
            </a:endParaRPr>
          </a:p>
          <a:p>
            <a:r>
              <a:rPr kumimoji="1" lang="ja-JP" altLang="en-US" sz="2400" b="1" dirty="0" smtClean="0">
                <a:ln>
                  <a:solidFill>
                    <a:sysClr val="windowText" lastClr="000000"/>
                  </a:solidFill>
                </a:ln>
              </a:rPr>
              <a:t>うんどうするのが　　</a:t>
            </a:r>
            <a:endParaRPr kumimoji="1" lang="en-US" altLang="ja-JP" sz="2400" b="1" dirty="0" smtClean="0">
              <a:ln>
                <a:solidFill>
                  <a:sysClr val="windowText" lastClr="000000"/>
                </a:solidFill>
              </a:ln>
            </a:endParaRPr>
          </a:p>
          <a:p>
            <a:r>
              <a:rPr kumimoji="1" lang="ja-JP" altLang="en-US" sz="2400" b="1" dirty="0">
                <a:ln>
                  <a:solidFill>
                    <a:sysClr val="windowText" lastClr="000000"/>
                  </a:solidFill>
                </a:ln>
              </a:rPr>
              <a:t>　</a:t>
            </a:r>
            <a:r>
              <a:rPr kumimoji="1" lang="ja-JP" altLang="en-US" sz="2400" b="1" dirty="0" smtClean="0">
                <a:ln>
                  <a:solidFill>
                    <a:sysClr val="windowText" lastClr="000000"/>
                  </a:solidFill>
                </a:ln>
              </a:rPr>
              <a:t>　たのしみですね</a:t>
            </a:r>
            <a:r>
              <a:rPr kumimoji="1" lang="en-US" altLang="ja-JP" sz="2400" b="1" dirty="0" smtClean="0">
                <a:ln>
                  <a:solidFill>
                    <a:sysClr val="windowText" lastClr="000000"/>
                  </a:solidFill>
                </a:ln>
              </a:rPr>
              <a:t>!</a:t>
            </a:r>
            <a:endParaRPr kumimoji="1" lang="ja-JP" altLang="en-US" sz="2400" b="1" dirty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12" name="図 11"/>
          <p:cNvPicPr/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297" y="1831088"/>
            <a:ext cx="2661128" cy="245577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テキスト ボックス 1"/>
          <p:cNvSpPr txBox="1"/>
          <p:nvPr/>
        </p:nvSpPr>
        <p:spPr>
          <a:xfrm>
            <a:off x="2527644" y="6604113"/>
            <a:ext cx="53339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b="1" dirty="0" smtClean="0"/>
              <a:t>参考：教師用指導資料　小学校体育（運動領域）まるわかりハンドブック（文部科学省）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98300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0" y="784711"/>
            <a:ext cx="7325205" cy="112764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8000" dirty="0" err="1" smtClean="0">
                <a:solidFill>
                  <a:srgbClr val="00B05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うんどう</a:t>
            </a:r>
            <a:r>
              <a:rPr kumimoji="1" lang="ja-JP" altLang="en-US" sz="5400" dirty="0" err="1" smtClean="0">
                <a:solidFill>
                  <a:srgbClr val="00B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</a:t>
            </a:r>
            <a:r>
              <a:rPr kumimoji="1" lang="ja-JP" altLang="en-US" sz="5400" dirty="0" smtClean="0">
                <a:solidFill>
                  <a:srgbClr val="00B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すると</a:t>
            </a:r>
            <a:r>
              <a:rPr kumimoji="1" lang="ja-JP" altLang="en-US" sz="6600" dirty="0" smtClean="0">
                <a:solidFill>
                  <a:srgbClr val="00B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kumimoji="1" lang="ja-JP" altLang="en-US" sz="6600" dirty="0">
              <a:solidFill>
                <a:srgbClr val="00B05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289282" y="1858060"/>
            <a:ext cx="7583081" cy="11802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8000" dirty="0" smtClean="0">
                <a:solidFill>
                  <a:srgbClr val="00B05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こころ</a:t>
            </a:r>
            <a:r>
              <a:rPr kumimoji="1" lang="ja-JP" altLang="en-US" sz="4000" dirty="0" smtClean="0">
                <a:solidFill>
                  <a:srgbClr val="00B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と　</a:t>
            </a:r>
            <a:r>
              <a:rPr kumimoji="1" lang="ja-JP" altLang="en-US" sz="8000" dirty="0" smtClean="0">
                <a:solidFill>
                  <a:srgbClr val="00B05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からだ</a:t>
            </a:r>
            <a:r>
              <a:rPr kumimoji="1" lang="ja-JP" altLang="en-US" sz="4000" dirty="0" smtClean="0">
                <a:solidFill>
                  <a:srgbClr val="00B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endParaRPr kumimoji="1" lang="en-US" altLang="ja-JP" sz="4000" dirty="0" smtClean="0">
              <a:solidFill>
                <a:srgbClr val="00B05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595407" y="3844918"/>
            <a:ext cx="3654299" cy="2727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/>
              <a:t>みてみよう動画</a:t>
            </a:r>
            <a:endParaRPr kumimoji="1" lang="ja-JP" altLang="en-US" b="1" dirty="0"/>
          </a:p>
        </p:txBody>
      </p:sp>
      <p:sp>
        <p:nvSpPr>
          <p:cNvPr id="4" name="円形吹き出し 3"/>
          <p:cNvSpPr/>
          <p:nvPr/>
        </p:nvSpPr>
        <p:spPr>
          <a:xfrm>
            <a:off x="6638991" y="3642439"/>
            <a:ext cx="1606732" cy="1018130"/>
          </a:xfrm>
          <a:prstGeom prst="wedgeEllipseCallout">
            <a:avLst>
              <a:gd name="adj1" fmla="val -67987"/>
              <a:gd name="adj2" fmla="val 29141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たのしい</a:t>
            </a:r>
            <a:endParaRPr kumimoji="1" lang="ja-JP" altLang="en-US" dirty="0"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sp>
        <p:nvSpPr>
          <p:cNvPr id="17" name="円形吹き出し 16"/>
          <p:cNvSpPr/>
          <p:nvPr/>
        </p:nvSpPr>
        <p:spPr>
          <a:xfrm>
            <a:off x="6638991" y="4660569"/>
            <a:ext cx="1943476" cy="1018130"/>
          </a:xfrm>
          <a:prstGeom prst="wedgeEllipseCallout">
            <a:avLst>
              <a:gd name="adj1" fmla="val -64658"/>
              <a:gd name="adj2" fmla="val 2198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おもしろい</a:t>
            </a:r>
            <a:endParaRPr kumimoji="1" lang="ja-JP" altLang="en-US" dirty="0"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sp>
        <p:nvSpPr>
          <p:cNvPr id="18" name="円形吹き出し 17"/>
          <p:cNvSpPr/>
          <p:nvPr/>
        </p:nvSpPr>
        <p:spPr>
          <a:xfrm>
            <a:off x="6682455" y="5785796"/>
            <a:ext cx="2210344" cy="1072204"/>
          </a:xfrm>
          <a:prstGeom prst="wedgeEllipseCallout">
            <a:avLst>
              <a:gd name="adj1" fmla="val -64147"/>
              <a:gd name="adj2" fmla="val -33532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むずかしい</a:t>
            </a:r>
            <a:endParaRPr kumimoji="1" lang="ja-JP" altLang="en-US" dirty="0"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sp>
        <p:nvSpPr>
          <p:cNvPr id="19" name="円形吹き出し 18"/>
          <p:cNvSpPr/>
          <p:nvPr/>
        </p:nvSpPr>
        <p:spPr>
          <a:xfrm>
            <a:off x="277209" y="3532120"/>
            <a:ext cx="2021074" cy="1018130"/>
          </a:xfrm>
          <a:prstGeom prst="wedgeEllipseCallout">
            <a:avLst>
              <a:gd name="adj1" fmla="val 64390"/>
              <a:gd name="adj2" fmla="val 49670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からだが</a:t>
            </a:r>
            <a:endParaRPr kumimoji="1" lang="en-US" altLang="ja-JP" dirty="0" smtClean="0"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 algn="ctr"/>
            <a:r>
              <a:rPr kumimoji="1" lang="ja-JP" altLang="en-US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あったか</a:t>
            </a:r>
            <a:r>
              <a:rPr kumimoji="1" lang="ja-JP" altLang="en-US" dirty="0"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い</a:t>
            </a:r>
          </a:p>
        </p:txBody>
      </p:sp>
      <p:sp>
        <p:nvSpPr>
          <p:cNvPr id="20" name="円形吹き出し 19"/>
          <p:cNvSpPr/>
          <p:nvPr/>
        </p:nvSpPr>
        <p:spPr>
          <a:xfrm>
            <a:off x="96183" y="5651786"/>
            <a:ext cx="2191178" cy="1018130"/>
          </a:xfrm>
          <a:prstGeom prst="wedgeEllipseCallout">
            <a:avLst>
              <a:gd name="adj1" fmla="val 70270"/>
              <a:gd name="adj2" fmla="val -50406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ドキドキが</a:t>
            </a:r>
            <a:endParaRPr kumimoji="1" lang="en-US" altLang="ja-JP" dirty="0" smtClean="0"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 algn="ctr"/>
            <a:r>
              <a:rPr kumimoji="1" lang="ja-JP" altLang="en-US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はやくな</a:t>
            </a:r>
            <a:r>
              <a:rPr kumimoji="1" lang="ja-JP" altLang="en-US" dirty="0"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った</a:t>
            </a:r>
          </a:p>
        </p:txBody>
      </p:sp>
      <p:sp>
        <p:nvSpPr>
          <p:cNvPr id="21" name="円形吹き出し 20"/>
          <p:cNvSpPr/>
          <p:nvPr/>
        </p:nvSpPr>
        <p:spPr>
          <a:xfrm>
            <a:off x="277209" y="4631142"/>
            <a:ext cx="2178608" cy="1018130"/>
          </a:xfrm>
          <a:prstGeom prst="wedgeEllipseCallout">
            <a:avLst>
              <a:gd name="adj1" fmla="val 58330"/>
              <a:gd name="adj2" fmla="val 915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あせがでた</a:t>
            </a:r>
            <a:endParaRPr kumimoji="1" lang="ja-JP" altLang="en-US" dirty="0"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4153989" y="2901062"/>
            <a:ext cx="5056933" cy="9438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4000" dirty="0" smtClean="0">
                <a:solidFill>
                  <a:srgbClr val="00B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へんかが　あるよ！</a:t>
            </a:r>
            <a:endParaRPr kumimoji="1" lang="ja-JP" altLang="en-US" sz="3600" dirty="0">
              <a:solidFill>
                <a:srgbClr val="00B05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3" t="7080" r="23214" b="8393"/>
          <a:stretch/>
        </p:blipFill>
        <p:spPr>
          <a:xfrm>
            <a:off x="7744163" y="774722"/>
            <a:ext cx="1302652" cy="1639928"/>
          </a:xfrm>
          <a:prstGeom prst="rect">
            <a:avLst/>
          </a:prstGeom>
        </p:spPr>
      </p:pic>
      <p:pic>
        <p:nvPicPr>
          <p:cNvPr id="7" name="図 6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6329" y="3846607"/>
            <a:ext cx="3643377" cy="273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87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209" y="2523299"/>
            <a:ext cx="8572277" cy="88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00790" y="1539153"/>
            <a:ext cx="8406090" cy="305422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4800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1" y="4001779"/>
            <a:ext cx="9143999" cy="11832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6600" b="1" dirty="0" smtClean="0">
                <a:solidFill>
                  <a:srgbClr val="00B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やってみよう！　</a:t>
            </a:r>
            <a:endParaRPr kumimoji="1" lang="ja-JP" altLang="en-US" sz="6600" b="1" dirty="0">
              <a:solidFill>
                <a:srgbClr val="00B05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322655" y="2755591"/>
            <a:ext cx="6828568" cy="6545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3600" dirty="0" smtClean="0">
                <a:solidFill>
                  <a:srgbClr val="00B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kumimoji="1" lang="ja-JP" altLang="en-US" sz="3600" dirty="0">
              <a:solidFill>
                <a:srgbClr val="00B05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164939" y="1741527"/>
            <a:ext cx="8684548" cy="11832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6600" b="1" dirty="0" smtClean="0">
                <a:solidFill>
                  <a:srgbClr val="00B05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いろいろな　うごきを　</a:t>
            </a:r>
            <a:endParaRPr kumimoji="1" lang="ja-JP" altLang="en-US" sz="6600" b="1" dirty="0">
              <a:solidFill>
                <a:srgbClr val="00B05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3" t="7080" r="23214" b="8393"/>
          <a:stretch/>
        </p:blipFill>
        <p:spPr>
          <a:xfrm>
            <a:off x="7380514" y="4621944"/>
            <a:ext cx="1773099" cy="223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653144" y="-126813"/>
            <a:ext cx="7862206" cy="10110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いろいろな　うごきが　あるよ①　</a:t>
            </a:r>
            <a:endParaRPr kumimoji="1" lang="ja-JP" altLang="en-US" sz="36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" name="角丸四角形吹き出し 4"/>
          <p:cNvSpPr/>
          <p:nvPr/>
        </p:nvSpPr>
        <p:spPr>
          <a:xfrm>
            <a:off x="-2393146" y="101950"/>
            <a:ext cx="1911890" cy="2129371"/>
          </a:xfrm>
          <a:prstGeom prst="wedgeRoundRectCallout">
            <a:avLst>
              <a:gd name="adj1" fmla="val 62859"/>
              <a:gd name="adj2" fmla="val 211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 smtClean="0"/>
              <a:t>ここに動画を入れ、いろいろな動き紹介をしつつ、動きを知る。</a:t>
            </a:r>
            <a:endParaRPr kumimoji="1" lang="ja-JP" altLang="en-US" dirty="0"/>
          </a:p>
        </p:txBody>
      </p:sp>
      <p:sp>
        <p:nvSpPr>
          <p:cNvPr id="21" name="角丸四角形吹き出し 20"/>
          <p:cNvSpPr/>
          <p:nvPr/>
        </p:nvSpPr>
        <p:spPr>
          <a:xfrm>
            <a:off x="9542380" y="2681767"/>
            <a:ext cx="1844520" cy="1110629"/>
          </a:xfrm>
          <a:prstGeom prst="wedgeRoundRectCallout">
            <a:avLst>
              <a:gd name="adj1" fmla="val -67702"/>
              <a:gd name="adj2" fmla="val -705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 smtClean="0"/>
              <a:t>動きは①→③で少し難しくしていく</a:t>
            </a:r>
            <a:endParaRPr kumimoji="1" lang="ja-JP" altLang="en-US" dirty="0"/>
          </a:p>
        </p:txBody>
      </p:sp>
      <p:sp>
        <p:nvSpPr>
          <p:cNvPr id="14" name="角丸四角形吹き出し 13"/>
          <p:cNvSpPr/>
          <p:nvPr/>
        </p:nvSpPr>
        <p:spPr>
          <a:xfrm>
            <a:off x="-2413977" y="2595740"/>
            <a:ext cx="1997118" cy="1567764"/>
          </a:xfrm>
          <a:prstGeom prst="wedgeRoundRectCallout">
            <a:avLst>
              <a:gd name="adj1" fmla="val 61444"/>
              <a:gd name="adj2" fmla="val -1983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 smtClean="0"/>
              <a:t>ここのアイコンをクリックすると動画が全画面で再生される。</a:t>
            </a:r>
            <a:endParaRPr kumimoji="1" lang="en-US" altLang="ja-JP" dirty="0" smtClean="0"/>
          </a:p>
        </p:txBody>
      </p:sp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3" t="7080" r="23214" b="8393"/>
          <a:stretch/>
        </p:blipFill>
        <p:spPr>
          <a:xfrm>
            <a:off x="7688236" y="785485"/>
            <a:ext cx="1231793" cy="1550723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3733969" y="1166636"/>
            <a:ext cx="492443" cy="122790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かかし①</a:t>
            </a:r>
            <a:endParaRPr kumimoji="1" lang="ja-JP" altLang="en-US" sz="2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3802244" y="5052567"/>
            <a:ext cx="492443" cy="122790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かかし③</a:t>
            </a:r>
            <a:endParaRPr kumimoji="1" lang="ja-JP" altLang="en-US" sz="2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753984" y="3138594"/>
            <a:ext cx="492443" cy="122790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かかし②</a:t>
            </a:r>
            <a:endParaRPr kumimoji="1" lang="ja-JP" altLang="en-US" sz="2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4505954" y="1144329"/>
            <a:ext cx="492443" cy="149118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ゆりかご①</a:t>
            </a:r>
            <a:endParaRPr kumimoji="1" lang="ja-JP" altLang="en-US" sz="2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4505957" y="3126413"/>
            <a:ext cx="492443" cy="149118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ゆりかご②</a:t>
            </a:r>
            <a:endParaRPr kumimoji="1" lang="ja-JP" altLang="en-US" sz="2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4505957" y="5108497"/>
            <a:ext cx="492443" cy="149118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ゆりかご③</a:t>
            </a:r>
            <a:endParaRPr kumimoji="1" lang="ja-JP" altLang="en-US" sz="2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2" name="図 11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5168" y="884194"/>
            <a:ext cx="2334970" cy="1749704"/>
          </a:xfrm>
          <a:prstGeom prst="rect">
            <a:avLst/>
          </a:prstGeom>
        </p:spPr>
      </p:pic>
      <p:pic>
        <p:nvPicPr>
          <p:cNvPr id="30" name="図 29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2731" y="2857184"/>
            <a:ext cx="2334970" cy="1749704"/>
          </a:xfrm>
          <a:prstGeom prst="rect">
            <a:avLst/>
          </a:prstGeom>
        </p:spPr>
      </p:pic>
      <p:pic>
        <p:nvPicPr>
          <p:cNvPr id="32" name="図 31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85779" y="4888298"/>
            <a:ext cx="2328874" cy="1749704"/>
          </a:xfrm>
          <a:prstGeom prst="rect">
            <a:avLst/>
          </a:prstGeom>
        </p:spPr>
      </p:pic>
      <p:pic>
        <p:nvPicPr>
          <p:cNvPr id="37" name="図 36">
            <a:hlinkClick r:id="rId11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8397" y="906685"/>
            <a:ext cx="2298391" cy="1725318"/>
          </a:xfrm>
          <a:prstGeom prst="rect">
            <a:avLst/>
          </a:prstGeom>
        </p:spPr>
      </p:pic>
      <p:pic>
        <p:nvPicPr>
          <p:cNvPr id="38" name="図 37">
            <a:hlinkClick r:id="rId13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85991" y="2895475"/>
            <a:ext cx="2328874" cy="1743607"/>
          </a:xfrm>
          <a:prstGeom prst="rect">
            <a:avLst/>
          </a:prstGeom>
        </p:spPr>
      </p:pic>
      <p:pic>
        <p:nvPicPr>
          <p:cNvPr id="39" name="図 38">
            <a:hlinkClick r:id="rId15"/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85991" y="4892205"/>
            <a:ext cx="2298391" cy="1725318"/>
          </a:xfrm>
          <a:prstGeom prst="rect">
            <a:avLst/>
          </a:prstGeom>
        </p:spPr>
      </p:pic>
      <p:sp>
        <p:nvSpPr>
          <p:cNvPr id="15" name="角丸四角形吹き出し 14"/>
          <p:cNvSpPr/>
          <p:nvPr/>
        </p:nvSpPr>
        <p:spPr>
          <a:xfrm>
            <a:off x="-2141382" y="4888298"/>
            <a:ext cx="1562984" cy="1788701"/>
          </a:xfrm>
          <a:prstGeom prst="wedgeRoundRectCallout">
            <a:avLst>
              <a:gd name="adj1" fmla="val 77849"/>
              <a:gd name="adj2" fmla="val -28746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 smtClean="0"/>
              <a:t>かかしは片足立ちで、回転したりジャンプしたりする動き</a:t>
            </a:r>
            <a:endParaRPr kumimoji="1" lang="ja-JP" altLang="en-US" sz="1600" dirty="0"/>
          </a:p>
        </p:txBody>
      </p:sp>
      <p:sp>
        <p:nvSpPr>
          <p:cNvPr id="16" name="角丸四角形吹き出し 15"/>
          <p:cNvSpPr/>
          <p:nvPr/>
        </p:nvSpPr>
        <p:spPr>
          <a:xfrm>
            <a:off x="9616934" y="906685"/>
            <a:ext cx="1695412" cy="1613985"/>
          </a:xfrm>
          <a:prstGeom prst="wedgeRoundRectCallout">
            <a:avLst>
              <a:gd name="adj1" fmla="val -71251"/>
              <a:gd name="adj2" fmla="val -29474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 smtClean="0"/>
              <a:t>ゆりかごは、あおむけから背中を使って揺れる動き</a:t>
            </a:r>
            <a:endParaRPr kumimoji="1" lang="ja-JP" altLang="en-US" sz="1600" dirty="0"/>
          </a:p>
        </p:txBody>
      </p:sp>
      <p:grpSp>
        <p:nvGrpSpPr>
          <p:cNvPr id="43" name="グループ化 42"/>
          <p:cNvGrpSpPr/>
          <p:nvPr/>
        </p:nvGrpSpPr>
        <p:grpSpPr>
          <a:xfrm>
            <a:off x="7458745" y="2408338"/>
            <a:ext cx="2108757" cy="1176015"/>
            <a:chOff x="6959230" y="1674483"/>
            <a:chExt cx="2108757" cy="1176015"/>
          </a:xfrm>
        </p:grpSpPr>
        <p:grpSp>
          <p:nvGrpSpPr>
            <p:cNvPr id="44" name="グループ化 43"/>
            <p:cNvGrpSpPr/>
            <p:nvPr/>
          </p:nvGrpSpPr>
          <p:grpSpPr>
            <a:xfrm>
              <a:off x="6959230" y="1674483"/>
              <a:ext cx="1605271" cy="701320"/>
              <a:chOff x="7395512" y="569583"/>
              <a:chExt cx="1605271" cy="701320"/>
            </a:xfrm>
          </p:grpSpPr>
          <p:sp>
            <p:nvSpPr>
              <p:cNvPr id="46" name="角丸四角形 45"/>
              <p:cNvSpPr/>
              <p:nvPr/>
            </p:nvSpPr>
            <p:spPr>
              <a:xfrm>
                <a:off x="7395512" y="569583"/>
                <a:ext cx="1605271" cy="701320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47" name="図 46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76493" y="658098"/>
                <a:ext cx="524290" cy="524290"/>
              </a:xfrm>
              <a:prstGeom prst="rect">
                <a:avLst/>
              </a:prstGeom>
            </p:spPr>
          </p:pic>
        </p:grpSp>
        <p:graphicFrame>
          <p:nvGraphicFramePr>
            <p:cNvPr id="45" name="オブジェクト 4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23158026"/>
                </p:ext>
              </p:extLst>
            </p:nvPr>
          </p:nvGraphicFramePr>
          <p:xfrm>
            <a:off x="7066234" y="1724077"/>
            <a:ext cx="2001753" cy="11264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" name="文書" r:id="rId18" imgW="3586026" imgH="1432518" progId="Word.Document.12">
                    <p:embed/>
                  </p:oleObj>
                </mc:Choice>
                <mc:Fallback>
                  <p:oleObj name="文書" r:id="rId18" imgW="3586026" imgH="1432518" progId="Word.Document.12">
                    <p:embed/>
                    <p:pic>
                      <p:nvPicPr>
                        <p:cNvPr id="46" name="オブジェクト 45"/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7066234" y="1724077"/>
                          <a:ext cx="2001753" cy="112642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05982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7526" y="4891581"/>
            <a:ext cx="2334970" cy="1749704"/>
          </a:xfrm>
          <a:prstGeom prst="rect">
            <a:avLst/>
          </a:prstGeom>
        </p:spPr>
      </p:pic>
      <p:pic>
        <p:nvPicPr>
          <p:cNvPr id="4" name="図 3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7526" y="990526"/>
            <a:ext cx="2334970" cy="1749704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653144" y="-126813"/>
            <a:ext cx="7862206" cy="10110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いろいろな　うごきが　あるよ②　</a:t>
            </a:r>
            <a:endParaRPr kumimoji="1" lang="ja-JP" altLang="en-US" sz="36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3" t="7080" r="23214" b="8393"/>
          <a:stretch/>
        </p:blipFill>
        <p:spPr>
          <a:xfrm>
            <a:off x="7672996" y="785485"/>
            <a:ext cx="1231793" cy="1550723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3677803" y="1166636"/>
            <a:ext cx="492443" cy="145016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バランス①</a:t>
            </a:r>
            <a:endParaRPr kumimoji="1" lang="ja-JP" altLang="en-US" sz="2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3726063" y="5052567"/>
            <a:ext cx="492443" cy="154711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バランス③</a:t>
            </a:r>
            <a:endParaRPr kumimoji="1" lang="ja-JP" altLang="en-US" sz="2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726063" y="3138594"/>
            <a:ext cx="492443" cy="150048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バランス②</a:t>
            </a:r>
            <a:endParaRPr kumimoji="1" lang="ja-JP" altLang="en-US" sz="2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4495099" y="1144329"/>
            <a:ext cx="492443" cy="149118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ジャンプ①</a:t>
            </a:r>
            <a:endParaRPr kumimoji="1" lang="ja-JP" altLang="en-US" sz="2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4495103" y="3126413"/>
            <a:ext cx="492443" cy="149118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ジャンプ②</a:t>
            </a:r>
            <a:endParaRPr kumimoji="1" lang="ja-JP" altLang="en-US" sz="2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4495102" y="5108497"/>
            <a:ext cx="492443" cy="149118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ジャンプ③</a:t>
            </a:r>
            <a:endParaRPr kumimoji="1" lang="ja-JP" altLang="en-US" sz="2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4" name="角丸四角形吹き出し 23"/>
          <p:cNvSpPr/>
          <p:nvPr/>
        </p:nvSpPr>
        <p:spPr>
          <a:xfrm>
            <a:off x="9576295" y="1223096"/>
            <a:ext cx="1853980" cy="1719677"/>
          </a:xfrm>
          <a:prstGeom prst="wedgeRoundRectCallout">
            <a:avLst>
              <a:gd name="adj1" fmla="val -61182"/>
              <a:gd name="adj2" fmla="val -20504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 smtClean="0"/>
              <a:t>「ジャンプ」は、リズムジャンプやジャンプしながらひねりを加えた動き</a:t>
            </a:r>
            <a:endParaRPr kumimoji="1" lang="ja-JP" altLang="en-US" sz="1600" dirty="0"/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815" y="1014308"/>
            <a:ext cx="2334970" cy="1751228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34" y="2942773"/>
            <a:ext cx="2332939" cy="1749704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34" y="4886298"/>
            <a:ext cx="2339983" cy="1754987"/>
          </a:xfrm>
          <a:prstGeom prst="rect">
            <a:avLst/>
          </a:prstGeom>
        </p:spPr>
      </p:pic>
      <p:sp>
        <p:nvSpPr>
          <p:cNvPr id="23" name="角丸四角形吹き出し 22"/>
          <p:cNvSpPr/>
          <p:nvPr/>
        </p:nvSpPr>
        <p:spPr>
          <a:xfrm>
            <a:off x="-2202068" y="1144329"/>
            <a:ext cx="1828772" cy="1310619"/>
          </a:xfrm>
          <a:prstGeom prst="wedgeRoundRectCallout">
            <a:avLst>
              <a:gd name="adj1" fmla="val 63936"/>
              <a:gd name="adj2" fmla="val -16347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 smtClean="0"/>
              <a:t>「ばらんす」は、片足で立ちながら手や足で倒れないようにする動き</a:t>
            </a:r>
            <a:endParaRPr kumimoji="1" lang="ja-JP" altLang="en-US" sz="1600" dirty="0"/>
          </a:p>
        </p:txBody>
      </p:sp>
      <p:sp>
        <p:nvSpPr>
          <p:cNvPr id="20" name="角丸四角形吹き出し 19"/>
          <p:cNvSpPr/>
          <p:nvPr/>
        </p:nvSpPr>
        <p:spPr>
          <a:xfrm>
            <a:off x="-2370414" y="3125278"/>
            <a:ext cx="1997118" cy="2106347"/>
          </a:xfrm>
          <a:prstGeom prst="wedgeRoundRectCallout">
            <a:avLst>
              <a:gd name="adj1" fmla="val 61444"/>
              <a:gd name="adj2" fmla="val -1983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 smtClean="0"/>
              <a:t>ここのアイコンをクリックすると動画が全画面で再生される。</a:t>
            </a:r>
            <a:endParaRPr kumimoji="1" lang="en-US" altLang="ja-JP" dirty="0" smtClean="0"/>
          </a:p>
          <a:p>
            <a:r>
              <a:rPr kumimoji="1" lang="ja-JP" altLang="en-US" dirty="0">
                <a:solidFill>
                  <a:srgbClr val="FFFF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バランス</a:t>
            </a:r>
            <a:r>
              <a:rPr kumimoji="1" lang="ja-JP" altLang="en-US" dirty="0" smtClean="0">
                <a:solidFill>
                  <a:srgbClr val="FFFF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のみ</a:t>
            </a:r>
            <a:endParaRPr kumimoji="1" lang="en-US" altLang="ja-JP" dirty="0" smtClean="0">
              <a:solidFill>
                <a:srgbClr val="FFFF00"/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  <a:p>
            <a:r>
              <a:rPr kumimoji="1" lang="ja-JP" altLang="en-US" dirty="0">
                <a:solidFill>
                  <a:srgbClr val="FFFF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写真</a:t>
            </a:r>
            <a:r>
              <a:rPr kumimoji="1" lang="ja-JP" altLang="en-US" dirty="0" smtClean="0">
                <a:solidFill>
                  <a:srgbClr val="FFFF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です。</a:t>
            </a:r>
            <a:endParaRPr kumimoji="1" lang="en-US" altLang="ja-JP" dirty="0" smtClean="0">
              <a:solidFill>
                <a:srgbClr val="FFFF00"/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  <p:pic>
        <p:nvPicPr>
          <p:cNvPr id="21" name="図 20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5036" y="2942773"/>
            <a:ext cx="2334970" cy="1749704"/>
          </a:xfrm>
          <a:prstGeom prst="rect">
            <a:avLst/>
          </a:prstGeom>
        </p:spPr>
      </p:pic>
      <p:grpSp>
        <p:nvGrpSpPr>
          <p:cNvPr id="30" name="グループ化 29"/>
          <p:cNvGrpSpPr/>
          <p:nvPr/>
        </p:nvGrpSpPr>
        <p:grpSpPr>
          <a:xfrm>
            <a:off x="7458745" y="2408338"/>
            <a:ext cx="2108757" cy="1176015"/>
            <a:chOff x="6959230" y="1674483"/>
            <a:chExt cx="2108757" cy="1176015"/>
          </a:xfrm>
        </p:grpSpPr>
        <p:grpSp>
          <p:nvGrpSpPr>
            <p:cNvPr id="31" name="グループ化 30"/>
            <p:cNvGrpSpPr/>
            <p:nvPr/>
          </p:nvGrpSpPr>
          <p:grpSpPr>
            <a:xfrm>
              <a:off x="6959230" y="1674483"/>
              <a:ext cx="1605271" cy="701320"/>
              <a:chOff x="7395512" y="569583"/>
              <a:chExt cx="1605271" cy="701320"/>
            </a:xfrm>
          </p:grpSpPr>
          <p:sp>
            <p:nvSpPr>
              <p:cNvPr id="33" name="角丸四角形 32"/>
              <p:cNvSpPr/>
              <p:nvPr/>
            </p:nvSpPr>
            <p:spPr>
              <a:xfrm>
                <a:off x="7395512" y="569583"/>
                <a:ext cx="1605271" cy="701320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34" name="図 33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76493" y="658098"/>
                <a:ext cx="524290" cy="524290"/>
              </a:xfrm>
              <a:prstGeom prst="rect">
                <a:avLst/>
              </a:prstGeom>
            </p:spPr>
          </p:pic>
        </p:grpSp>
        <p:graphicFrame>
          <p:nvGraphicFramePr>
            <p:cNvPr id="32" name="オブジェクト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67208219"/>
                </p:ext>
              </p:extLst>
            </p:nvPr>
          </p:nvGraphicFramePr>
          <p:xfrm>
            <a:off x="7066234" y="1724077"/>
            <a:ext cx="2001753" cy="11264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" name="文書" r:id="rId13" imgW="3586026" imgH="1432518" progId="Word.Document.12">
                    <p:embed/>
                  </p:oleObj>
                </mc:Choice>
                <mc:Fallback>
                  <p:oleObj name="文書" r:id="rId13" imgW="3586026" imgH="1432518" progId="Word.Document.12">
                    <p:embed/>
                    <p:pic>
                      <p:nvPicPr>
                        <p:cNvPr id="45" name="オブジェクト 44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7066234" y="1724077"/>
                          <a:ext cx="2001753" cy="112642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17323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0" t="28172" r="28206" b="3430"/>
          <a:stretch/>
        </p:blipFill>
        <p:spPr>
          <a:xfrm>
            <a:off x="139086" y="1709873"/>
            <a:ext cx="3294046" cy="4844520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6870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567756" y="1739967"/>
            <a:ext cx="5551713" cy="2800767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4000" b="1">
                <a:latin typeface="HGS教科書体" panose="02020600000000000000" pitchFamily="18" charset="-128"/>
                <a:ea typeface="HGS教科書体" panose="02020600000000000000" pitchFamily="18" charset="-128"/>
              </a:defRPr>
            </a:lvl1pPr>
          </a:lstStyle>
          <a:p>
            <a:r>
              <a:rPr lang="ja-JP" altLang="en-US" sz="3200" dirty="0" smtClean="0"/>
              <a:t>○なんかいか　やってみる</a:t>
            </a:r>
            <a:endParaRPr lang="en-US" altLang="ja-JP" sz="3200" dirty="0" smtClean="0"/>
          </a:p>
          <a:p>
            <a:endParaRPr lang="en-US" altLang="ja-JP" sz="1100" dirty="0" smtClean="0"/>
          </a:p>
          <a:p>
            <a:r>
              <a:rPr lang="ja-JP" altLang="en-US" sz="3200" dirty="0" smtClean="0"/>
              <a:t>○</a:t>
            </a:r>
            <a:r>
              <a:rPr lang="ja-JP" altLang="en-US" sz="3200" dirty="0"/>
              <a:t>ゆか</a:t>
            </a:r>
            <a:r>
              <a:rPr lang="ja-JP" altLang="en-US" sz="3200" dirty="0" smtClean="0"/>
              <a:t>を　てや　あしで</a:t>
            </a:r>
            <a:endParaRPr lang="en-US" altLang="ja-JP" sz="3200" dirty="0" smtClean="0"/>
          </a:p>
          <a:p>
            <a:r>
              <a:rPr lang="ja-JP" altLang="en-US" sz="3200" dirty="0" smtClean="0"/>
              <a:t>　おもいきり　おして、</a:t>
            </a:r>
            <a:endParaRPr lang="en-US" altLang="ja-JP" sz="3200" dirty="0" smtClean="0"/>
          </a:p>
          <a:p>
            <a:r>
              <a:rPr lang="ja-JP" altLang="en-US" sz="3200" dirty="0" smtClean="0"/>
              <a:t>　からだを　ちいさくして</a:t>
            </a:r>
            <a:endParaRPr lang="en-US" altLang="ja-JP" sz="3200" dirty="0" smtClean="0"/>
          </a:p>
          <a:p>
            <a:r>
              <a:rPr lang="ja-JP" altLang="en-US" sz="3200" dirty="0" smtClean="0"/>
              <a:t>　まわる</a:t>
            </a:r>
            <a:endParaRPr lang="ja-JP" altLang="en-US" sz="3200" dirty="0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2147" y="694200"/>
            <a:ext cx="71602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4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【</a:t>
            </a:r>
            <a:r>
              <a:rPr kumimoji="1" lang="ja-JP" altLang="en-US" sz="54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クルクルバランス</a:t>
            </a:r>
            <a:r>
              <a:rPr kumimoji="1" lang="en-US" altLang="ja-JP" sz="5400" b="1" dirty="0" smtClean="0">
                <a:latin typeface="HGS教科書体" panose="02020600000000000000" pitchFamily="18" charset="-128"/>
                <a:ea typeface="HGS教科書体" panose="02020600000000000000" pitchFamily="18" charset="-128"/>
              </a:rPr>
              <a:t>】</a:t>
            </a:r>
            <a:endParaRPr kumimoji="1" lang="ja-JP" altLang="en-US" sz="5400" b="1" dirty="0"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sp>
        <p:nvSpPr>
          <p:cNvPr id="13" name="二等辺三角形 12"/>
          <p:cNvSpPr/>
          <p:nvPr/>
        </p:nvSpPr>
        <p:spPr>
          <a:xfrm rot="10800000">
            <a:off x="5279272" y="4822162"/>
            <a:ext cx="1552602" cy="483326"/>
          </a:xfrm>
          <a:prstGeom prst="triangle">
            <a:avLst>
              <a:gd name="adj" fmla="val 491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3" t="7080" r="23214" b="8393"/>
          <a:stretch/>
        </p:blipFill>
        <p:spPr>
          <a:xfrm>
            <a:off x="7824653" y="5190146"/>
            <a:ext cx="1302652" cy="1639928"/>
          </a:xfrm>
          <a:prstGeom prst="rect">
            <a:avLst/>
          </a:prstGeom>
        </p:spPr>
      </p:pic>
      <p:sp>
        <p:nvSpPr>
          <p:cNvPr id="12" name="四角形吹き出し 11"/>
          <p:cNvSpPr/>
          <p:nvPr/>
        </p:nvSpPr>
        <p:spPr>
          <a:xfrm>
            <a:off x="110284" y="3456506"/>
            <a:ext cx="1962777" cy="958739"/>
          </a:xfrm>
          <a:prstGeom prst="wedgeRectCallout">
            <a:avLst>
              <a:gd name="adj1" fmla="val -6099"/>
              <a:gd name="adj2" fmla="val 108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b="1" dirty="0" smtClean="0"/>
              <a:t>どうしたら、</a:t>
            </a:r>
            <a:endParaRPr kumimoji="1" lang="en-US" altLang="ja-JP" b="1" dirty="0" smtClean="0"/>
          </a:p>
          <a:p>
            <a:r>
              <a:rPr kumimoji="1" lang="ja-JP" altLang="en-US" b="1" dirty="0" smtClean="0"/>
              <a:t>ながく</a:t>
            </a:r>
            <a:endParaRPr kumimoji="1" lang="en-US" altLang="ja-JP" b="1" dirty="0" smtClean="0"/>
          </a:p>
          <a:p>
            <a:r>
              <a:rPr kumimoji="1" lang="ja-JP" altLang="en-US" b="1" dirty="0" smtClean="0"/>
              <a:t>まわれるかな？</a:t>
            </a:r>
            <a:endParaRPr kumimoji="1" lang="ja-JP" altLang="en-US" b="1" dirty="0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335657" y="5728044"/>
            <a:ext cx="5645933" cy="1077218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3200" b="1">
                <a:latin typeface="HGS創英角ｺﾞｼｯｸUB" panose="020B0900000000000000" pitchFamily="50" charset="-128"/>
                <a:ea typeface="HGS創英角ｺﾞｼｯｸUB" panose="020B0900000000000000" pitchFamily="50" charset="-128"/>
              </a:defRPr>
            </a:lvl1pPr>
          </a:lstStyle>
          <a:p>
            <a:r>
              <a:rPr lang="ja-JP" altLang="en-US" dirty="0" smtClean="0"/>
              <a:t>からだの　バランスを　</a:t>
            </a:r>
            <a:endParaRPr lang="en-US" altLang="ja-JP" dirty="0" smtClean="0"/>
          </a:p>
          <a:p>
            <a:r>
              <a:rPr lang="ja-JP" altLang="en-US" dirty="0" smtClean="0"/>
              <a:t>とる　ちからが　たかまる</a:t>
            </a:r>
            <a:r>
              <a:rPr lang="ja-JP" altLang="en-US" dirty="0"/>
              <a:t>よ。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331357" y="4885672"/>
            <a:ext cx="2827266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 smtClean="0"/>
              <a:t>※</a:t>
            </a:r>
            <a:r>
              <a:rPr kumimoji="1" lang="ja-JP" altLang="en-US" sz="1400" b="1" dirty="0" smtClean="0"/>
              <a:t>まわりに　きけんな　ものが　　</a:t>
            </a:r>
            <a:endParaRPr kumimoji="1" lang="en-US" altLang="ja-JP" sz="1400" b="1" dirty="0" smtClean="0"/>
          </a:p>
          <a:p>
            <a:r>
              <a:rPr kumimoji="1" lang="ja-JP" altLang="en-US" sz="1400" b="1" dirty="0" smtClean="0"/>
              <a:t>　ないか　かくにんしよう。</a:t>
            </a:r>
            <a:endParaRPr kumimoji="1"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73568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8" t="28758" r="34222" b="57147"/>
          <a:stretch/>
        </p:blipFill>
        <p:spPr>
          <a:xfrm rot="5400000">
            <a:off x="554196" y="3742509"/>
            <a:ext cx="1084217" cy="966652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6870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-104503" y="482011"/>
            <a:ext cx="716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5400" b="1">
                <a:latin typeface="HGS教科書体" panose="02020600000000000000" pitchFamily="18" charset="-128"/>
                <a:ea typeface="HGS教科書体" panose="02020600000000000000" pitchFamily="18" charset="-128"/>
              </a:defRPr>
            </a:lvl1pPr>
          </a:lstStyle>
          <a:p>
            <a:r>
              <a:rPr lang="en-US" altLang="ja-JP" dirty="0" smtClean="0"/>
              <a:t>【</a:t>
            </a:r>
            <a:r>
              <a:rPr lang="ja-JP" altLang="en-US" dirty="0" smtClean="0"/>
              <a:t>すわってバランス</a:t>
            </a:r>
            <a:r>
              <a:rPr lang="en-US" altLang="ja-JP" dirty="0" smtClean="0"/>
              <a:t>】</a:t>
            </a:r>
            <a:endParaRPr lang="ja-JP" altLang="en-US" dirty="0"/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453464" y="1339910"/>
            <a:ext cx="6008971" cy="2716128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4000" b="1">
                <a:latin typeface="HGS教科書体" panose="02020600000000000000" pitchFamily="18" charset="-128"/>
                <a:ea typeface="HGS教科書体" panose="02020600000000000000" pitchFamily="18" charset="-128"/>
              </a:defRPr>
            </a:lvl1pPr>
          </a:lstStyle>
          <a:p>
            <a:r>
              <a:rPr lang="ja-JP" altLang="en-US" sz="3200" dirty="0" smtClean="0"/>
              <a:t>○なんかいか　やってみる</a:t>
            </a:r>
            <a:endParaRPr lang="en-US" altLang="ja-JP" sz="3200" dirty="0" smtClean="0"/>
          </a:p>
          <a:p>
            <a:endParaRPr lang="en-US" altLang="ja-JP" sz="1050" dirty="0"/>
          </a:p>
          <a:p>
            <a:r>
              <a:rPr lang="ja-JP" altLang="en-US" sz="3200" dirty="0" smtClean="0"/>
              <a:t>○</a:t>
            </a:r>
            <a:r>
              <a:rPr lang="ja-JP" altLang="en-US" sz="3200" dirty="0" err="1" smtClean="0"/>
              <a:t>たい</a:t>
            </a:r>
            <a:r>
              <a:rPr lang="ja-JP" altLang="en-US" sz="3200" dirty="0" smtClean="0"/>
              <a:t>いくすわりを　して</a:t>
            </a:r>
            <a:endParaRPr lang="en-US" altLang="ja-JP" sz="3200" dirty="0" smtClean="0"/>
          </a:p>
          <a:p>
            <a:r>
              <a:rPr lang="ja-JP" altLang="en-US" sz="3200" dirty="0" smtClean="0"/>
              <a:t>　てや　あしを　のばしたり、</a:t>
            </a:r>
            <a:endParaRPr lang="en-US" altLang="ja-JP" sz="3200" dirty="0" smtClean="0"/>
          </a:p>
          <a:p>
            <a:r>
              <a:rPr lang="ja-JP" altLang="en-US" sz="3200" dirty="0"/>
              <a:t>　</a:t>
            </a:r>
            <a:r>
              <a:rPr lang="ja-JP" altLang="en-US" sz="3200" dirty="0" smtClean="0"/>
              <a:t>ちぢめたりする。</a:t>
            </a:r>
            <a:endParaRPr lang="en-US" altLang="ja-JP" sz="3200" dirty="0" smtClean="0"/>
          </a:p>
          <a:p>
            <a:r>
              <a:rPr lang="ja-JP" altLang="en-US" sz="3200" dirty="0" smtClean="0"/>
              <a:t>　また、そのまま　とまる</a:t>
            </a:r>
            <a:endParaRPr lang="en-US" altLang="ja-JP" sz="3200" dirty="0" smtClean="0"/>
          </a:p>
        </p:txBody>
      </p:sp>
      <p:sp>
        <p:nvSpPr>
          <p:cNvPr id="14" name="二等辺三角形 13"/>
          <p:cNvSpPr/>
          <p:nvPr/>
        </p:nvSpPr>
        <p:spPr>
          <a:xfrm rot="10800000">
            <a:off x="5395900" y="5066826"/>
            <a:ext cx="1552602" cy="483326"/>
          </a:xfrm>
          <a:prstGeom prst="triangle">
            <a:avLst>
              <a:gd name="adj" fmla="val 491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3" t="7080" r="23214" b="8393"/>
          <a:stretch/>
        </p:blipFill>
        <p:spPr>
          <a:xfrm>
            <a:off x="7837716" y="5190146"/>
            <a:ext cx="1302652" cy="1639928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t="23328" r="51160" b="44291"/>
          <a:stretch/>
        </p:blipFill>
        <p:spPr>
          <a:xfrm>
            <a:off x="13644" y="1463040"/>
            <a:ext cx="3003874" cy="2220686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93" t="24191" r="5670" b="46477"/>
          <a:stretch/>
        </p:blipFill>
        <p:spPr>
          <a:xfrm>
            <a:off x="130737" y="4739650"/>
            <a:ext cx="2377327" cy="2011680"/>
          </a:xfrm>
          <a:prstGeom prst="rect">
            <a:avLst/>
          </a:prstGeom>
        </p:spPr>
      </p:pic>
      <p:sp>
        <p:nvSpPr>
          <p:cNvPr id="4" name="四角形吹き出し 3"/>
          <p:cNvSpPr/>
          <p:nvPr/>
        </p:nvSpPr>
        <p:spPr>
          <a:xfrm>
            <a:off x="1579631" y="3741425"/>
            <a:ext cx="2266678" cy="903647"/>
          </a:xfrm>
          <a:prstGeom prst="wedgeRectCallout">
            <a:avLst>
              <a:gd name="adj1" fmla="val -45474"/>
              <a:gd name="adj2" fmla="val 732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b="1" dirty="0" smtClean="0"/>
              <a:t>いろいろなポーズでとまってみよう！</a:t>
            </a:r>
            <a:endParaRPr kumimoji="1" lang="ja-JP" altLang="en-US" b="1" dirty="0"/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2218091" y="5774472"/>
            <a:ext cx="5645933" cy="1077218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3200" b="1">
                <a:latin typeface="HGS創英角ｺﾞｼｯｸUB" panose="020B0900000000000000" pitchFamily="50" charset="-128"/>
                <a:ea typeface="HGS創英角ｺﾞｼｯｸUB" panose="020B0900000000000000" pitchFamily="50" charset="-128"/>
              </a:defRPr>
            </a:lvl1pPr>
          </a:lstStyle>
          <a:p>
            <a:r>
              <a:rPr lang="ja-JP" altLang="en-US" dirty="0" smtClean="0"/>
              <a:t>からだの　バランスを　</a:t>
            </a:r>
            <a:endParaRPr lang="en-US" altLang="ja-JP" dirty="0" smtClean="0"/>
          </a:p>
          <a:p>
            <a:r>
              <a:rPr lang="ja-JP" altLang="en-US" dirty="0" smtClean="0"/>
              <a:t>とる　ちからが　たかまる</a:t>
            </a:r>
            <a:r>
              <a:rPr lang="ja-JP" altLang="en-US" dirty="0"/>
              <a:t>よ。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331357" y="4885672"/>
            <a:ext cx="2827266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 smtClean="0"/>
              <a:t>※</a:t>
            </a:r>
            <a:r>
              <a:rPr kumimoji="1" lang="ja-JP" altLang="en-US" sz="1400" b="1" dirty="0" smtClean="0"/>
              <a:t>まわりに　きけんな　ものが　　</a:t>
            </a:r>
            <a:endParaRPr kumimoji="1" lang="en-US" altLang="ja-JP" sz="1400" b="1" dirty="0" smtClean="0"/>
          </a:p>
          <a:p>
            <a:r>
              <a:rPr kumimoji="1" lang="ja-JP" altLang="en-US" sz="1400" b="1" dirty="0" smtClean="0"/>
              <a:t>　ないか、かくにんしよう。</a:t>
            </a:r>
            <a:endParaRPr kumimoji="1"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89294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6870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131260" y="1936996"/>
            <a:ext cx="7708595" cy="192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4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0" y="730419"/>
            <a:ext cx="80494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5400" b="1">
                <a:latin typeface="HGS教科書体" panose="02020600000000000000" pitchFamily="18" charset="-128"/>
                <a:ea typeface="HGS教科書体" panose="02020600000000000000" pitchFamily="18" charset="-128"/>
              </a:defRPr>
            </a:lvl1pPr>
          </a:lstStyle>
          <a:p>
            <a:r>
              <a:rPr lang="en-US" altLang="ja-JP" dirty="0"/>
              <a:t>【</a:t>
            </a:r>
            <a:r>
              <a:rPr lang="ja-JP" altLang="en-US" dirty="0"/>
              <a:t>せなかでバランス</a:t>
            </a:r>
            <a:r>
              <a:rPr lang="en-US" altLang="ja-JP" dirty="0"/>
              <a:t>】</a:t>
            </a:r>
            <a:endParaRPr lang="ja-JP" altLang="en-US" dirty="0"/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581400" y="1773914"/>
            <a:ext cx="5551713" cy="3216265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4000" b="1">
                <a:latin typeface="HGS教科書体" panose="02020600000000000000" pitchFamily="18" charset="-128"/>
                <a:ea typeface="HGS教科書体" panose="02020600000000000000" pitchFamily="18" charset="-128"/>
              </a:defRPr>
            </a:lvl1pPr>
          </a:lstStyle>
          <a:p>
            <a:r>
              <a:rPr lang="ja-JP" altLang="en-US" sz="3200" dirty="0" smtClean="0"/>
              <a:t>○なんかいか　やってみる</a:t>
            </a:r>
            <a:endParaRPr lang="en-US" altLang="ja-JP" sz="3200" dirty="0" smtClean="0"/>
          </a:p>
          <a:p>
            <a:endParaRPr lang="en-US" altLang="ja-JP" sz="1100" dirty="0" smtClean="0"/>
          </a:p>
          <a:p>
            <a:r>
              <a:rPr lang="ja-JP" altLang="en-US" sz="3200" dirty="0" smtClean="0"/>
              <a:t>○</a:t>
            </a:r>
            <a:r>
              <a:rPr lang="ja-JP" altLang="en-US" sz="3200" dirty="0"/>
              <a:t>せなかを</a:t>
            </a:r>
            <a:r>
              <a:rPr lang="ja-JP" altLang="en-US" sz="3200" dirty="0" smtClean="0"/>
              <a:t>　つけて、</a:t>
            </a:r>
            <a:endParaRPr lang="en-US" altLang="ja-JP" sz="3200" dirty="0" smtClean="0"/>
          </a:p>
          <a:p>
            <a:r>
              <a:rPr lang="ja-JP" altLang="en-US" sz="3200" dirty="0"/>
              <a:t>　</a:t>
            </a:r>
            <a:r>
              <a:rPr lang="ja-JP" altLang="en-US" sz="3200" dirty="0" smtClean="0"/>
              <a:t>ゆかを　てや　あしで　　</a:t>
            </a:r>
            <a:endParaRPr lang="en-US" altLang="ja-JP" sz="3200" dirty="0" smtClean="0"/>
          </a:p>
          <a:p>
            <a:r>
              <a:rPr lang="ja-JP" altLang="en-US" sz="3200" dirty="0" smtClean="0"/>
              <a:t>　おもいきり　おして、</a:t>
            </a:r>
            <a:endParaRPr lang="en-US" altLang="ja-JP" sz="3200" dirty="0" smtClean="0"/>
          </a:p>
          <a:p>
            <a:r>
              <a:rPr lang="ja-JP" altLang="en-US" sz="3200" dirty="0" smtClean="0"/>
              <a:t>　からだを　ちいさくして</a:t>
            </a:r>
            <a:endParaRPr lang="en-US" altLang="ja-JP" sz="3200" dirty="0" smtClean="0"/>
          </a:p>
          <a:p>
            <a:r>
              <a:rPr lang="en-US" altLang="ja-JP" sz="3200" dirty="0"/>
              <a:t> </a:t>
            </a:r>
            <a:r>
              <a:rPr lang="en-US" altLang="ja-JP" sz="3200" dirty="0" smtClean="0"/>
              <a:t>                        </a:t>
            </a:r>
            <a:r>
              <a:rPr lang="ja-JP" altLang="en-US" sz="3200" dirty="0" smtClean="0"/>
              <a:t>　まわる</a:t>
            </a:r>
            <a:endParaRPr lang="ja-JP" altLang="en-US" sz="3200" dirty="0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218091" y="5774472"/>
            <a:ext cx="5645933" cy="1077218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3200" b="1">
                <a:latin typeface="HGS創英角ｺﾞｼｯｸUB" panose="020B0900000000000000" pitchFamily="50" charset="-128"/>
                <a:ea typeface="HGS創英角ｺﾞｼｯｸUB" panose="020B0900000000000000" pitchFamily="50" charset="-128"/>
              </a:defRPr>
            </a:lvl1pPr>
          </a:lstStyle>
          <a:p>
            <a:r>
              <a:rPr lang="ja-JP" altLang="en-US" dirty="0" smtClean="0"/>
              <a:t>からだの　バランスを　</a:t>
            </a:r>
            <a:endParaRPr lang="en-US" altLang="ja-JP" dirty="0" smtClean="0"/>
          </a:p>
          <a:p>
            <a:r>
              <a:rPr lang="ja-JP" altLang="en-US" dirty="0" smtClean="0"/>
              <a:t>とる　ちからが　たかまる</a:t>
            </a:r>
            <a:r>
              <a:rPr lang="ja-JP" altLang="en-US" dirty="0"/>
              <a:t>よ。</a:t>
            </a:r>
          </a:p>
        </p:txBody>
      </p:sp>
      <p:sp>
        <p:nvSpPr>
          <p:cNvPr id="14" name="二等辺三角形 13"/>
          <p:cNvSpPr/>
          <p:nvPr/>
        </p:nvSpPr>
        <p:spPr>
          <a:xfrm rot="10800000">
            <a:off x="5207364" y="4995217"/>
            <a:ext cx="1552602" cy="483326"/>
          </a:xfrm>
          <a:prstGeom prst="triangle">
            <a:avLst>
              <a:gd name="adj" fmla="val 491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3" t="7080" r="23214" b="8393"/>
          <a:stretch/>
        </p:blipFill>
        <p:spPr>
          <a:xfrm>
            <a:off x="7864024" y="5227260"/>
            <a:ext cx="1302652" cy="1639928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5" t="3999" r="17610" b="72748"/>
          <a:stretch/>
        </p:blipFill>
        <p:spPr>
          <a:xfrm>
            <a:off x="0" y="3345568"/>
            <a:ext cx="3801290" cy="1881692"/>
          </a:xfrm>
          <a:prstGeom prst="rect">
            <a:avLst/>
          </a:prstGeom>
        </p:spPr>
      </p:pic>
      <p:sp>
        <p:nvSpPr>
          <p:cNvPr id="16" name="四角形吹き出し 15"/>
          <p:cNvSpPr/>
          <p:nvPr/>
        </p:nvSpPr>
        <p:spPr>
          <a:xfrm>
            <a:off x="501616" y="2110069"/>
            <a:ext cx="2578169" cy="900243"/>
          </a:xfrm>
          <a:prstGeom prst="wedgeRectCallout">
            <a:avLst>
              <a:gd name="adj1" fmla="val -19175"/>
              <a:gd name="adj2" fmla="val 979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b="1" dirty="0" smtClean="0"/>
              <a:t>ギュッと　からだを</a:t>
            </a:r>
            <a:endParaRPr kumimoji="1" lang="en-US" altLang="ja-JP" b="1" dirty="0" smtClean="0"/>
          </a:p>
          <a:p>
            <a:r>
              <a:rPr kumimoji="1" lang="ja-JP" altLang="en-US" b="1" dirty="0" smtClean="0"/>
              <a:t>　ちいさく 　するよ！</a:t>
            </a:r>
            <a:endParaRPr kumimoji="1" lang="ja-JP" altLang="en-US" b="1" dirty="0"/>
          </a:p>
        </p:txBody>
      </p:sp>
      <p:sp>
        <p:nvSpPr>
          <p:cNvPr id="17" name="四角形吹き出し 16"/>
          <p:cNvSpPr/>
          <p:nvPr/>
        </p:nvSpPr>
        <p:spPr>
          <a:xfrm>
            <a:off x="136045" y="5204643"/>
            <a:ext cx="3060034" cy="592446"/>
          </a:xfrm>
          <a:prstGeom prst="wedgeRectCallout">
            <a:avLst>
              <a:gd name="adj1" fmla="val 3093"/>
              <a:gd name="adj2" fmla="val -781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b="1" dirty="0" smtClean="0"/>
              <a:t>ながく　まわれるかな？</a:t>
            </a:r>
            <a:endParaRPr kumimoji="1" lang="ja-JP" altLang="en-US" b="1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69368" y="5997586"/>
            <a:ext cx="2148723" cy="73866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 smtClean="0"/>
              <a:t>※</a:t>
            </a:r>
            <a:r>
              <a:rPr kumimoji="1" lang="ja-JP" altLang="en-US" sz="1400" b="1" dirty="0" smtClean="0"/>
              <a:t>まわりに　きけんな　　</a:t>
            </a:r>
            <a:endParaRPr kumimoji="1" lang="en-US" altLang="ja-JP" sz="1400" b="1" dirty="0" smtClean="0"/>
          </a:p>
          <a:p>
            <a:r>
              <a:rPr kumimoji="1" lang="ja-JP" altLang="en-US" sz="1400" b="1" dirty="0" smtClean="0"/>
              <a:t>　　ものが、ないか　</a:t>
            </a:r>
            <a:endParaRPr kumimoji="1" lang="en-US" altLang="ja-JP" sz="1400" b="1" dirty="0" smtClean="0"/>
          </a:p>
          <a:p>
            <a:r>
              <a:rPr kumimoji="1" lang="ja-JP" altLang="en-US" sz="1400" b="1" dirty="0" smtClean="0"/>
              <a:t>　　　かくにんしよう。</a:t>
            </a:r>
            <a:endParaRPr kumimoji="1"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68159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0" t="5333" r="12286" b="21333"/>
          <a:stretch/>
        </p:blipFill>
        <p:spPr>
          <a:xfrm>
            <a:off x="7703" y="1990254"/>
            <a:ext cx="2777009" cy="3934101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16870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-203635" y="525027"/>
            <a:ext cx="77044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5400" b="1">
                <a:latin typeface="HGS教科書体" panose="02020600000000000000" pitchFamily="18" charset="-128"/>
                <a:ea typeface="HGS教科書体" panose="02020600000000000000" pitchFamily="18" charset="-128"/>
              </a:defRPr>
            </a:lvl1pPr>
          </a:lstStyle>
          <a:p>
            <a:r>
              <a:rPr lang="en-US" altLang="ja-JP" dirty="0"/>
              <a:t>【</a:t>
            </a:r>
            <a:r>
              <a:rPr lang="ja-JP" altLang="en-US" dirty="0"/>
              <a:t>タオルでバランス</a:t>
            </a:r>
            <a:r>
              <a:rPr lang="en-US" altLang="ja-JP" dirty="0"/>
              <a:t>】</a:t>
            </a:r>
            <a:endParaRPr lang="ja-JP" altLang="en-US" dirty="0"/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629936" y="1317248"/>
            <a:ext cx="5497397" cy="2723823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4000" b="1">
                <a:latin typeface="HGS教科書体" panose="02020600000000000000" pitchFamily="18" charset="-128"/>
                <a:ea typeface="HGS教科書体" panose="02020600000000000000" pitchFamily="18" charset="-128"/>
              </a:defRPr>
            </a:lvl1pPr>
          </a:lstStyle>
          <a:p>
            <a:r>
              <a:rPr lang="ja-JP" altLang="en-US" sz="3200" dirty="0" smtClean="0"/>
              <a:t>○なんかいか　やってみる</a:t>
            </a:r>
            <a:endParaRPr lang="en-US" altLang="ja-JP" sz="3200" dirty="0" smtClean="0"/>
          </a:p>
          <a:p>
            <a:endParaRPr lang="en-US" altLang="ja-JP" sz="1100" dirty="0" smtClean="0"/>
          </a:p>
          <a:p>
            <a:r>
              <a:rPr lang="ja-JP" altLang="en-US" sz="3200" dirty="0" smtClean="0"/>
              <a:t>○タオルを　ほそながく　　　</a:t>
            </a:r>
            <a:endParaRPr lang="en-US" altLang="ja-JP" sz="3200" dirty="0" smtClean="0"/>
          </a:p>
          <a:p>
            <a:r>
              <a:rPr lang="ja-JP" altLang="en-US" sz="3200" dirty="0"/>
              <a:t>　</a:t>
            </a:r>
            <a:r>
              <a:rPr lang="ja-JP" altLang="en-US" sz="3200" dirty="0" smtClean="0"/>
              <a:t>おりまげて、タオルから</a:t>
            </a:r>
            <a:endParaRPr lang="en-US" altLang="ja-JP" sz="3200" dirty="0" smtClean="0"/>
          </a:p>
          <a:p>
            <a:r>
              <a:rPr lang="ja-JP" altLang="en-US" sz="3200" dirty="0"/>
              <a:t>　</a:t>
            </a:r>
            <a:r>
              <a:rPr lang="ja-JP" altLang="en-US" sz="3200" dirty="0" smtClean="0"/>
              <a:t>あしが</a:t>
            </a:r>
            <a:r>
              <a:rPr lang="ja-JP" altLang="en-US" sz="3200" dirty="0"/>
              <a:t>　</a:t>
            </a:r>
            <a:r>
              <a:rPr lang="ja-JP" altLang="en-US" sz="3200" dirty="0" smtClean="0"/>
              <a:t>でないように</a:t>
            </a:r>
            <a:endParaRPr lang="en-US" altLang="ja-JP" sz="3200" dirty="0" smtClean="0"/>
          </a:p>
          <a:p>
            <a:r>
              <a:rPr lang="ja-JP" altLang="en-US" sz="3200" dirty="0"/>
              <a:t>　</a:t>
            </a:r>
            <a:r>
              <a:rPr lang="ja-JP" altLang="en-US" sz="3200" dirty="0" smtClean="0"/>
              <a:t>あるく</a:t>
            </a:r>
            <a:endParaRPr lang="en-US" altLang="ja-JP" sz="3200" dirty="0" smtClean="0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448705" y="5473108"/>
            <a:ext cx="5371968" cy="1077218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3200" b="1">
                <a:latin typeface="HGS創英角ｺﾞｼｯｸUB" panose="020B0900000000000000" pitchFamily="50" charset="-128"/>
                <a:ea typeface="HGS創英角ｺﾞｼｯｸUB" panose="020B0900000000000000" pitchFamily="50" charset="-128"/>
              </a:defRPr>
            </a:lvl1pPr>
          </a:lstStyle>
          <a:p>
            <a:r>
              <a:rPr lang="ja-JP" altLang="en-US" dirty="0"/>
              <a:t>からだの　バランスをとるちからが　たかまるよ。</a:t>
            </a:r>
          </a:p>
        </p:txBody>
      </p:sp>
      <p:sp>
        <p:nvSpPr>
          <p:cNvPr id="14" name="二等辺三角形 13"/>
          <p:cNvSpPr/>
          <p:nvPr/>
        </p:nvSpPr>
        <p:spPr>
          <a:xfrm rot="10800000">
            <a:off x="5331524" y="4947721"/>
            <a:ext cx="1552602" cy="483326"/>
          </a:xfrm>
          <a:prstGeom prst="triangle">
            <a:avLst>
              <a:gd name="adj" fmla="val 491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3" t="7080" r="23214" b="8393"/>
          <a:stretch/>
        </p:blipFill>
        <p:spPr>
          <a:xfrm>
            <a:off x="7742671" y="5189384"/>
            <a:ext cx="1384662" cy="1639928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696773" y="6048814"/>
            <a:ext cx="1583399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b="1" dirty="0" smtClean="0"/>
              <a:t>バスタオル</a:t>
            </a:r>
            <a:endParaRPr kumimoji="1" lang="ja-JP" altLang="en-US" b="1" dirty="0"/>
          </a:p>
        </p:txBody>
      </p:sp>
      <p:sp>
        <p:nvSpPr>
          <p:cNvPr id="16" name="四角形吹き出し 15"/>
          <p:cNvSpPr/>
          <p:nvPr/>
        </p:nvSpPr>
        <p:spPr>
          <a:xfrm>
            <a:off x="1773989" y="1369631"/>
            <a:ext cx="1674605" cy="982234"/>
          </a:xfrm>
          <a:prstGeom prst="wedgeRectCallout">
            <a:avLst>
              <a:gd name="adj1" fmla="val -49370"/>
              <a:gd name="adj2" fmla="val 666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b="1" dirty="0" smtClean="0"/>
              <a:t>さいしょは、</a:t>
            </a:r>
            <a:endParaRPr kumimoji="1" lang="en-US" altLang="ja-JP" b="1" dirty="0" smtClean="0"/>
          </a:p>
          <a:p>
            <a:r>
              <a:rPr kumimoji="1" lang="ja-JP" altLang="en-US" b="1" dirty="0" smtClean="0"/>
              <a:t>　ゆっくり</a:t>
            </a:r>
            <a:r>
              <a:rPr kumimoji="1" lang="ja-JP" altLang="en-US" b="1" dirty="0" err="1" smtClean="0"/>
              <a:t>ね</a:t>
            </a:r>
            <a:r>
              <a:rPr kumimoji="1" lang="ja-JP" altLang="en-US" b="1" dirty="0" smtClean="0"/>
              <a:t>。</a:t>
            </a:r>
            <a:endParaRPr kumimoji="1" lang="ja-JP" altLang="en-US" b="1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841361" y="4631867"/>
            <a:ext cx="2148723" cy="73866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 smtClean="0"/>
              <a:t>※</a:t>
            </a:r>
            <a:r>
              <a:rPr kumimoji="1" lang="ja-JP" altLang="en-US" sz="1400" b="1" dirty="0" smtClean="0"/>
              <a:t>まわりに　きけんな　　</a:t>
            </a:r>
            <a:endParaRPr kumimoji="1" lang="en-US" altLang="ja-JP" sz="1400" b="1" dirty="0" smtClean="0"/>
          </a:p>
          <a:p>
            <a:r>
              <a:rPr kumimoji="1" lang="ja-JP" altLang="en-US" sz="1400" b="1" dirty="0" smtClean="0"/>
              <a:t>　ものが、ないか　</a:t>
            </a:r>
            <a:endParaRPr kumimoji="1" lang="en-US" altLang="ja-JP" sz="1400" b="1" dirty="0" smtClean="0"/>
          </a:p>
          <a:p>
            <a:r>
              <a:rPr kumimoji="1" lang="ja-JP" altLang="en-US" sz="1400" b="1" dirty="0" smtClean="0"/>
              <a:t>　　かくにんしよう。</a:t>
            </a:r>
            <a:endParaRPr kumimoji="1" lang="ja-JP" altLang="en-US" sz="1400" b="1" dirty="0"/>
          </a:p>
        </p:txBody>
      </p:sp>
      <p:sp>
        <p:nvSpPr>
          <p:cNvPr id="15" name="四角形吹き出し 14"/>
          <p:cNvSpPr/>
          <p:nvPr/>
        </p:nvSpPr>
        <p:spPr>
          <a:xfrm>
            <a:off x="2254753" y="3149913"/>
            <a:ext cx="1808502" cy="1379377"/>
          </a:xfrm>
          <a:prstGeom prst="wedgeRectCallout">
            <a:avLst>
              <a:gd name="adj1" fmla="val -56668"/>
              <a:gd name="adj2" fmla="val -347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b="1" dirty="0" smtClean="0"/>
              <a:t>なれてきたら、</a:t>
            </a:r>
            <a:endParaRPr kumimoji="1" lang="en-US" altLang="ja-JP" b="1" dirty="0" smtClean="0"/>
          </a:p>
          <a:p>
            <a:r>
              <a:rPr kumimoji="1" lang="ja-JP" altLang="en-US" b="1" dirty="0" smtClean="0"/>
              <a:t>バスタオルを</a:t>
            </a:r>
            <a:endParaRPr kumimoji="1" lang="en-US" altLang="ja-JP" b="1" dirty="0" smtClean="0"/>
          </a:p>
          <a:p>
            <a:r>
              <a:rPr kumimoji="1" lang="ja-JP" altLang="en-US" b="1" dirty="0" smtClean="0"/>
              <a:t>　ほそくして　</a:t>
            </a:r>
            <a:endParaRPr kumimoji="1" lang="en-US" altLang="ja-JP" b="1" dirty="0" smtClean="0"/>
          </a:p>
          <a:p>
            <a:r>
              <a:rPr kumimoji="1" lang="ja-JP" altLang="en-US" b="1" dirty="0"/>
              <a:t>　</a:t>
            </a:r>
            <a:r>
              <a:rPr kumimoji="1" lang="ja-JP" altLang="en-US" b="1" dirty="0" smtClean="0"/>
              <a:t>　　みよう！　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69499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1322</TotalTime>
  <Words>290</Words>
  <Application>Microsoft Office PowerPoint</Application>
  <PresentationFormat>画面に合わせる (4:3)</PresentationFormat>
  <Paragraphs>127</Paragraphs>
  <Slides>10</Slides>
  <Notes>10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13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25" baseType="lpstr">
      <vt:lpstr>ＤＦ特太ゴシック体</vt:lpstr>
      <vt:lpstr>ＤＨＰ特太ゴシック体</vt:lpstr>
      <vt:lpstr>HGP創英角ｺﾞｼｯｸUB</vt:lpstr>
      <vt:lpstr>HGS教科書体</vt:lpstr>
      <vt:lpstr>HGS創英角ｺﾞｼｯｸUB</vt:lpstr>
      <vt:lpstr>HG丸ｺﾞｼｯｸM-PRO</vt:lpstr>
      <vt:lpstr>HG創英角ｺﾞｼｯｸUB</vt:lpstr>
      <vt:lpstr>ＭＳ Ｐゴシック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文書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</dc:creator>
  <cp:lastModifiedBy>渡辺 泰生</cp:lastModifiedBy>
  <cp:revision>144</cp:revision>
  <cp:lastPrinted>2020-10-24T08:29:21Z</cp:lastPrinted>
  <dcterms:created xsi:type="dcterms:W3CDTF">2019-05-07T09:33:23Z</dcterms:created>
  <dcterms:modified xsi:type="dcterms:W3CDTF">2021-01-21T05:42:09Z</dcterms:modified>
</cp:coreProperties>
</file>