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97" r:id="rId2"/>
    <p:sldId id="284" r:id="rId3"/>
    <p:sldId id="288" r:id="rId4"/>
    <p:sldId id="289" r:id="rId5"/>
    <p:sldId id="298" r:id="rId6"/>
    <p:sldId id="299" r:id="rId7"/>
    <p:sldId id="300" r:id="rId8"/>
    <p:sldId id="301" r:id="rId9"/>
    <p:sldId id="302" r:id="rId10"/>
    <p:sldId id="303" r:id="rId11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a" initials="o" lastIdx="1" clrIdx="0">
    <p:extLst>
      <p:ext uri="{19B8F6BF-5375-455C-9EA6-DF929625EA0E}">
        <p15:presenceInfo xmlns:p15="http://schemas.microsoft.com/office/powerpoint/2012/main" userId="o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210" y="0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F9B2AD86-1CBF-4313-B33E-CDCFA61431CC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662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210" y="9441662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1302CD04-5838-4555-9147-83DCDEB46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096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1" tIns="45720" rIns="91441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1" tIns="45720" rIns="91441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1" tIns="45720" rIns="91441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1" tIns="45720" rIns="91441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41" tIns="45720" rIns="91441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41" tIns="45720" rIns="91441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33488"/>
            <a:ext cx="4435475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85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2857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918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204">
                <a:defRPr/>
              </a:pPr>
              <a:t>10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719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33488"/>
            <a:ext cx="4435475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85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2857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982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33488"/>
            <a:ext cx="4435475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85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2857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758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33488"/>
            <a:ext cx="4435475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85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2857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0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33488"/>
            <a:ext cx="4435475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85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2857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56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204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964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204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305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204"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597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204">
                <a:defRPr/>
              </a:pPr>
              <a:t>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60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youtu.be/YpOrtOl4m3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youtu.be/XEHmHB-tK-0" TargetMode="External"/><Relationship Id="rId1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hyperlink" Target="https://youtu.be/NYi-wMmCtSU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hyperlink" Target="https://youtu.be/rVaFkX06iTw" TargetMode="External"/><Relationship Id="rId5" Type="http://schemas.openxmlformats.org/officeDocument/2006/relationships/hyperlink" Target="https://youtu.be/w6SJMkE_-mo" TargetMode="External"/><Relationship Id="rId15" Type="http://schemas.openxmlformats.org/officeDocument/2006/relationships/hyperlink" Target="https://youtu.be/l7CCIc4hrow" TargetMode="External"/><Relationship Id="rId10" Type="http://schemas.openxmlformats.org/officeDocument/2006/relationships/image" Target="../media/image6.png"/><Relationship Id="rId19" Type="http://schemas.openxmlformats.org/officeDocument/2006/relationships/image" Target="../media/image3.emf"/><Relationship Id="rId4" Type="http://schemas.openxmlformats.org/officeDocument/2006/relationships/image" Target="../media/image1.JPG"/><Relationship Id="rId9" Type="http://schemas.openxmlformats.org/officeDocument/2006/relationships/hyperlink" Target="https://youtu.be/V2NmaN5Ih7w" TargetMode="Externa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youtu.be/k06eHfrLGCY" TargetMode="External"/><Relationship Id="rId11" Type="http://schemas.openxmlformats.org/officeDocument/2006/relationships/image" Target="../media/image15.JPG"/><Relationship Id="rId5" Type="http://schemas.openxmlformats.org/officeDocument/2006/relationships/image" Target="../media/image11.png"/><Relationship Id="rId10" Type="http://schemas.openxmlformats.org/officeDocument/2006/relationships/image" Target="../media/image14.JPG"/><Relationship Id="rId4" Type="http://schemas.openxmlformats.org/officeDocument/2006/relationships/hyperlink" Target="https://youtu.be/8w7QcUmZw1A" TargetMode="External"/><Relationship Id="rId9" Type="http://schemas.openxmlformats.org/officeDocument/2006/relationships/image" Target="../media/image13.JPG"/><Relationship Id="rId1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-17304" y="2291485"/>
            <a:ext cx="9143999" cy="25398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体つくりの運動</a:t>
            </a:r>
            <a:endParaRPr kumimoji="1" lang="en-US" altLang="ja-JP" sz="80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883732" y="6206086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15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10356" r="3976"/>
          <a:stretch/>
        </p:blipFill>
        <p:spPr>
          <a:xfrm>
            <a:off x="5237716" y="652273"/>
            <a:ext cx="3460024" cy="378416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6967728" y="4149565"/>
            <a:ext cx="2193576" cy="259796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0" r="11294"/>
          <a:stretch/>
        </p:blipFill>
        <p:spPr>
          <a:xfrm>
            <a:off x="658107" y="769449"/>
            <a:ext cx="1806501" cy="2182757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1153"/>
            <a:ext cx="3280195" cy="37251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角丸四角形吹き出し 18"/>
          <p:cNvSpPr/>
          <p:nvPr/>
        </p:nvSpPr>
        <p:spPr>
          <a:xfrm>
            <a:off x="3455522" y="4273918"/>
            <a:ext cx="3239588" cy="2082433"/>
          </a:xfrm>
          <a:prstGeom prst="wedgeRoundRectCallout">
            <a:avLst>
              <a:gd name="adj1" fmla="val 61356"/>
              <a:gd name="adj2" fmla="val -22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err="1" smtClean="0">
                <a:ln>
                  <a:solidFill>
                    <a:sysClr val="windowText" lastClr="000000"/>
                  </a:solidFill>
                </a:ln>
              </a:rPr>
              <a:t>がっ</a:t>
            </a:r>
            <a:r>
              <a:rPr kumimoji="1"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こうで　</a:t>
            </a:r>
            <a:endParaRPr kumimoji="1" lang="en-US" altLang="ja-JP" sz="24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kumimoji="1"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　おともだちと</a:t>
            </a:r>
            <a:endParaRPr kumimoji="1" lang="en-US" altLang="ja-JP" sz="24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kumimoji="1"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　　いっしょに　</a:t>
            </a:r>
            <a:endParaRPr kumimoji="1" lang="en-US" altLang="ja-JP" sz="24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kumimoji="1"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うんどうするのが　　</a:t>
            </a:r>
            <a:endParaRPr kumimoji="1" lang="en-US" altLang="ja-JP" sz="24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kumimoji="1" lang="ja-JP" altLang="en-US" sz="2400" b="1" dirty="0">
                <a:ln>
                  <a:solidFill>
                    <a:sysClr val="windowText" lastClr="000000"/>
                  </a:solidFill>
                </a:ln>
              </a:rPr>
              <a:t>　</a:t>
            </a:r>
            <a:r>
              <a:rPr kumimoji="1"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　たのしみですね</a:t>
            </a:r>
            <a:r>
              <a:rPr kumimoji="1" lang="en-US" altLang="ja-JP" sz="2400" b="1" dirty="0" smtClean="0">
                <a:ln>
                  <a:solidFill>
                    <a:sysClr val="windowText" lastClr="000000"/>
                  </a:solidFill>
                </a:ln>
              </a:rPr>
              <a:t>!</a:t>
            </a:r>
            <a:endParaRPr kumimoji="1" lang="ja-JP" altLang="en-US" sz="24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2" name="図 1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97" y="1831088"/>
            <a:ext cx="2661128" cy="2455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2527644" y="6604113"/>
            <a:ext cx="5333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/>
              <a:t>参考：教師用指導資料　小学校体育（運動領域）まるわかりハンドブック（文部科学省）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9830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784711"/>
            <a:ext cx="7325205" cy="11276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 err="1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うんどう</a:t>
            </a:r>
            <a:r>
              <a:rPr kumimoji="1" lang="ja-JP" altLang="en-US" sz="5400" dirty="0" err="1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kumimoji="1" lang="ja-JP" altLang="en-US" sz="54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すると</a:t>
            </a:r>
            <a:r>
              <a:rPr kumimoji="1" lang="ja-JP" altLang="en-US" sz="66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66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89282" y="1858060"/>
            <a:ext cx="7583081" cy="118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80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こころ</a:t>
            </a:r>
            <a:r>
              <a:rPr kumimoji="1" lang="ja-JP" altLang="en-US" sz="40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　</a:t>
            </a:r>
            <a:r>
              <a:rPr kumimoji="1" lang="ja-JP" altLang="en-US" sz="80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からだ</a:t>
            </a:r>
            <a:r>
              <a:rPr kumimoji="1" lang="ja-JP" altLang="en-US" sz="40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kumimoji="1" lang="en-US" altLang="ja-JP" sz="4000" dirty="0" smtClean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95407" y="3844918"/>
            <a:ext cx="3654299" cy="2727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みてみよう動画</a:t>
            </a:r>
            <a:endParaRPr kumimoji="1" lang="ja-JP" altLang="en-US" b="1" dirty="0"/>
          </a:p>
        </p:txBody>
      </p:sp>
      <p:sp>
        <p:nvSpPr>
          <p:cNvPr id="4" name="円形吹き出し 3"/>
          <p:cNvSpPr/>
          <p:nvPr/>
        </p:nvSpPr>
        <p:spPr>
          <a:xfrm>
            <a:off x="6638991" y="3642439"/>
            <a:ext cx="1606732" cy="1018130"/>
          </a:xfrm>
          <a:prstGeom prst="wedgeEllipseCallout">
            <a:avLst>
              <a:gd name="adj1" fmla="val -67987"/>
              <a:gd name="adj2" fmla="val 2914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たのしい</a:t>
            </a:r>
            <a:endParaRPr kumimoji="1" lang="ja-JP" altLang="en-US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7" name="円形吹き出し 16"/>
          <p:cNvSpPr/>
          <p:nvPr/>
        </p:nvSpPr>
        <p:spPr>
          <a:xfrm>
            <a:off x="6638991" y="4660569"/>
            <a:ext cx="1943476" cy="1018130"/>
          </a:xfrm>
          <a:prstGeom prst="wedgeEllipseCallout">
            <a:avLst>
              <a:gd name="adj1" fmla="val -64658"/>
              <a:gd name="adj2" fmla="val 2198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おもしろい</a:t>
            </a:r>
            <a:endParaRPr kumimoji="1" lang="ja-JP" altLang="en-US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6682455" y="5785796"/>
            <a:ext cx="2210344" cy="1072204"/>
          </a:xfrm>
          <a:prstGeom prst="wedgeEllipseCallout">
            <a:avLst>
              <a:gd name="adj1" fmla="val -64147"/>
              <a:gd name="adj2" fmla="val -3353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むずかしい</a:t>
            </a:r>
            <a:endParaRPr kumimoji="1" lang="ja-JP" altLang="en-US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9" name="円形吹き出し 18"/>
          <p:cNvSpPr/>
          <p:nvPr/>
        </p:nvSpPr>
        <p:spPr>
          <a:xfrm>
            <a:off x="277209" y="3532120"/>
            <a:ext cx="2021074" cy="1018130"/>
          </a:xfrm>
          <a:prstGeom prst="wedgeEllipseCallout">
            <a:avLst>
              <a:gd name="adj1" fmla="val 64390"/>
              <a:gd name="adj2" fmla="val 49670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からだが</a:t>
            </a:r>
            <a:endParaRPr kumimoji="1" lang="en-US" altLang="ja-JP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あったか</a:t>
            </a:r>
            <a:r>
              <a:rPr kumimoji="1" lang="ja-JP" altLang="en-US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い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96183" y="5651786"/>
            <a:ext cx="2191178" cy="1018130"/>
          </a:xfrm>
          <a:prstGeom prst="wedgeEllipseCallout">
            <a:avLst>
              <a:gd name="adj1" fmla="val 70270"/>
              <a:gd name="adj2" fmla="val -50406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ドキドキが</a:t>
            </a:r>
            <a:endParaRPr kumimoji="1" lang="en-US" altLang="ja-JP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はやくな</a:t>
            </a:r>
            <a:r>
              <a:rPr kumimoji="1" lang="ja-JP" altLang="en-US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った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277209" y="4631142"/>
            <a:ext cx="2178608" cy="1018130"/>
          </a:xfrm>
          <a:prstGeom prst="wedgeEllipseCallout">
            <a:avLst>
              <a:gd name="adj1" fmla="val 58330"/>
              <a:gd name="adj2" fmla="val 91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あせがでた</a:t>
            </a:r>
            <a:endParaRPr kumimoji="1" lang="ja-JP" altLang="en-US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53989" y="2901062"/>
            <a:ext cx="5056933" cy="94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へんかが　あるよ！</a:t>
            </a:r>
            <a:endParaRPr kumimoji="1" lang="ja-JP" altLang="en-US" sz="36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744163" y="774722"/>
            <a:ext cx="1302652" cy="1639928"/>
          </a:xfrm>
          <a:prstGeom prst="rect">
            <a:avLst/>
          </a:prstGeom>
        </p:spPr>
      </p:pic>
      <p:pic>
        <p:nvPicPr>
          <p:cNvPr id="7" name="図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329" y="3846607"/>
            <a:ext cx="3643377" cy="27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" y="4001779"/>
            <a:ext cx="9143999" cy="1183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やってみよう！　</a:t>
            </a:r>
            <a:endParaRPr kumimoji="1" lang="ja-JP" altLang="en-US" sz="66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22655" y="2755591"/>
            <a:ext cx="6828568" cy="654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6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64939" y="1741527"/>
            <a:ext cx="8684548" cy="1183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いろいろな　うごきを　</a:t>
            </a:r>
            <a:endParaRPr kumimoji="1" lang="ja-JP" altLang="en-US" sz="66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380514" y="4621944"/>
            <a:ext cx="1773099" cy="22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53144" y="-126813"/>
            <a:ext cx="7862206" cy="1011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いろいろな　うごきが　あるよ①　</a:t>
            </a:r>
            <a:endParaRPr kumimoji="1" lang="ja-JP" altLang="en-US" sz="3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-2393146" y="101950"/>
            <a:ext cx="1911890" cy="2129371"/>
          </a:xfrm>
          <a:prstGeom prst="wedgeRoundRectCallout">
            <a:avLst>
              <a:gd name="adj1" fmla="val 62859"/>
              <a:gd name="adj2" fmla="val 21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ここに動画を入れ、いろいろな動き紹介をしつつ、動きを知る。</a:t>
            </a:r>
            <a:endParaRPr kumimoji="1" lang="ja-JP" altLang="en-US" dirty="0"/>
          </a:p>
        </p:txBody>
      </p:sp>
      <p:sp>
        <p:nvSpPr>
          <p:cNvPr id="21" name="角丸四角形吹き出し 20"/>
          <p:cNvSpPr/>
          <p:nvPr/>
        </p:nvSpPr>
        <p:spPr>
          <a:xfrm>
            <a:off x="9542380" y="2681767"/>
            <a:ext cx="1844520" cy="1110629"/>
          </a:xfrm>
          <a:prstGeom prst="wedgeRoundRectCallout">
            <a:avLst>
              <a:gd name="adj1" fmla="val -67702"/>
              <a:gd name="adj2" fmla="val -70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動きは①→③で少し難しくしていく</a:t>
            </a:r>
            <a:endParaRPr kumimoji="1" lang="ja-JP" altLang="en-US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-2413977" y="2595740"/>
            <a:ext cx="1997118" cy="1567764"/>
          </a:xfrm>
          <a:prstGeom prst="wedgeRoundRectCallout">
            <a:avLst>
              <a:gd name="adj1" fmla="val 61444"/>
              <a:gd name="adj2" fmla="val -19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ここのアイコンをクリックすると動画が全画面で再生される。</a:t>
            </a:r>
            <a:endParaRPr kumimoji="1" lang="en-US" altLang="ja-JP" dirty="0" smtClean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688236" y="785485"/>
            <a:ext cx="1231793" cy="155072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733969" y="1166636"/>
            <a:ext cx="492443" cy="1227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かかし①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02244" y="5052567"/>
            <a:ext cx="492443" cy="1227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かかし③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53984" y="3138594"/>
            <a:ext cx="492443" cy="1227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かかし②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05954" y="1144329"/>
            <a:ext cx="492443" cy="1491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ゆりかご①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05957" y="3126413"/>
            <a:ext cx="492443" cy="1491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ゆりかご②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505957" y="5108497"/>
            <a:ext cx="492443" cy="1491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ゆりかご③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図 1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168" y="884194"/>
            <a:ext cx="2334970" cy="1749704"/>
          </a:xfrm>
          <a:prstGeom prst="rect">
            <a:avLst/>
          </a:prstGeom>
        </p:spPr>
      </p:pic>
      <p:pic>
        <p:nvPicPr>
          <p:cNvPr id="30" name="図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2731" y="2857184"/>
            <a:ext cx="2334970" cy="1749704"/>
          </a:xfrm>
          <a:prstGeom prst="rect">
            <a:avLst/>
          </a:prstGeom>
        </p:spPr>
      </p:pic>
      <p:pic>
        <p:nvPicPr>
          <p:cNvPr id="32" name="図 31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5779" y="4888298"/>
            <a:ext cx="2328874" cy="1749704"/>
          </a:xfrm>
          <a:prstGeom prst="rect">
            <a:avLst/>
          </a:prstGeom>
        </p:spPr>
      </p:pic>
      <p:pic>
        <p:nvPicPr>
          <p:cNvPr id="37" name="図 36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8397" y="906685"/>
            <a:ext cx="2298391" cy="1725318"/>
          </a:xfrm>
          <a:prstGeom prst="rect">
            <a:avLst/>
          </a:prstGeom>
        </p:spPr>
      </p:pic>
      <p:pic>
        <p:nvPicPr>
          <p:cNvPr id="38" name="図 37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5991" y="2895475"/>
            <a:ext cx="2328874" cy="1743607"/>
          </a:xfrm>
          <a:prstGeom prst="rect">
            <a:avLst/>
          </a:prstGeom>
        </p:spPr>
      </p:pic>
      <p:pic>
        <p:nvPicPr>
          <p:cNvPr id="39" name="図 38">
            <a:hlinkClick r:id="rId15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85991" y="4892205"/>
            <a:ext cx="2298391" cy="1725318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-2141382" y="4888298"/>
            <a:ext cx="1562984" cy="1788701"/>
          </a:xfrm>
          <a:prstGeom prst="wedgeRoundRectCallout">
            <a:avLst>
              <a:gd name="adj1" fmla="val 77849"/>
              <a:gd name="adj2" fmla="val -2874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かかしは片足立ちで、回転したりジャンプしたりする動き</a:t>
            </a:r>
            <a:endParaRPr kumimoji="1" lang="ja-JP" altLang="en-US" sz="1600" dirty="0"/>
          </a:p>
        </p:txBody>
      </p:sp>
      <p:sp>
        <p:nvSpPr>
          <p:cNvPr id="16" name="角丸四角形吹き出し 15"/>
          <p:cNvSpPr/>
          <p:nvPr/>
        </p:nvSpPr>
        <p:spPr>
          <a:xfrm>
            <a:off x="9616934" y="906685"/>
            <a:ext cx="1695412" cy="1613985"/>
          </a:xfrm>
          <a:prstGeom prst="wedgeRoundRectCallout">
            <a:avLst>
              <a:gd name="adj1" fmla="val -71251"/>
              <a:gd name="adj2" fmla="val -2947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ゆりかごは、あおむけから背中を使って揺れる動き</a:t>
            </a:r>
            <a:endParaRPr kumimoji="1" lang="ja-JP" altLang="en-US" sz="1600" dirty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7458745" y="2408338"/>
            <a:ext cx="2108757" cy="1176015"/>
            <a:chOff x="6959230" y="1674483"/>
            <a:chExt cx="2108757" cy="1176015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6959230" y="1674483"/>
              <a:ext cx="1605271" cy="701320"/>
              <a:chOff x="7395512" y="569583"/>
              <a:chExt cx="1605271" cy="701320"/>
            </a:xfrm>
          </p:grpSpPr>
          <p:sp>
            <p:nvSpPr>
              <p:cNvPr id="46" name="角丸四角形 45"/>
              <p:cNvSpPr/>
              <p:nvPr/>
            </p:nvSpPr>
            <p:spPr>
              <a:xfrm>
                <a:off x="7395512" y="569583"/>
                <a:ext cx="1605271" cy="70132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7" name="図 4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6493" y="658098"/>
                <a:ext cx="524290" cy="524290"/>
              </a:xfrm>
              <a:prstGeom prst="rect">
                <a:avLst/>
              </a:prstGeom>
            </p:spPr>
          </p:pic>
        </p:grpSp>
        <p:graphicFrame>
          <p:nvGraphicFramePr>
            <p:cNvPr id="45" name="オブジェクト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3158026"/>
                </p:ext>
              </p:extLst>
            </p:nvPr>
          </p:nvGraphicFramePr>
          <p:xfrm>
            <a:off x="7066234" y="1724077"/>
            <a:ext cx="2001753" cy="1126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文書" r:id="rId18" imgW="3586026" imgH="1432518" progId="Word.Document.12">
                    <p:embed/>
                  </p:oleObj>
                </mc:Choice>
                <mc:Fallback>
                  <p:oleObj name="文書" r:id="rId18" imgW="3586026" imgH="1432518" progId="Word.Document.12">
                    <p:embed/>
                    <p:pic>
                      <p:nvPicPr>
                        <p:cNvPr id="46" name="オブジェクト 45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066234" y="1724077"/>
                          <a:ext cx="2001753" cy="11264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598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526" y="4891581"/>
            <a:ext cx="2334970" cy="1749704"/>
          </a:xfrm>
          <a:prstGeom prst="rect">
            <a:avLst/>
          </a:prstGeom>
        </p:spPr>
      </p:pic>
      <p:pic>
        <p:nvPicPr>
          <p:cNvPr id="4" name="図 3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526" y="990526"/>
            <a:ext cx="2334970" cy="174970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53144" y="-126813"/>
            <a:ext cx="7862206" cy="1011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いろいろな　うごきが　あるよ②　</a:t>
            </a:r>
            <a:endParaRPr kumimoji="1" lang="ja-JP" altLang="en-US" sz="3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672996" y="785485"/>
            <a:ext cx="1231793" cy="155072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77803" y="1166636"/>
            <a:ext cx="492443" cy="14501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バランス①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726063" y="5052567"/>
            <a:ext cx="492443" cy="1547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バランス③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26063" y="3138594"/>
            <a:ext cx="492443" cy="15004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バランス②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95099" y="1144329"/>
            <a:ext cx="492443" cy="1491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ジャンプ①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495103" y="3126413"/>
            <a:ext cx="492443" cy="1491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ジャンプ②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95102" y="5108497"/>
            <a:ext cx="492443" cy="1491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ジャンプ③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9576295" y="1223096"/>
            <a:ext cx="1853980" cy="1719677"/>
          </a:xfrm>
          <a:prstGeom prst="wedgeRoundRectCallout">
            <a:avLst>
              <a:gd name="adj1" fmla="val -61182"/>
              <a:gd name="adj2" fmla="val -2050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「ジャンプ」は、リズムジャンプやジャンプしながらひねりを加えた動き</a:t>
            </a:r>
            <a:endParaRPr kumimoji="1" lang="ja-JP" altLang="en-US" sz="16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15" y="1014308"/>
            <a:ext cx="2334970" cy="175122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34" y="2942773"/>
            <a:ext cx="2332939" cy="174970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34" y="4886298"/>
            <a:ext cx="2339983" cy="1754987"/>
          </a:xfrm>
          <a:prstGeom prst="rect">
            <a:avLst/>
          </a:prstGeom>
        </p:spPr>
      </p:pic>
      <p:sp>
        <p:nvSpPr>
          <p:cNvPr id="23" name="角丸四角形吹き出し 22"/>
          <p:cNvSpPr/>
          <p:nvPr/>
        </p:nvSpPr>
        <p:spPr>
          <a:xfrm>
            <a:off x="-2202068" y="1144329"/>
            <a:ext cx="1828772" cy="1310619"/>
          </a:xfrm>
          <a:prstGeom prst="wedgeRoundRectCallout">
            <a:avLst>
              <a:gd name="adj1" fmla="val 63936"/>
              <a:gd name="adj2" fmla="val -1634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「ばらんす」は、片足で立ちながら手や足で倒れないようにする動き</a:t>
            </a:r>
            <a:endParaRPr kumimoji="1" lang="ja-JP" altLang="en-US" sz="1600" dirty="0"/>
          </a:p>
        </p:txBody>
      </p:sp>
      <p:sp>
        <p:nvSpPr>
          <p:cNvPr id="20" name="角丸四角形吹き出し 19"/>
          <p:cNvSpPr/>
          <p:nvPr/>
        </p:nvSpPr>
        <p:spPr>
          <a:xfrm>
            <a:off x="-2370414" y="3125278"/>
            <a:ext cx="1997118" cy="2106347"/>
          </a:xfrm>
          <a:prstGeom prst="wedgeRoundRectCallout">
            <a:avLst>
              <a:gd name="adj1" fmla="val 61444"/>
              <a:gd name="adj2" fmla="val -19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ここのアイコンをクリックすると動画が全画面で再生される。</a:t>
            </a:r>
            <a:endParaRPr kumimoji="1" lang="en-US" altLang="ja-JP" dirty="0" smtClean="0"/>
          </a:p>
          <a:p>
            <a:r>
              <a:rPr kumimoji="1"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バランス</a:t>
            </a:r>
            <a:r>
              <a:rPr kumimoji="1" lang="ja-JP" altLang="en-US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のみ</a:t>
            </a:r>
            <a:endParaRPr kumimoji="1" lang="en-US" altLang="ja-JP" dirty="0" smtClean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kumimoji="1"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写真</a:t>
            </a:r>
            <a:r>
              <a:rPr kumimoji="1" lang="ja-JP" altLang="en-US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です。</a:t>
            </a:r>
            <a:endParaRPr kumimoji="1" lang="en-US" altLang="ja-JP" dirty="0" smtClean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21" name="図 20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036" y="2942773"/>
            <a:ext cx="2334970" cy="1749704"/>
          </a:xfrm>
          <a:prstGeom prst="rect">
            <a:avLst/>
          </a:prstGeom>
        </p:spPr>
      </p:pic>
      <p:grpSp>
        <p:nvGrpSpPr>
          <p:cNvPr id="30" name="グループ化 29"/>
          <p:cNvGrpSpPr/>
          <p:nvPr/>
        </p:nvGrpSpPr>
        <p:grpSpPr>
          <a:xfrm>
            <a:off x="7458745" y="2408338"/>
            <a:ext cx="2108757" cy="1176015"/>
            <a:chOff x="6959230" y="1674483"/>
            <a:chExt cx="2108757" cy="1176015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6959230" y="1674483"/>
              <a:ext cx="1605271" cy="701320"/>
              <a:chOff x="7395512" y="569583"/>
              <a:chExt cx="1605271" cy="701320"/>
            </a:xfrm>
          </p:grpSpPr>
          <p:sp>
            <p:nvSpPr>
              <p:cNvPr id="33" name="角丸四角形 32"/>
              <p:cNvSpPr/>
              <p:nvPr/>
            </p:nvSpPr>
            <p:spPr>
              <a:xfrm>
                <a:off x="7395512" y="569583"/>
                <a:ext cx="1605271" cy="70132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6493" y="658098"/>
                <a:ext cx="524290" cy="524290"/>
              </a:xfrm>
              <a:prstGeom prst="rect">
                <a:avLst/>
              </a:prstGeom>
            </p:spPr>
          </p:pic>
        </p:grpSp>
        <p:graphicFrame>
          <p:nvGraphicFramePr>
            <p:cNvPr id="32" name="オブジェクト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7208219"/>
                </p:ext>
              </p:extLst>
            </p:nvPr>
          </p:nvGraphicFramePr>
          <p:xfrm>
            <a:off x="7066234" y="1724077"/>
            <a:ext cx="2001753" cy="1126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文書" r:id="rId13" imgW="3586026" imgH="1432518" progId="Word.Document.12">
                    <p:embed/>
                  </p:oleObj>
                </mc:Choice>
                <mc:Fallback>
                  <p:oleObj name="文書" r:id="rId13" imgW="3586026" imgH="1432518" progId="Word.Document.12">
                    <p:embed/>
                    <p:pic>
                      <p:nvPicPr>
                        <p:cNvPr id="45" name="オブジェクト 4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066234" y="1724077"/>
                          <a:ext cx="2001753" cy="11264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732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t="28172" r="28206" b="3430"/>
          <a:stretch/>
        </p:blipFill>
        <p:spPr>
          <a:xfrm>
            <a:off x="139086" y="1709873"/>
            <a:ext cx="3294046" cy="484452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67756" y="1739967"/>
            <a:ext cx="5551713" cy="280076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4000" b="1">
                <a:latin typeface="HGS教科書体" panose="02020600000000000000" pitchFamily="18" charset="-128"/>
                <a:ea typeface="HGS教科書体" panose="02020600000000000000" pitchFamily="18" charset="-128"/>
              </a:defRPr>
            </a:lvl1pPr>
          </a:lstStyle>
          <a:p>
            <a:r>
              <a:rPr lang="ja-JP" altLang="en-US" sz="3200" dirty="0" smtClean="0"/>
              <a:t>○なんかいか　やってみる</a:t>
            </a:r>
            <a:endParaRPr lang="en-US" altLang="ja-JP" sz="3200" dirty="0" smtClean="0"/>
          </a:p>
          <a:p>
            <a:endParaRPr lang="en-US" altLang="ja-JP" sz="1100" dirty="0" smtClean="0"/>
          </a:p>
          <a:p>
            <a:r>
              <a:rPr lang="ja-JP" altLang="en-US" sz="3200" dirty="0" smtClean="0"/>
              <a:t>○</a:t>
            </a:r>
            <a:r>
              <a:rPr lang="ja-JP" altLang="en-US" sz="3200" dirty="0"/>
              <a:t>ゆか</a:t>
            </a:r>
            <a:r>
              <a:rPr lang="ja-JP" altLang="en-US" sz="3200" dirty="0" smtClean="0"/>
              <a:t>を　てや　あしで</a:t>
            </a:r>
            <a:endParaRPr lang="en-US" altLang="ja-JP" sz="3200" dirty="0" smtClean="0"/>
          </a:p>
          <a:p>
            <a:r>
              <a:rPr lang="ja-JP" altLang="en-US" sz="3200" dirty="0" smtClean="0"/>
              <a:t>　おもいきり　おして、</a:t>
            </a:r>
            <a:endParaRPr lang="en-US" altLang="ja-JP" sz="3200" dirty="0" smtClean="0"/>
          </a:p>
          <a:p>
            <a:r>
              <a:rPr lang="ja-JP" altLang="en-US" sz="3200" dirty="0" smtClean="0"/>
              <a:t>　からだを　ちいさくして</a:t>
            </a:r>
            <a:endParaRPr lang="en-US" altLang="ja-JP" sz="3200" dirty="0" smtClean="0"/>
          </a:p>
          <a:p>
            <a:r>
              <a:rPr lang="ja-JP" altLang="en-US" sz="3200" dirty="0" smtClean="0"/>
              <a:t>　まわる</a:t>
            </a:r>
            <a:endParaRPr lang="ja-JP" altLang="en-US" sz="32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147" y="694200"/>
            <a:ext cx="716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【</a:t>
            </a:r>
            <a:r>
              <a:rPr kumimoji="1" lang="ja-JP" altLang="en-US" sz="54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クルクルバランス</a:t>
            </a:r>
            <a:r>
              <a:rPr kumimoji="1" lang="en-US" altLang="ja-JP" sz="54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】</a:t>
            </a:r>
            <a:endParaRPr kumimoji="1" lang="ja-JP" altLang="en-US" sz="5400" b="1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3" name="二等辺三角形 12"/>
          <p:cNvSpPr/>
          <p:nvPr/>
        </p:nvSpPr>
        <p:spPr>
          <a:xfrm rot="10800000">
            <a:off x="5279272" y="4822162"/>
            <a:ext cx="1552602" cy="483326"/>
          </a:xfrm>
          <a:prstGeom prst="triangle">
            <a:avLst>
              <a:gd name="adj" fmla="val 49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824653" y="5190146"/>
            <a:ext cx="1302652" cy="1639928"/>
          </a:xfrm>
          <a:prstGeom prst="rect">
            <a:avLst/>
          </a:prstGeom>
        </p:spPr>
      </p:pic>
      <p:sp>
        <p:nvSpPr>
          <p:cNvPr id="12" name="四角形吹き出し 11"/>
          <p:cNvSpPr/>
          <p:nvPr/>
        </p:nvSpPr>
        <p:spPr>
          <a:xfrm>
            <a:off x="110284" y="3456506"/>
            <a:ext cx="1962777" cy="958739"/>
          </a:xfrm>
          <a:prstGeom prst="wedgeRectCallout">
            <a:avLst>
              <a:gd name="adj1" fmla="val -6099"/>
              <a:gd name="adj2" fmla="val 108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どうしたら、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ながく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まわれるかな？</a:t>
            </a:r>
            <a:endParaRPr kumimoji="1" lang="ja-JP" altLang="en-US" b="1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335657" y="5728044"/>
            <a:ext cx="5645933" cy="1077218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3200" b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からだの　バランスを　</a:t>
            </a:r>
            <a:endParaRPr lang="en-US" altLang="ja-JP" dirty="0" smtClean="0"/>
          </a:p>
          <a:p>
            <a:r>
              <a:rPr lang="ja-JP" altLang="en-US" dirty="0" smtClean="0"/>
              <a:t>とる　ちからが　たかまる</a:t>
            </a:r>
            <a:r>
              <a:rPr lang="ja-JP" altLang="en-US" dirty="0"/>
              <a:t>よ。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1357" y="4885672"/>
            <a:ext cx="282726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※</a:t>
            </a:r>
            <a:r>
              <a:rPr kumimoji="1" lang="ja-JP" altLang="en-US" sz="1400" b="1" dirty="0" smtClean="0"/>
              <a:t>まわりに　きけんな　ものが　　</a:t>
            </a:r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　ないか　かくにんしよう。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356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8" t="28758" r="34222" b="57147"/>
          <a:stretch/>
        </p:blipFill>
        <p:spPr>
          <a:xfrm rot="5400000">
            <a:off x="554196" y="3742509"/>
            <a:ext cx="1084217" cy="96665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04503" y="482011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5400" b="1">
                <a:latin typeface="HGS教科書体" panose="02020600000000000000" pitchFamily="18" charset="-128"/>
                <a:ea typeface="HGS教科書体" panose="02020600000000000000" pitchFamily="18" charset="-128"/>
              </a:defRPr>
            </a:lvl1pPr>
          </a:lstStyle>
          <a:p>
            <a:r>
              <a:rPr lang="en-US" altLang="ja-JP" dirty="0" smtClean="0"/>
              <a:t>【</a:t>
            </a:r>
            <a:r>
              <a:rPr lang="ja-JP" altLang="en-US" dirty="0" smtClean="0"/>
              <a:t>すわってバランス</a:t>
            </a:r>
            <a:r>
              <a:rPr lang="en-US" altLang="ja-JP" dirty="0" smtClean="0"/>
              <a:t>】</a:t>
            </a:r>
            <a:endParaRPr lang="ja-JP" alt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453464" y="1339910"/>
            <a:ext cx="6008971" cy="2716128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4000" b="1">
                <a:latin typeface="HGS教科書体" panose="02020600000000000000" pitchFamily="18" charset="-128"/>
                <a:ea typeface="HGS教科書体" panose="02020600000000000000" pitchFamily="18" charset="-128"/>
              </a:defRPr>
            </a:lvl1pPr>
          </a:lstStyle>
          <a:p>
            <a:r>
              <a:rPr lang="ja-JP" altLang="en-US" sz="3200" dirty="0" smtClean="0"/>
              <a:t>○なんかいか　やってみる</a:t>
            </a:r>
            <a:endParaRPr lang="en-US" altLang="ja-JP" sz="3200" dirty="0" smtClean="0"/>
          </a:p>
          <a:p>
            <a:endParaRPr lang="en-US" altLang="ja-JP" sz="1050" dirty="0"/>
          </a:p>
          <a:p>
            <a:r>
              <a:rPr lang="ja-JP" altLang="en-US" sz="3200" dirty="0" smtClean="0"/>
              <a:t>○</a:t>
            </a:r>
            <a:r>
              <a:rPr lang="ja-JP" altLang="en-US" sz="3200" dirty="0" err="1" smtClean="0"/>
              <a:t>たい</a:t>
            </a:r>
            <a:r>
              <a:rPr lang="ja-JP" altLang="en-US" sz="3200" dirty="0" smtClean="0"/>
              <a:t>いくすわりを　して</a:t>
            </a:r>
            <a:endParaRPr lang="en-US" altLang="ja-JP" sz="3200" dirty="0" smtClean="0"/>
          </a:p>
          <a:p>
            <a:r>
              <a:rPr lang="ja-JP" altLang="en-US" sz="3200" dirty="0" smtClean="0"/>
              <a:t>　てや　あしを　のばしたり、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ちぢめたりする。</a:t>
            </a:r>
            <a:endParaRPr lang="en-US" altLang="ja-JP" sz="3200" dirty="0" smtClean="0"/>
          </a:p>
          <a:p>
            <a:r>
              <a:rPr lang="ja-JP" altLang="en-US" sz="3200" dirty="0" smtClean="0"/>
              <a:t>　また、そのまま　とまる</a:t>
            </a:r>
            <a:endParaRPr lang="en-US" altLang="ja-JP" sz="3200" dirty="0" smtClean="0"/>
          </a:p>
        </p:txBody>
      </p:sp>
      <p:sp>
        <p:nvSpPr>
          <p:cNvPr id="14" name="二等辺三角形 13"/>
          <p:cNvSpPr/>
          <p:nvPr/>
        </p:nvSpPr>
        <p:spPr>
          <a:xfrm rot="10800000">
            <a:off x="5395900" y="5066826"/>
            <a:ext cx="1552602" cy="483326"/>
          </a:xfrm>
          <a:prstGeom prst="triangle">
            <a:avLst>
              <a:gd name="adj" fmla="val 49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837716" y="5190146"/>
            <a:ext cx="1302652" cy="163992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23328" r="51160" b="44291"/>
          <a:stretch/>
        </p:blipFill>
        <p:spPr>
          <a:xfrm>
            <a:off x="13644" y="1463040"/>
            <a:ext cx="3003874" cy="222068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3" t="24191" r="5670" b="46477"/>
          <a:stretch/>
        </p:blipFill>
        <p:spPr>
          <a:xfrm>
            <a:off x="130737" y="4739650"/>
            <a:ext cx="2377327" cy="2011680"/>
          </a:xfrm>
          <a:prstGeom prst="rect">
            <a:avLst/>
          </a:prstGeom>
        </p:spPr>
      </p:pic>
      <p:sp>
        <p:nvSpPr>
          <p:cNvPr id="4" name="四角形吹き出し 3"/>
          <p:cNvSpPr/>
          <p:nvPr/>
        </p:nvSpPr>
        <p:spPr>
          <a:xfrm>
            <a:off x="1579631" y="3741425"/>
            <a:ext cx="2266678" cy="903647"/>
          </a:xfrm>
          <a:prstGeom prst="wedgeRectCallout">
            <a:avLst>
              <a:gd name="adj1" fmla="val -45474"/>
              <a:gd name="adj2" fmla="val 73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いろいろなポーズでとまってみよう！</a:t>
            </a:r>
            <a:endParaRPr kumimoji="1" lang="ja-JP" altLang="en-US" b="1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18091" y="5774472"/>
            <a:ext cx="5645933" cy="1077218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3200" b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からだの　バランスを　</a:t>
            </a:r>
            <a:endParaRPr lang="en-US" altLang="ja-JP" dirty="0" smtClean="0"/>
          </a:p>
          <a:p>
            <a:r>
              <a:rPr lang="ja-JP" altLang="en-US" dirty="0" smtClean="0"/>
              <a:t>とる　ちからが　たかまる</a:t>
            </a:r>
            <a:r>
              <a:rPr lang="ja-JP" altLang="en-US" dirty="0"/>
              <a:t>よ。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31357" y="4885672"/>
            <a:ext cx="282726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※</a:t>
            </a:r>
            <a:r>
              <a:rPr kumimoji="1" lang="ja-JP" altLang="en-US" sz="1400" b="1" dirty="0" smtClean="0"/>
              <a:t>まわりに　きけんな　ものが　　</a:t>
            </a:r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　ないか、かくにんしよう。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929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31260" y="193699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730419"/>
            <a:ext cx="8049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5400" b="1">
                <a:latin typeface="HGS教科書体" panose="02020600000000000000" pitchFamily="18" charset="-128"/>
                <a:ea typeface="HGS教科書体" panose="02020600000000000000" pitchFamily="18" charset="-128"/>
              </a:defRPr>
            </a:lvl1pPr>
          </a:lstStyle>
          <a:p>
            <a:r>
              <a:rPr lang="en-US" altLang="ja-JP" dirty="0"/>
              <a:t>【</a:t>
            </a:r>
            <a:r>
              <a:rPr lang="ja-JP" altLang="en-US" dirty="0"/>
              <a:t>せなかでバランス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81400" y="1773914"/>
            <a:ext cx="5551713" cy="321626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4000" b="1">
                <a:latin typeface="HGS教科書体" panose="02020600000000000000" pitchFamily="18" charset="-128"/>
                <a:ea typeface="HGS教科書体" panose="02020600000000000000" pitchFamily="18" charset="-128"/>
              </a:defRPr>
            </a:lvl1pPr>
          </a:lstStyle>
          <a:p>
            <a:r>
              <a:rPr lang="ja-JP" altLang="en-US" sz="3200" dirty="0" smtClean="0"/>
              <a:t>○なんかいか　やってみる</a:t>
            </a:r>
            <a:endParaRPr lang="en-US" altLang="ja-JP" sz="3200" dirty="0" smtClean="0"/>
          </a:p>
          <a:p>
            <a:endParaRPr lang="en-US" altLang="ja-JP" sz="1100" dirty="0" smtClean="0"/>
          </a:p>
          <a:p>
            <a:r>
              <a:rPr lang="ja-JP" altLang="en-US" sz="3200" dirty="0" smtClean="0"/>
              <a:t>○</a:t>
            </a:r>
            <a:r>
              <a:rPr lang="ja-JP" altLang="en-US" sz="3200" dirty="0"/>
              <a:t>せなかを</a:t>
            </a:r>
            <a:r>
              <a:rPr lang="ja-JP" altLang="en-US" sz="3200" dirty="0" smtClean="0"/>
              <a:t>　つけて、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ゆかを　てや　あしで　　</a:t>
            </a:r>
            <a:endParaRPr lang="en-US" altLang="ja-JP" sz="3200" dirty="0" smtClean="0"/>
          </a:p>
          <a:p>
            <a:r>
              <a:rPr lang="ja-JP" altLang="en-US" sz="3200" dirty="0" smtClean="0"/>
              <a:t>　おもいきり　おして、</a:t>
            </a:r>
            <a:endParaRPr lang="en-US" altLang="ja-JP" sz="3200" dirty="0" smtClean="0"/>
          </a:p>
          <a:p>
            <a:r>
              <a:rPr lang="ja-JP" altLang="en-US" sz="3200" dirty="0" smtClean="0"/>
              <a:t>　からだを　ちいさくして</a:t>
            </a:r>
            <a:endParaRPr lang="en-US" altLang="ja-JP" sz="3200" dirty="0" smtClean="0"/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                       </a:t>
            </a:r>
            <a:r>
              <a:rPr lang="ja-JP" altLang="en-US" sz="3200" dirty="0" smtClean="0"/>
              <a:t>　まわる</a:t>
            </a:r>
            <a:endParaRPr lang="ja-JP" altLang="en-US" sz="3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18091" y="5774472"/>
            <a:ext cx="5645933" cy="1077218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3200" b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からだの　バランスを　</a:t>
            </a:r>
            <a:endParaRPr lang="en-US" altLang="ja-JP" dirty="0" smtClean="0"/>
          </a:p>
          <a:p>
            <a:r>
              <a:rPr lang="ja-JP" altLang="en-US" dirty="0" smtClean="0"/>
              <a:t>とる　ちからが　たかまる</a:t>
            </a:r>
            <a:r>
              <a:rPr lang="ja-JP" altLang="en-US" dirty="0"/>
              <a:t>よ。</a:t>
            </a:r>
          </a:p>
        </p:txBody>
      </p:sp>
      <p:sp>
        <p:nvSpPr>
          <p:cNvPr id="14" name="二等辺三角形 13"/>
          <p:cNvSpPr/>
          <p:nvPr/>
        </p:nvSpPr>
        <p:spPr>
          <a:xfrm rot="10800000">
            <a:off x="5207364" y="4995217"/>
            <a:ext cx="1552602" cy="483326"/>
          </a:xfrm>
          <a:prstGeom prst="triangle">
            <a:avLst>
              <a:gd name="adj" fmla="val 49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864024" y="5227260"/>
            <a:ext cx="1302652" cy="163992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5" t="3999" r="17610" b="72748"/>
          <a:stretch/>
        </p:blipFill>
        <p:spPr>
          <a:xfrm>
            <a:off x="0" y="3345568"/>
            <a:ext cx="3801290" cy="1881692"/>
          </a:xfrm>
          <a:prstGeom prst="rect">
            <a:avLst/>
          </a:prstGeom>
        </p:spPr>
      </p:pic>
      <p:sp>
        <p:nvSpPr>
          <p:cNvPr id="16" name="四角形吹き出し 15"/>
          <p:cNvSpPr/>
          <p:nvPr/>
        </p:nvSpPr>
        <p:spPr>
          <a:xfrm>
            <a:off x="501616" y="2110069"/>
            <a:ext cx="2578169" cy="900243"/>
          </a:xfrm>
          <a:prstGeom prst="wedgeRectCallout">
            <a:avLst>
              <a:gd name="adj1" fmla="val -19175"/>
              <a:gd name="adj2" fmla="val 97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ギュッと　からだを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　ちいさく 　するよ！</a:t>
            </a:r>
            <a:endParaRPr kumimoji="1" lang="ja-JP" altLang="en-US" b="1" dirty="0"/>
          </a:p>
        </p:txBody>
      </p:sp>
      <p:sp>
        <p:nvSpPr>
          <p:cNvPr id="17" name="四角形吹き出し 16"/>
          <p:cNvSpPr/>
          <p:nvPr/>
        </p:nvSpPr>
        <p:spPr>
          <a:xfrm>
            <a:off x="136045" y="5204643"/>
            <a:ext cx="3060034" cy="592446"/>
          </a:xfrm>
          <a:prstGeom prst="wedgeRectCallout">
            <a:avLst>
              <a:gd name="adj1" fmla="val 3093"/>
              <a:gd name="adj2" fmla="val -78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ながく　まわれるかな？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368" y="5997586"/>
            <a:ext cx="2148723" cy="7386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※</a:t>
            </a:r>
            <a:r>
              <a:rPr kumimoji="1" lang="ja-JP" altLang="en-US" sz="1400" b="1" dirty="0" smtClean="0"/>
              <a:t>まわりに　きけんな　　</a:t>
            </a:r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　　ものが、ないか　</a:t>
            </a:r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　　　かくにんしよう。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815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5333" r="12286" b="21333"/>
          <a:stretch/>
        </p:blipFill>
        <p:spPr>
          <a:xfrm>
            <a:off x="7703" y="1990254"/>
            <a:ext cx="2777009" cy="393410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203635" y="525027"/>
            <a:ext cx="7704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5400" b="1">
                <a:latin typeface="HGS教科書体" panose="02020600000000000000" pitchFamily="18" charset="-128"/>
                <a:ea typeface="HGS教科書体" panose="02020600000000000000" pitchFamily="18" charset="-128"/>
              </a:defRPr>
            </a:lvl1pPr>
          </a:lstStyle>
          <a:p>
            <a:r>
              <a:rPr lang="en-US" altLang="ja-JP" dirty="0"/>
              <a:t>【</a:t>
            </a:r>
            <a:r>
              <a:rPr lang="ja-JP" altLang="en-US" dirty="0"/>
              <a:t>タオルでバランス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629936" y="1317248"/>
            <a:ext cx="5497397" cy="2723823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4000" b="1">
                <a:latin typeface="HGS教科書体" panose="02020600000000000000" pitchFamily="18" charset="-128"/>
                <a:ea typeface="HGS教科書体" panose="02020600000000000000" pitchFamily="18" charset="-128"/>
              </a:defRPr>
            </a:lvl1pPr>
          </a:lstStyle>
          <a:p>
            <a:r>
              <a:rPr lang="ja-JP" altLang="en-US" sz="3200" dirty="0" smtClean="0"/>
              <a:t>○なんかいか　やってみる</a:t>
            </a:r>
            <a:endParaRPr lang="en-US" altLang="ja-JP" sz="3200" dirty="0" smtClean="0"/>
          </a:p>
          <a:p>
            <a:endParaRPr lang="en-US" altLang="ja-JP" sz="1100" dirty="0" smtClean="0"/>
          </a:p>
          <a:p>
            <a:r>
              <a:rPr lang="ja-JP" altLang="en-US" sz="3200" dirty="0" smtClean="0"/>
              <a:t>○タオルを　ほそながく　　　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おりまげて、タオルから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あしが</a:t>
            </a:r>
            <a:r>
              <a:rPr lang="ja-JP" altLang="en-US" sz="3200" dirty="0"/>
              <a:t>　</a:t>
            </a:r>
            <a:r>
              <a:rPr lang="ja-JP" altLang="en-US" sz="3200" dirty="0" smtClean="0"/>
              <a:t>でないように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あるく</a:t>
            </a:r>
            <a:endParaRPr lang="en-US" altLang="ja-JP" sz="3200" dirty="0" smtClean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48705" y="5473108"/>
            <a:ext cx="5371968" cy="1077218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3200" b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dirty="0"/>
              <a:t>からだの　バランスをとるちからが　たかまるよ。</a:t>
            </a:r>
          </a:p>
        </p:txBody>
      </p:sp>
      <p:sp>
        <p:nvSpPr>
          <p:cNvPr id="14" name="二等辺三角形 13"/>
          <p:cNvSpPr/>
          <p:nvPr/>
        </p:nvSpPr>
        <p:spPr>
          <a:xfrm rot="10800000">
            <a:off x="5331524" y="4947721"/>
            <a:ext cx="1552602" cy="483326"/>
          </a:xfrm>
          <a:prstGeom prst="triangle">
            <a:avLst>
              <a:gd name="adj" fmla="val 49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742671" y="5189384"/>
            <a:ext cx="1384662" cy="163992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96773" y="6048814"/>
            <a:ext cx="15833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バスタオル</a:t>
            </a:r>
            <a:endParaRPr kumimoji="1" lang="ja-JP" altLang="en-US" b="1" dirty="0"/>
          </a:p>
        </p:txBody>
      </p:sp>
      <p:sp>
        <p:nvSpPr>
          <p:cNvPr id="16" name="四角形吹き出し 15"/>
          <p:cNvSpPr/>
          <p:nvPr/>
        </p:nvSpPr>
        <p:spPr>
          <a:xfrm>
            <a:off x="1773989" y="1369631"/>
            <a:ext cx="1674605" cy="982234"/>
          </a:xfrm>
          <a:prstGeom prst="wedgeRectCallout">
            <a:avLst>
              <a:gd name="adj1" fmla="val -49370"/>
              <a:gd name="adj2" fmla="val 66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さいしょは、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　ゆっくり</a:t>
            </a:r>
            <a:r>
              <a:rPr kumimoji="1" lang="ja-JP" altLang="en-US" b="1" dirty="0" err="1" smtClean="0"/>
              <a:t>ね</a:t>
            </a:r>
            <a:r>
              <a:rPr kumimoji="1" lang="ja-JP" altLang="en-US" b="1" dirty="0" smtClean="0"/>
              <a:t>。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41361" y="4631867"/>
            <a:ext cx="2148723" cy="7386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※</a:t>
            </a:r>
            <a:r>
              <a:rPr kumimoji="1" lang="ja-JP" altLang="en-US" sz="1400" b="1" dirty="0" smtClean="0"/>
              <a:t>まわりに　きけんな　　</a:t>
            </a:r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　ものが、ないか　</a:t>
            </a:r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　　かくにんしよう。</a:t>
            </a:r>
            <a:endParaRPr kumimoji="1" lang="ja-JP" altLang="en-US" sz="1400" b="1" dirty="0"/>
          </a:p>
        </p:txBody>
      </p:sp>
      <p:sp>
        <p:nvSpPr>
          <p:cNvPr id="15" name="四角形吹き出し 14"/>
          <p:cNvSpPr/>
          <p:nvPr/>
        </p:nvSpPr>
        <p:spPr>
          <a:xfrm>
            <a:off x="2254753" y="3149913"/>
            <a:ext cx="1808502" cy="1379377"/>
          </a:xfrm>
          <a:prstGeom prst="wedgeRectCallout">
            <a:avLst>
              <a:gd name="adj1" fmla="val -56668"/>
              <a:gd name="adj2" fmla="val -34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なれてきたら、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バスタオルを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　ほそくして　</a:t>
            </a:r>
            <a:endParaRPr kumimoji="1" lang="en-US" altLang="ja-JP" b="1" dirty="0" smtClean="0"/>
          </a:p>
          <a:p>
            <a:r>
              <a:rPr kumimoji="1" lang="ja-JP" altLang="en-US" b="1" dirty="0"/>
              <a:t>　</a:t>
            </a:r>
            <a:r>
              <a:rPr kumimoji="1" lang="ja-JP" altLang="en-US" b="1" dirty="0" smtClean="0"/>
              <a:t>　　みよう！　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6949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290</Words>
  <Application>Microsoft Office PowerPoint</Application>
  <PresentationFormat>画面に合わせる (4:3)</PresentationFormat>
  <Paragraphs>127</Paragraphs>
  <Slides>10</Slides>
  <Notes>10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5" baseType="lpstr">
      <vt:lpstr>ＤＦ特太ゴシック体</vt:lpstr>
      <vt:lpstr>ＤＨＰ特太ゴシック体</vt:lpstr>
      <vt:lpstr>HGP創英角ｺﾞｼｯｸUB</vt:lpstr>
      <vt:lpstr>HGS教科書体</vt:lpstr>
      <vt:lpstr>HGS創英角ｺﾞｼｯｸUB</vt:lpstr>
      <vt:lpstr>HG丸ｺﾞｼｯｸM-PRO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渡辺 泰生</cp:lastModifiedBy>
  <cp:revision>144</cp:revision>
  <cp:lastPrinted>2020-10-24T08:29:21Z</cp:lastPrinted>
  <dcterms:created xsi:type="dcterms:W3CDTF">2019-05-07T09:33:23Z</dcterms:created>
  <dcterms:modified xsi:type="dcterms:W3CDTF">2021-01-21T05:42:09Z</dcterms:modified>
</cp:coreProperties>
</file>