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3" r:id="rId2"/>
    <p:sldId id="257" r:id="rId3"/>
    <p:sldId id="258" r:id="rId4"/>
    <p:sldId id="261" r:id="rId5"/>
    <p:sldId id="259" r:id="rId6"/>
    <p:sldId id="260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327088-D6CA-4F85-BDD1-B169AD299EEE}" type="datetimeFigureOut">
              <a:rPr kumimoji="1" lang="ja-JP" altLang="en-US" smtClean="0"/>
              <a:t>2021/1/22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B3D0CD-BAC4-4D26-8CD2-2B7D22B0D0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0434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9C904-D709-466D-A0F1-1547FCABC6F0}" type="datetimeFigureOut">
              <a:rPr kumimoji="1" lang="ja-JP" altLang="en-US" smtClean="0"/>
              <a:t>2021/1/22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BC55C-880B-4AAE-A85C-3B83216D08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6188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9C904-D709-466D-A0F1-1547FCABC6F0}" type="datetimeFigureOut">
              <a:rPr kumimoji="1" lang="ja-JP" altLang="en-US" smtClean="0"/>
              <a:t>2021/1/22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BC55C-880B-4AAE-A85C-3B83216D08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3423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9C904-D709-466D-A0F1-1547FCABC6F0}" type="datetimeFigureOut">
              <a:rPr kumimoji="1" lang="ja-JP" altLang="en-US" smtClean="0"/>
              <a:t>2021/1/22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BC55C-880B-4AAE-A85C-3B83216D08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6350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9C904-D709-466D-A0F1-1547FCABC6F0}" type="datetimeFigureOut">
              <a:rPr kumimoji="1" lang="ja-JP" altLang="en-US" smtClean="0"/>
              <a:t>2021/1/22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BC55C-880B-4AAE-A85C-3B83216D08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5140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9C904-D709-466D-A0F1-1547FCABC6F0}" type="datetimeFigureOut">
              <a:rPr kumimoji="1" lang="ja-JP" altLang="en-US" smtClean="0"/>
              <a:t>2021/1/22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BC55C-880B-4AAE-A85C-3B83216D08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0571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9C904-D709-466D-A0F1-1547FCABC6F0}" type="datetimeFigureOut">
              <a:rPr kumimoji="1" lang="ja-JP" altLang="en-US" smtClean="0"/>
              <a:t>2021/1/22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BC55C-880B-4AAE-A85C-3B83216D08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9388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9C904-D709-466D-A0F1-1547FCABC6F0}" type="datetimeFigureOut">
              <a:rPr kumimoji="1" lang="ja-JP" altLang="en-US" smtClean="0"/>
              <a:t>2021/1/22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BC55C-880B-4AAE-A85C-3B83216D08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2575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9C904-D709-466D-A0F1-1547FCABC6F0}" type="datetimeFigureOut">
              <a:rPr kumimoji="1" lang="ja-JP" altLang="en-US" smtClean="0"/>
              <a:t>2021/1/22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BC55C-880B-4AAE-A85C-3B83216D08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8703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9C904-D709-466D-A0F1-1547FCABC6F0}" type="datetimeFigureOut">
              <a:rPr kumimoji="1" lang="ja-JP" altLang="en-US" smtClean="0"/>
              <a:t>2021/1/22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BC55C-880B-4AAE-A85C-3B83216D08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0185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9C904-D709-466D-A0F1-1547FCABC6F0}" type="datetimeFigureOut">
              <a:rPr kumimoji="1" lang="ja-JP" altLang="en-US" smtClean="0"/>
              <a:t>2021/1/22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BC55C-880B-4AAE-A85C-3B83216D08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9580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9C904-D709-466D-A0F1-1547FCABC6F0}" type="datetimeFigureOut">
              <a:rPr kumimoji="1" lang="ja-JP" altLang="en-US" smtClean="0"/>
              <a:t>2021/1/22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BC55C-880B-4AAE-A85C-3B83216D08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9149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29C904-D709-466D-A0F1-1547FCABC6F0}" type="datetimeFigureOut">
              <a:rPr kumimoji="1" lang="ja-JP" altLang="en-US" smtClean="0"/>
              <a:t>2021/1/22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0BC55C-880B-4AAE-A85C-3B83216D08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2743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1.png"/><Relationship Id="rId3" Type="http://schemas.openxmlformats.org/officeDocument/2006/relationships/hyperlink" Target="https://youtu.be/MF3sjQlGOVg" TargetMode="External"/><Relationship Id="rId7" Type="http://schemas.openxmlformats.org/officeDocument/2006/relationships/hyperlink" Target="https://youtu.be/_2iZ_6BODXg" TargetMode="External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11" Type="http://schemas.openxmlformats.org/officeDocument/2006/relationships/hyperlink" Target="https://youtu.be/OoZTfyC1Z0w" TargetMode="External"/><Relationship Id="rId5" Type="http://schemas.openxmlformats.org/officeDocument/2006/relationships/hyperlink" Target="https://youtu.be/T39UqTdpudY" TargetMode="External"/><Relationship Id="rId15" Type="http://schemas.openxmlformats.org/officeDocument/2006/relationships/image" Target="../media/image5.emf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openxmlformats.org/officeDocument/2006/relationships/hyperlink" Target="https://youtu.be/Bm3W2h35PQw" TargetMode="External"/><Relationship Id="rId1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0" y="0"/>
            <a:ext cx="12192000" cy="105580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サブタイトル 7"/>
          <p:cNvSpPr>
            <a:spLocks noGrp="1"/>
          </p:cNvSpPr>
          <p:nvPr>
            <p:ph type="subTitle" idx="1"/>
          </p:nvPr>
        </p:nvSpPr>
        <p:spPr>
          <a:xfrm>
            <a:off x="1524000" y="2950095"/>
            <a:ext cx="9144000" cy="1655762"/>
          </a:xfrm>
        </p:spPr>
        <p:txBody>
          <a:bodyPr>
            <a:normAutofit/>
          </a:bodyPr>
          <a:lstStyle/>
          <a:p>
            <a:r>
              <a:rPr kumimoji="1" lang="ja-JP" altLang="en-US" sz="72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ベースボール型ゲーム</a:t>
            </a:r>
            <a:endParaRPr kumimoji="1" lang="ja-JP" altLang="en-US" sz="72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6538201" y="2721768"/>
            <a:ext cx="1597834" cy="22832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 smtClean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が　た　</a:t>
            </a:r>
            <a:endParaRPr kumimoji="1" lang="en-US" altLang="ja-JP" sz="1400" dirty="0">
              <a:solidFill>
                <a:srgbClr val="00206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62280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コンテンツプレースホルダ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26919" y="2440469"/>
            <a:ext cx="3552746" cy="2584450"/>
          </a:xfrm>
          <a:prstGeom prst="rect">
            <a:avLst/>
          </a:prstGeom>
        </p:spPr>
      </p:pic>
      <p:pic>
        <p:nvPicPr>
          <p:cNvPr id="4" name="コンテンツプレースホルダ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16417" y="2440469"/>
            <a:ext cx="3453765" cy="2584450"/>
          </a:xfrm>
          <a:prstGeom prst="rect">
            <a:avLst/>
          </a:prstGeom>
        </p:spPr>
      </p:pic>
      <p:sp>
        <p:nvSpPr>
          <p:cNvPr id="8" name="楕円 7"/>
          <p:cNvSpPr/>
          <p:nvPr/>
        </p:nvSpPr>
        <p:spPr>
          <a:xfrm>
            <a:off x="7263685" y="2684332"/>
            <a:ext cx="528955" cy="453390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9" name="楕円 8"/>
          <p:cNvSpPr/>
          <p:nvPr/>
        </p:nvSpPr>
        <p:spPr>
          <a:xfrm>
            <a:off x="2627979" y="2457637"/>
            <a:ext cx="528955" cy="453390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0" name="タイトル 1"/>
          <p:cNvSpPr txBox="1">
            <a:spLocks/>
          </p:cNvSpPr>
          <p:nvPr/>
        </p:nvSpPr>
        <p:spPr>
          <a:xfrm>
            <a:off x="51049" y="185530"/>
            <a:ext cx="11514667" cy="675048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4800" b="1" u="sng" dirty="0" smtClean="0">
                <a:solidFill>
                  <a:srgbClr val="0070C0"/>
                </a:solidFill>
              </a:rPr>
              <a:t>動きのポイント</a:t>
            </a:r>
            <a:r>
              <a:rPr lang="ja-JP" altLang="en-US" sz="4800" b="1" dirty="0" smtClean="0">
                <a:solidFill>
                  <a:srgbClr val="0070C0"/>
                </a:solidFill>
              </a:rPr>
              <a:t>　　</a:t>
            </a:r>
            <a:endParaRPr lang="en-US" altLang="ja-JP" sz="4800" b="1" dirty="0" smtClean="0">
              <a:solidFill>
                <a:srgbClr val="0070C0"/>
              </a:solidFill>
            </a:endParaRPr>
          </a:p>
          <a:p>
            <a:endParaRPr lang="en-US" altLang="ja-JP" sz="4800" b="1" dirty="0">
              <a:solidFill>
                <a:srgbClr val="0070C0"/>
              </a:solidFill>
              <a:latin typeface="游明朝" panose="02020400000000000000" pitchFamily="18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r>
              <a:rPr lang="ja-JP" altLang="en-US" sz="4000" dirty="0" smtClean="0">
                <a:solidFill>
                  <a:srgbClr val="000000"/>
                </a:solidFill>
                <a:latin typeface="游明朝" panose="02020400000000000000" pitchFamily="18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③</a:t>
            </a:r>
            <a:r>
              <a:rPr lang="ja-JP" altLang="en-US" sz="4000" dirty="0">
                <a:solidFill>
                  <a:srgbClr val="000000"/>
                </a:solidFill>
                <a:latin typeface="游明朝" panose="02020400000000000000" pitchFamily="18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うでをしっかりふる</a:t>
            </a:r>
            <a:r>
              <a:rPr lang="ja-JP" altLang="ja-JP" sz="4000" dirty="0" smtClean="0">
                <a:solidFill>
                  <a:srgbClr val="000000"/>
                </a:solidFill>
                <a:latin typeface="游明朝" panose="02020400000000000000" pitchFamily="18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。</a:t>
            </a:r>
            <a:r>
              <a:rPr lang="ja-JP" altLang="en-US" sz="4000" dirty="0" smtClean="0">
                <a:solidFill>
                  <a:srgbClr val="000000"/>
                </a:solidFill>
                <a:latin typeface="游明朝" panose="02020400000000000000" pitchFamily="18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（スナップ）</a:t>
            </a:r>
            <a:endParaRPr lang="ja-JP" altLang="en-US" sz="4000" dirty="0">
              <a:solidFill>
                <a:prstClr val="black"/>
              </a:solidFill>
            </a:endParaRPr>
          </a:p>
        </p:txBody>
      </p:sp>
      <p:sp>
        <p:nvSpPr>
          <p:cNvPr id="11" name="右矢印 10"/>
          <p:cNvSpPr/>
          <p:nvPr/>
        </p:nvSpPr>
        <p:spPr>
          <a:xfrm>
            <a:off x="3156934" y="2653355"/>
            <a:ext cx="4106751" cy="2266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角丸四角形吹き出し 11"/>
          <p:cNvSpPr/>
          <p:nvPr/>
        </p:nvSpPr>
        <p:spPr>
          <a:xfrm>
            <a:off x="490330" y="5189660"/>
            <a:ext cx="9713843" cy="982011"/>
          </a:xfrm>
          <a:prstGeom prst="wedgeRoundRectCallout">
            <a:avLst>
              <a:gd name="adj1" fmla="val 27784"/>
              <a:gd name="adj2" fmla="val -234022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/>
            <a:r>
              <a:rPr lang="ja-JP" altLang="en-US" sz="2400" dirty="0">
                <a:solidFill>
                  <a:prstClr val="black"/>
                </a:solidFill>
                <a:latin typeface="Calibri" panose="020F0502020204030204"/>
              </a:rPr>
              <a:t>「投げるときに手首を「アヒルのくちばし」のようにすると</a:t>
            </a:r>
            <a:r>
              <a:rPr lang="ja-JP" altLang="en-US" sz="2400" dirty="0" smtClean="0">
                <a:solidFill>
                  <a:prstClr val="black"/>
                </a:solidFill>
                <a:latin typeface="Calibri" panose="020F0502020204030204"/>
              </a:rPr>
              <a:t>、</a:t>
            </a:r>
            <a:endParaRPr lang="en-US" altLang="ja-JP" sz="2400" dirty="0" smtClean="0">
              <a:solidFill>
                <a:prstClr val="black"/>
              </a:solidFill>
              <a:latin typeface="Calibri" panose="020F0502020204030204"/>
            </a:endParaRPr>
          </a:p>
          <a:p>
            <a:pPr defTabSz="914400"/>
            <a:r>
              <a:rPr lang="ja-JP" altLang="en-US" sz="2400" dirty="0" smtClean="0">
                <a:solidFill>
                  <a:prstClr val="black"/>
                </a:solidFill>
                <a:latin typeface="Calibri" panose="020F0502020204030204"/>
              </a:rPr>
              <a:t>うで</a:t>
            </a:r>
            <a:r>
              <a:rPr lang="ja-JP" altLang="en-US" sz="2400" dirty="0">
                <a:solidFill>
                  <a:prstClr val="black"/>
                </a:solidFill>
                <a:latin typeface="Calibri" panose="020F0502020204030204"/>
              </a:rPr>
              <a:t>をふる速さがまして、ボールを強く投げられるようになるよ</a:t>
            </a:r>
            <a:r>
              <a:rPr lang="ja-JP" altLang="en-US" sz="2400" dirty="0" smtClean="0">
                <a:solidFill>
                  <a:prstClr val="black"/>
                </a:solidFill>
                <a:latin typeface="Calibri" panose="020F0502020204030204"/>
              </a:rPr>
              <a:t>。</a:t>
            </a:r>
            <a:endParaRPr lang="ja-JP" alt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67629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 txBox="1">
            <a:spLocks/>
          </p:cNvSpPr>
          <p:nvPr/>
        </p:nvSpPr>
        <p:spPr>
          <a:xfrm>
            <a:off x="51049" y="212036"/>
            <a:ext cx="11514667" cy="672398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4800" b="1" u="sng" dirty="0" smtClean="0">
                <a:solidFill>
                  <a:srgbClr val="0070C0"/>
                </a:solidFill>
              </a:rPr>
              <a:t>動きのポイント</a:t>
            </a:r>
            <a:r>
              <a:rPr lang="ja-JP" altLang="en-US" sz="4800" b="1" dirty="0" smtClean="0">
                <a:solidFill>
                  <a:srgbClr val="0070C0"/>
                </a:solidFill>
              </a:rPr>
              <a:t>　　</a:t>
            </a:r>
            <a:endParaRPr lang="en-US" altLang="ja-JP" sz="4800" b="1" dirty="0" smtClean="0">
              <a:solidFill>
                <a:srgbClr val="0070C0"/>
              </a:solidFill>
            </a:endParaRPr>
          </a:p>
          <a:p>
            <a:endParaRPr lang="en-US" altLang="ja-JP" sz="4000" dirty="0" smtClean="0">
              <a:solidFill>
                <a:srgbClr val="000000"/>
              </a:solidFill>
              <a:latin typeface="游明朝" panose="02020400000000000000" pitchFamily="18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r>
              <a:rPr lang="ja-JP" altLang="en-US" sz="4000" dirty="0" smtClean="0">
                <a:solidFill>
                  <a:srgbClr val="000000"/>
                </a:solidFill>
                <a:latin typeface="游明朝" panose="02020400000000000000" pitchFamily="18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③</a:t>
            </a:r>
            <a:r>
              <a:rPr lang="ja-JP" altLang="en-US" sz="4000" dirty="0">
                <a:solidFill>
                  <a:srgbClr val="000000"/>
                </a:solidFill>
                <a:latin typeface="游明朝" panose="02020400000000000000" pitchFamily="18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うでをしっかりふる</a:t>
            </a:r>
            <a:r>
              <a:rPr lang="ja-JP" altLang="ja-JP" sz="4000" dirty="0" smtClean="0">
                <a:solidFill>
                  <a:srgbClr val="000000"/>
                </a:solidFill>
                <a:latin typeface="游明朝" panose="02020400000000000000" pitchFamily="18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。</a:t>
            </a:r>
            <a:r>
              <a:rPr lang="ja-JP" altLang="en-US" sz="4000" dirty="0" smtClean="0">
                <a:solidFill>
                  <a:srgbClr val="000000"/>
                </a:solidFill>
                <a:latin typeface="游明朝" panose="02020400000000000000" pitchFamily="18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（スナップ）</a:t>
            </a:r>
            <a:endParaRPr lang="ja-JP" altLang="en-US" sz="4000" dirty="0">
              <a:solidFill>
                <a:prstClr val="black"/>
              </a:solidFill>
            </a:endParaRPr>
          </a:p>
        </p:txBody>
      </p:sp>
      <p:pic>
        <p:nvPicPr>
          <p:cNvPr id="4" name="図形 8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31036" y="2301765"/>
            <a:ext cx="3034499" cy="1950248"/>
          </a:xfrm>
          <a:prstGeom prst="rect">
            <a:avLst/>
          </a:prstGeom>
        </p:spPr>
      </p:pic>
      <p:pic>
        <p:nvPicPr>
          <p:cNvPr id="5" name="図形 1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9057" y="4023509"/>
            <a:ext cx="4287736" cy="2482230"/>
          </a:xfrm>
          <a:prstGeom prst="rect">
            <a:avLst/>
          </a:prstGeom>
        </p:spPr>
      </p:pic>
      <p:sp>
        <p:nvSpPr>
          <p:cNvPr id="6" name="角丸四角形吹き出し 5"/>
          <p:cNvSpPr/>
          <p:nvPr/>
        </p:nvSpPr>
        <p:spPr>
          <a:xfrm>
            <a:off x="8875986" y="2301765"/>
            <a:ext cx="3018638" cy="1950248"/>
          </a:xfrm>
          <a:prstGeom prst="wedgeRoundRectCallout">
            <a:avLst>
              <a:gd name="adj1" fmla="val -63665"/>
              <a:gd name="adj2" fmla="val 18794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914400"/>
            <a:r>
              <a:rPr lang="ja-JP" altLang="en-US" dirty="0">
                <a:solidFill>
                  <a:prstClr val="black"/>
                </a:solidFill>
                <a:latin typeface="Calibri" panose="020F0502020204030204"/>
              </a:rPr>
              <a:t>はじめは</a:t>
            </a:r>
            <a:r>
              <a:rPr lang="ja-JP" altLang="en-US" dirty="0" smtClean="0">
                <a:solidFill>
                  <a:prstClr val="black"/>
                </a:solidFill>
                <a:latin typeface="Calibri" panose="020F0502020204030204"/>
              </a:rPr>
              <a:t>、</a:t>
            </a:r>
            <a:endParaRPr lang="en-US" altLang="ja-JP" dirty="0" smtClean="0">
              <a:solidFill>
                <a:prstClr val="black"/>
              </a:solidFill>
              <a:latin typeface="Calibri" panose="020F0502020204030204"/>
            </a:endParaRPr>
          </a:p>
          <a:p>
            <a:pPr lvl="0" defTabSz="914400"/>
            <a:r>
              <a:rPr lang="ja-JP" altLang="en-US" dirty="0" smtClean="0">
                <a:solidFill>
                  <a:prstClr val="black"/>
                </a:solidFill>
                <a:latin typeface="Calibri" panose="020F0502020204030204"/>
              </a:rPr>
              <a:t>二人で</a:t>
            </a:r>
            <a:r>
              <a:rPr lang="ja-JP" altLang="en-US" dirty="0">
                <a:solidFill>
                  <a:prstClr val="black"/>
                </a:solidFill>
                <a:latin typeface="Calibri" panose="020F0502020204030204"/>
              </a:rPr>
              <a:t>、投げたボールをとってもらう練習をしてもいいね</a:t>
            </a:r>
            <a:r>
              <a:rPr lang="ja-JP" altLang="en-US" dirty="0" smtClean="0">
                <a:solidFill>
                  <a:prstClr val="black"/>
                </a:solidFill>
                <a:latin typeface="Calibri" panose="020F0502020204030204"/>
              </a:rPr>
              <a:t>。</a:t>
            </a:r>
            <a:endParaRPr lang="en-US" altLang="ja-JP" dirty="0" smtClean="0">
              <a:solidFill>
                <a:prstClr val="black"/>
              </a:solidFill>
              <a:latin typeface="Calibri" panose="020F0502020204030204"/>
            </a:endParaRPr>
          </a:p>
          <a:p>
            <a:pPr lvl="0" defTabSz="914400"/>
            <a:r>
              <a:rPr lang="ja-JP" altLang="en-US" dirty="0">
                <a:solidFill>
                  <a:prstClr val="black"/>
                </a:solidFill>
                <a:latin typeface="Calibri" panose="020F0502020204030204"/>
              </a:rPr>
              <a:t>なれてきたら</a:t>
            </a:r>
            <a:r>
              <a:rPr lang="ja-JP" altLang="en-US" dirty="0" smtClean="0">
                <a:solidFill>
                  <a:prstClr val="black"/>
                </a:solidFill>
                <a:latin typeface="Calibri" panose="020F0502020204030204"/>
              </a:rPr>
              <a:t>、一人で</a:t>
            </a:r>
            <a:r>
              <a:rPr lang="ja-JP" altLang="en-US" dirty="0" err="1" smtClean="0">
                <a:solidFill>
                  <a:prstClr val="black"/>
                </a:solidFill>
                <a:latin typeface="Calibri" panose="020F0502020204030204"/>
              </a:rPr>
              <a:t>ちょうせんして</a:t>
            </a:r>
            <a:r>
              <a:rPr lang="ja-JP" altLang="en-US" dirty="0" smtClean="0">
                <a:solidFill>
                  <a:prstClr val="black"/>
                </a:solidFill>
                <a:latin typeface="Calibri" panose="020F0502020204030204"/>
              </a:rPr>
              <a:t>みよう。</a:t>
            </a:r>
            <a:endParaRPr lang="ja-JP" alt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" name="角丸四角形吹き出し 7"/>
          <p:cNvSpPr/>
          <p:nvPr/>
        </p:nvSpPr>
        <p:spPr>
          <a:xfrm>
            <a:off x="1828800" y="2301765"/>
            <a:ext cx="3790012" cy="1529255"/>
          </a:xfrm>
          <a:prstGeom prst="wedgeRoundRectCallout">
            <a:avLst>
              <a:gd name="adj1" fmla="val 48771"/>
              <a:gd name="adj2" fmla="val -18566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/>
            <a:r>
              <a:rPr lang="ja-JP" altLang="en-US" sz="2400" dirty="0" smtClean="0">
                <a:solidFill>
                  <a:prstClr val="black"/>
                </a:solidFill>
                <a:latin typeface="Calibri" panose="020F0502020204030204"/>
              </a:rPr>
              <a:t>「やって</a:t>
            </a:r>
            <a:r>
              <a:rPr lang="ja-JP" altLang="en-US" sz="2400" dirty="0">
                <a:solidFill>
                  <a:prstClr val="black"/>
                </a:solidFill>
                <a:latin typeface="Calibri" panose="020F0502020204030204"/>
              </a:rPr>
              <a:t>みよう（例</a:t>
            </a:r>
            <a:r>
              <a:rPr lang="ja-JP" altLang="en-US" sz="2400" dirty="0" smtClean="0">
                <a:solidFill>
                  <a:prstClr val="black"/>
                </a:solidFill>
                <a:latin typeface="Calibri" panose="020F0502020204030204"/>
              </a:rPr>
              <a:t>）」</a:t>
            </a:r>
            <a:endParaRPr lang="ja-JP" altLang="en-US" sz="2400" dirty="0">
              <a:solidFill>
                <a:prstClr val="black"/>
              </a:solidFill>
              <a:latin typeface="Calibri" panose="020F0502020204030204"/>
            </a:endParaRPr>
          </a:p>
          <a:p>
            <a:pPr defTabSz="914400"/>
            <a:r>
              <a:rPr lang="ja-JP" altLang="en-US" sz="2400" dirty="0">
                <a:solidFill>
                  <a:prstClr val="black"/>
                </a:solidFill>
                <a:latin typeface="Calibri" panose="020F0502020204030204"/>
              </a:rPr>
              <a:t>横に</a:t>
            </a:r>
            <a:r>
              <a:rPr lang="ja-JP" altLang="en-US" sz="2400" dirty="0" smtClean="0">
                <a:solidFill>
                  <a:prstClr val="black"/>
                </a:solidFill>
                <a:latin typeface="Calibri" panose="020F0502020204030204"/>
              </a:rPr>
              <a:t>なって、</a:t>
            </a:r>
            <a:endParaRPr lang="en-US" altLang="ja-JP" sz="2400" dirty="0" smtClean="0">
              <a:solidFill>
                <a:prstClr val="black"/>
              </a:solidFill>
              <a:latin typeface="Calibri" panose="020F0502020204030204"/>
            </a:endParaRPr>
          </a:p>
          <a:p>
            <a:pPr defTabSz="914400"/>
            <a:r>
              <a:rPr lang="ja-JP" altLang="en-US" sz="2400" dirty="0" smtClean="0">
                <a:solidFill>
                  <a:prstClr val="black"/>
                </a:solidFill>
                <a:latin typeface="Calibri" panose="020F0502020204030204"/>
              </a:rPr>
              <a:t>ボールをスナップだけで</a:t>
            </a:r>
            <a:endParaRPr lang="en-US" altLang="ja-JP" sz="2400" dirty="0" smtClean="0">
              <a:solidFill>
                <a:prstClr val="black"/>
              </a:solidFill>
              <a:latin typeface="Calibri" panose="020F0502020204030204"/>
            </a:endParaRPr>
          </a:p>
          <a:p>
            <a:pPr defTabSz="914400"/>
            <a:r>
              <a:rPr lang="ja-JP" altLang="en-US" sz="2400" dirty="0" smtClean="0">
                <a:solidFill>
                  <a:prstClr val="black"/>
                </a:solidFill>
                <a:latin typeface="Calibri" panose="020F0502020204030204"/>
              </a:rPr>
              <a:t>真上に上げてみよう。</a:t>
            </a:r>
            <a:endParaRPr lang="ja-JP" alt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角丸四角形吹き出し 8"/>
          <p:cNvSpPr/>
          <p:nvPr/>
        </p:nvSpPr>
        <p:spPr>
          <a:xfrm>
            <a:off x="5337797" y="5054118"/>
            <a:ext cx="4972394" cy="1469432"/>
          </a:xfrm>
          <a:prstGeom prst="wedgeRoundRectCallout">
            <a:avLst>
              <a:gd name="adj1" fmla="val -49872"/>
              <a:gd name="adj2" fmla="val 19896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914400"/>
            <a:r>
              <a:rPr lang="ja-JP" altLang="en-US" sz="2400" dirty="0" smtClean="0">
                <a:solidFill>
                  <a:prstClr val="black"/>
                </a:solidFill>
                <a:latin typeface="Calibri" panose="020F0502020204030204"/>
              </a:rPr>
              <a:t>「けん」「けん」「ぱ」のリズムで投げるときに、スナップを意識してやってみよう。</a:t>
            </a:r>
            <a:endParaRPr lang="ja-JP" alt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74120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/>
        </p:nvSpPr>
        <p:spPr>
          <a:xfrm>
            <a:off x="810720" y="590270"/>
            <a:ext cx="9144000" cy="83185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dirty="0">
                <a:solidFill>
                  <a:prstClr val="black"/>
                </a:solidFill>
                <a:latin typeface="Calibri Light" panose="020F0302020204030204"/>
              </a:rPr>
              <a:t>ボールキャッチ</a:t>
            </a:r>
            <a:r>
              <a:rPr lang="en-US" altLang="ja-JP" dirty="0">
                <a:solidFill>
                  <a:prstClr val="black"/>
                </a:solidFill>
                <a:latin typeface="Calibri Light" panose="020F0302020204030204"/>
              </a:rPr>
              <a:t> </a:t>
            </a:r>
          </a:p>
        </p:txBody>
      </p:sp>
      <p:pic>
        <p:nvPicPr>
          <p:cNvPr id="3" name="コンテンツプレースホルダ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00784" y="1787217"/>
            <a:ext cx="2475865" cy="2980055"/>
          </a:xfrm>
          <a:prstGeom prst="rect">
            <a:avLst/>
          </a:prstGeom>
        </p:spPr>
      </p:pic>
      <p:pic>
        <p:nvPicPr>
          <p:cNvPr id="4" name="コンテンツプレースホルダ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66961" y="1787217"/>
            <a:ext cx="2571750" cy="4277360"/>
          </a:xfrm>
          <a:prstGeom prst="rect">
            <a:avLst/>
          </a:prstGeom>
        </p:spPr>
      </p:pic>
      <p:pic>
        <p:nvPicPr>
          <p:cNvPr id="5" name="図形 1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77761" y="1787217"/>
            <a:ext cx="3153917" cy="2639606"/>
          </a:xfrm>
          <a:prstGeom prst="rect">
            <a:avLst/>
          </a:prstGeom>
        </p:spPr>
      </p:pic>
      <p:sp>
        <p:nvSpPr>
          <p:cNvPr id="13" name="角丸四角形吹き出し 12"/>
          <p:cNvSpPr/>
          <p:nvPr/>
        </p:nvSpPr>
        <p:spPr>
          <a:xfrm>
            <a:off x="625102" y="5294444"/>
            <a:ext cx="4026410" cy="1307465"/>
          </a:xfrm>
          <a:prstGeom prst="wedgeRoundRectCallout">
            <a:avLst>
              <a:gd name="adj1" fmla="val -14053"/>
              <a:gd name="adj2" fmla="val -121329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914400"/>
            <a:r>
              <a:rPr lang="ja-JP" altLang="en-US" sz="2400" dirty="0" smtClean="0">
                <a:solidFill>
                  <a:prstClr val="black"/>
                </a:solidFill>
                <a:latin typeface="Calibri" panose="020F0502020204030204"/>
              </a:rPr>
              <a:t>ひざを曲げたしせいから、ボールを真上に投げてキャッチしてみよう。</a:t>
            </a:r>
          </a:p>
        </p:txBody>
      </p:sp>
      <p:sp>
        <p:nvSpPr>
          <p:cNvPr id="9" name="角丸四角形吹き出し 8"/>
          <p:cNvSpPr/>
          <p:nvPr/>
        </p:nvSpPr>
        <p:spPr>
          <a:xfrm>
            <a:off x="3538328" y="1859624"/>
            <a:ext cx="1766954" cy="3216217"/>
          </a:xfrm>
          <a:prstGeom prst="wedgeRoundRectCallout">
            <a:avLst>
              <a:gd name="adj1" fmla="val 83895"/>
              <a:gd name="adj2" fmla="val -8102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914400"/>
            <a:r>
              <a:rPr lang="ja-JP" altLang="en-US" sz="2000" dirty="0" smtClean="0">
                <a:solidFill>
                  <a:prstClr val="black"/>
                </a:solidFill>
                <a:latin typeface="Calibri" panose="020F0502020204030204"/>
              </a:rPr>
              <a:t>だんだんとボールを高く投げて、キャッチしてみよう。</a:t>
            </a:r>
            <a:endParaRPr lang="en-US" altLang="ja-JP" sz="2000" dirty="0" smtClean="0">
              <a:solidFill>
                <a:prstClr val="black"/>
              </a:solidFill>
              <a:latin typeface="Calibri" panose="020F0502020204030204"/>
            </a:endParaRPr>
          </a:p>
          <a:p>
            <a:pPr lvl="0" defTabSz="914400"/>
            <a:r>
              <a:rPr lang="ja-JP" altLang="en-US" sz="2000" dirty="0" smtClean="0">
                <a:solidFill>
                  <a:prstClr val="black"/>
                </a:solidFill>
                <a:latin typeface="Calibri" panose="020F0502020204030204"/>
              </a:rPr>
              <a:t>キャッチするまでの間に何回手たたきができるかな。</a:t>
            </a:r>
          </a:p>
        </p:txBody>
      </p:sp>
      <p:sp>
        <p:nvSpPr>
          <p:cNvPr id="10" name="角丸四角形吹き出し 9"/>
          <p:cNvSpPr/>
          <p:nvPr/>
        </p:nvSpPr>
        <p:spPr>
          <a:xfrm>
            <a:off x="8200390" y="4645211"/>
            <a:ext cx="3713314" cy="1956698"/>
          </a:xfrm>
          <a:prstGeom prst="wedgeRoundRectCallout">
            <a:avLst>
              <a:gd name="adj1" fmla="val -19332"/>
              <a:gd name="adj2" fmla="val -75363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914400"/>
            <a:r>
              <a:rPr lang="ja-JP" altLang="en-US" sz="2000" dirty="0" smtClean="0">
                <a:solidFill>
                  <a:prstClr val="black"/>
                </a:solidFill>
                <a:latin typeface="Calibri" panose="020F0502020204030204"/>
              </a:rPr>
              <a:t>かべに向かってボールを投げて、はね返ってくるボールをキャッチしよう。</a:t>
            </a:r>
            <a:endParaRPr lang="en-US" altLang="ja-JP" sz="2000" dirty="0" smtClean="0">
              <a:solidFill>
                <a:prstClr val="black"/>
              </a:solidFill>
              <a:latin typeface="Calibri" panose="020F0502020204030204"/>
            </a:endParaRPr>
          </a:p>
          <a:p>
            <a:pPr lvl="0" defTabSz="914400"/>
            <a:r>
              <a:rPr lang="ja-JP" altLang="en-US" sz="2000" dirty="0" smtClean="0">
                <a:solidFill>
                  <a:prstClr val="black"/>
                </a:solidFill>
                <a:latin typeface="Calibri" panose="020F0502020204030204"/>
              </a:rPr>
              <a:t>はね返ってくるボールの正面に移動するととりやすいよ。</a:t>
            </a:r>
          </a:p>
        </p:txBody>
      </p:sp>
    </p:spTree>
    <p:extLst>
      <p:ext uri="{BB962C8B-B14F-4D97-AF65-F5344CB8AC3E}">
        <p14:creationId xmlns:p14="http://schemas.microsoft.com/office/powerpoint/2010/main" val="195594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 txBox="1">
            <a:spLocks/>
          </p:cNvSpPr>
          <p:nvPr/>
        </p:nvSpPr>
        <p:spPr>
          <a:xfrm>
            <a:off x="51049" y="251792"/>
            <a:ext cx="11514667" cy="668422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4800" b="1" u="sng" dirty="0" smtClean="0">
                <a:solidFill>
                  <a:srgbClr val="0070C0"/>
                </a:solidFill>
              </a:rPr>
              <a:t>動きのポイント</a:t>
            </a:r>
            <a:r>
              <a:rPr lang="en-US" altLang="ja-JP" sz="4800" b="1" dirty="0" smtClean="0">
                <a:solidFill>
                  <a:srgbClr val="0070C0"/>
                </a:solidFill>
              </a:rPr>
              <a:t/>
            </a:r>
            <a:br>
              <a:rPr lang="en-US" altLang="ja-JP" sz="4800" b="1" dirty="0" smtClean="0">
                <a:solidFill>
                  <a:srgbClr val="0070C0"/>
                </a:solidFill>
              </a:rPr>
            </a:br>
            <a:endParaRPr lang="ja-JP" altLang="en-US" sz="2800" b="1" dirty="0">
              <a:solidFill>
                <a:schemeClr val="tx1"/>
              </a:solidFill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51049" y="1223329"/>
            <a:ext cx="6999637" cy="707886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defTabSz="914400"/>
            <a:r>
              <a:rPr kumimoji="1" lang="ja-JP" altLang="en-US" sz="4000" dirty="0" smtClean="0">
                <a:solidFill>
                  <a:srgbClr val="000000"/>
                </a:solidFill>
                <a:latin typeface="游明朝" panose="02020400000000000000" pitchFamily="18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ラケットやバットで打つとき</a:t>
            </a:r>
            <a:endParaRPr kumimoji="1" lang="ja-JP" altLang="en-US" sz="4000" dirty="0">
              <a:solidFill>
                <a:prstClr val="black"/>
              </a:solidFill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25"/>
          <a:stretch/>
        </p:blipFill>
        <p:spPr>
          <a:xfrm>
            <a:off x="216537" y="2465476"/>
            <a:ext cx="4408126" cy="2543971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9" name="正方形/長方形 8"/>
          <p:cNvSpPr/>
          <p:nvPr/>
        </p:nvSpPr>
        <p:spPr>
          <a:xfrm>
            <a:off x="4790151" y="2465476"/>
            <a:ext cx="691025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kumimoji="1" lang="ja-JP" altLang="en-US" sz="4000" dirty="0" smtClean="0">
                <a:solidFill>
                  <a:srgbClr val="000000"/>
                </a:solidFill>
                <a:latin typeface="游明朝" panose="02020400000000000000" pitchFamily="18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①</a:t>
            </a:r>
            <a:r>
              <a:rPr kumimoji="1" lang="ja-JP" altLang="ja-JP" sz="4000" dirty="0" smtClean="0">
                <a:solidFill>
                  <a:srgbClr val="000000"/>
                </a:solidFill>
                <a:latin typeface="游明朝" panose="02020400000000000000" pitchFamily="18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左足</a:t>
            </a:r>
            <a:r>
              <a:rPr kumimoji="1" lang="ja-JP" altLang="ja-JP" sz="4000" dirty="0">
                <a:solidFill>
                  <a:srgbClr val="000000"/>
                </a:solidFill>
                <a:latin typeface="游明朝" panose="02020400000000000000" pitchFamily="18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の前にボールが</a:t>
            </a:r>
            <a:r>
              <a:rPr kumimoji="1" lang="ja-JP" altLang="ja-JP" sz="4000" dirty="0" smtClean="0">
                <a:solidFill>
                  <a:srgbClr val="000000"/>
                </a:solidFill>
                <a:latin typeface="游明朝" panose="02020400000000000000" pitchFamily="18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ある</a:t>
            </a:r>
            <a:endParaRPr kumimoji="1" lang="en-US" altLang="ja-JP" sz="4000" dirty="0" smtClean="0">
              <a:solidFill>
                <a:srgbClr val="000000"/>
              </a:solidFill>
              <a:latin typeface="游明朝" panose="02020400000000000000" pitchFamily="18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defTabSz="914400"/>
            <a:r>
              <a:rPr kumimoji="1" lang="ja-JP" altLang="en-US" sz="4000" dirty="0">
                <a:solidFill>
                  <a:srgbClr val="000000"/>
                </a:solidFill>
                <a:latin typeface="游明朝" panose="02020400000000000000" pitchFamily="18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</a:t>
            </a:r>
            <a:r>
              <a:rPr kumimoji="1" lang="ja-JP" altLang="ja-JP" sz="4000" dirty="0" smtClean="0">
                <a:solidFill>
                  <a:srgbClr val="000000"/>
                </a:solidFill>
                <a:latin typeface="游明朝" panose="02020400000000000000" pitchFamily="18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よう</a:t>
            </a:r>
            <a:r>
              <a:rPr kumimoji="1" lang="ja-JP" altLang="ja-JP" sz="4000" dirty="0">
                <a:solidFill>
                  <a:srgbClr val="000000"/>
                </a:solidFill>
                <a:latin typeface="游明朝" panose="02020400000000000000" pitchFamily="18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に立つ。　</a:t>
            </a:r>
            <a:endParaRPr kumimoji="1" lang="en-US" altLang="ja-JP" sz="4000" dirty="0" smtClean="0">
              <a:solidFill>
                <a:srgbClr val="000000"/>
              </a:solidFill>
              <a:latin typeface="游明朝" panose="02020400000000000000" pitchFamily="18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defTabSz="914400"/>
            <a:r>
              <a:rPr kumimoji="1" lang="ja-JP" altLang="en-US" sz="4000" dirty="0">
                <a:solidFill>
                  <a:srgbClr val="000000"/>
                </a:solidFill>
                <a:latin typeface="游明朝" panose="02020400000000000000" pitchFamily="18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②</a:t>
            </a:r>
            <a:r>
              <a:rPr kumimoji="1" lang="ja-JP" altLang="ja-JP" sz="4000" dirty="0" smtClean="0">
                <a:solidFill>
                  <a:srgbClr val="000000"/>
                </a:solidFill>
                <a:latin typeface="游明朝" panose="02020400000000000000" pitchFamily="18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軽く</a:t>
            </a:r>
            <a:r>
              <a:rPr kumimoji="1" lang="ja-JP" altLang="ja-JP" sz="4000" dirty="0">
                <a:solidFill>
                  <a:srgbClr val="000000"/>
                </a:solidFill>
                <a:latin typeface="游明朝" panose="02020400000000000000" pitchFamily="18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ひざを</a:t>
            </a:r>
            <a:r>
              <a:rPr kumimoji="1" lang="ja-JP" altLang="ja-JP" sz="4000" dirty="0" smtClean="0">
                <a:solidFill>
                  <a:srgbClr val="000000"/>
                </a:solidFill>
                <a:latin typeface="游明朝" panose="02020400000000000000" pitchFamily="18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曲げて</a:t>
            </a:r>
            <a:r>
              <a:rPr kumimoji="1" lang="ja-JP" altLang="en-US" sz="4000" dirty="0" smtClean="0">
                <a:solidFill>
                  <a:srgbClr val="000000"/>
                </a:solidFill>
                <a:latin typeface="游明朝" panose="02020400000000000000" pitchFamily="18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かまえ</a:t>
            </a:r>
            <a:r>
              <a:rPr kumimoji="1" lang="ja-JP" altLang="ja-JP" sz="4000" dirty="0" smtClean="0">
                <a:solidFill>
                  <a:srgbClr val="000000"/>
                </a:solidFill>
                <a:latin typeface="游明朝" panose="02020400000000000000" pitchFamily="18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る。</a:t>
            </a:r>
            <a:endParaRPr kumimoji="1" lang="en-US" altLang="ja-JP" sz="4000" dirty="0" smtClean="0">
              <a:solidFill>
                <a:srgbClr val="000000"/>
              </a:solidFill>
              <a:latin typeface="游明朝" panose="02020400000000000000" pitchFamily="18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defTabSz="914400"/>
            <a:r>
              <a:rPr kumimoji="1" lang="ja-JP" altLang="en-US" sz="4000" dirty="0">
                <a:solidFill>
                  <a:srgbClr val="000000"/>
                </a:solidFill>
                <a:latin typeface="游明朝" panose="02020400000000000000" pitchFamily="18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③</a:t>
            </a:r>
            <a:r>
              <a:rPr kumimoji="1" lang="ja-JP" altLang="ja-JP" sz="4000" dirty="0" smtClean="0">
                <a:solidFill>
                  <a:srgbClr val="000000"/>
                </a:solidFill>
                <a:latin typeface="游明朝" panose="02020400000000000000" pitchFamily="18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当たる</a:t>
            </a:r>
            <a:r>
              <a:rPr kumimoji="1" lang="ja-JP" altLang="en-US" sz="4000" dirty="0" smtClean="0">
                <a:solidFill>
                  <a:srgbClr val="000000"/>
                </a:solidFill>
                <a:latin typeface="游明朝" panose="02020400000000000000" pitchFamily="18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しゅん</a:t>
            </a:r>
            <a:r>
              <a:rPr kumimoji="1" lang="ja-JP" altLang="ja-JP" sz="4000" dirty="0" smtClean="0">
                <a:solidFill>
                  <a:srgbClr val="000000"/>
                </a:solidFill>
                <a:latin typeface="游明朝" panose="02020400000000000000" pitchFamily="18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間</a:t>
            </a:r>
            <a:r>
              <a:rPr kumimoji="1" lang="ja-JP" altLang="ja-JP" sz="4000" dirty="0">
                <a:solidFill>
                  <a:srgbClr val="000000"/>
                </a:solidFill>
                <a:latin typeface="游明朝" panose="02020400000000000000" pitchFamily="18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まで</a:t>
            </a:r>
            <a:r>
              <a:rPr kumimoji="1" lang="ja-JP" altLang="ja-JP" sz="4000" dirty="0" smtClean="0">
                <a:solidFill>
                  <a:srgbClr val="000000"/>
                </a:solidFill>
                <a:latin typeface="游明朝" panose="02020400000000000000" pitchFamily="18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ボール</a:t>
            </a:r>
            <a:endParaRPr kumimoji="1" lang="en-US" altLang="ja-JP" sz="4000" dirty="0" smtClean="0">
              <a:solidFill>
                <a:srgbClr val="000000"/>
              </a:solidFill>
              <a:latin typeface="游明朝" panose="02020400000000000000" pitchFamily="18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defTabSz="914400"/>
            <a:r>
              <a:rPr kumimoji="1" lang="ja-JP" altLang="en-US" sz="4000" dirty="0">
                <a:solidFill>
                  <a:srgbClr val="000000"/>
                </a:solidFill>
                <a:latin typeface="游明朝" panose="02020400000000000000" pitchFamily="18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</a:t>
            </a:r>
            <a:r>
              <a:rPr kumimoji="1" lang="ja-JP" altLang="ja-JP" sz="4000" dirty="0" smtClean="0">
                <a:solidFill>
                  <a:srgbClr val="000000"/>
                </a:solidFill>
                <a:latin typeface="游明朝" panose="02020400000000000000" pitchFamily="18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を</a:t>
            </a:r>
            <a:r>
              <a:rPr kumimoji="1" lang="ja-JP" altLang="ja-JP" sz="4000" dirty="0">
                <a:solidFill>
                  <a:srgbClr val="000000"/>
                </a:solidFill>
                <a:latin typeface="游明朝" panose="02020400000000000000" pitchFamily="18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見る</a:t>
            </a:r>
            <a:r>
              <a:rPr kumimoji="1" lang="ja-JP" altLang="ja-JP" sz="4000" dirty="0" smtClean="0">
                <a:solidFill>
                  <a:srgbClr val="000000"/>
                </a:solidFill>
                <a:latin typeface="游明朝" panose="02020400000000000000" pitchFamily="18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。</a:t>
            </a:r>
            <a:r>
              <a:rPr kumimoji="1" lang="ja-JP" altLang="en-US" sz="4000" dirty="0" smtClean="0">
                <a:solidFill>
                  <a:srgbClr val="000000"/>
                </a:solidFill>
                <a:latin typeface="游明朝" panose="02020400000000000000" pitchFamily="18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　　　</a:t>
            </a:r>
            <a:endParaRPr kumimoji="1" lang="en-US" altLang="ja-JP" sz="4000" dirty="0" smtClean="0">
              <a:solidFill>
                <a:srgbClr val="000000"/>
              </a:solidFill>
              <a:latin typeface="游明朝" panose="02020400000000000000" pitchFamily="18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defTabSz="914400"/>
            <a:r>
              <a:rPr kumimoji="1" lang="ja-JP" altLang="en-US" sz="4000" dirty="0" smtClean="0">
                <a:solidFill>
                  <a:srgbClr val="000000"/>
                </a:solidFill>
                <a:latin typeface="游明朝" panose="02020400000000000000" pitchFamily="18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④なるべく水平にふ</a:t>
            </a:r>
            <a:r>
              <a:rPr kumimoji="1" lang="ja-JP" altLang="ja-JP" sz="4000" dirty="0" smtClean="0">
                <a:solidFill>
                  <a:srgbClr val="000000"/>
                </a:solidFill>
                <a:latin typeface="游明朝" panose="02020400000000000000" pitchFamily="18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る</a:t>
            </a:r>
            <a:r>
              <a:rPr kumimoji="1" lang="ja-JP" altLang="en-US" sz="4000" dirty="0" smtClean="0">
                <a:solidFill>
                  <a:srgbClr val="000000"/>
                </a:solidFill>
                <a:latin typeface="游明朝" panose="02020400000000000000" pitchFamily="18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。</a:t>
            </a:r>
            <a:endParaRPr kumimoji="1" lang="ja-JP" altLang="en-US" sz="4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636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/>
        </p:nvSpPr>
        <p:spPr>
          <a:xfrm>
            <a:off x="421122" y="618960"/>
            <a:ext cx="9431020" cy="83185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dirty="0" smtClean="0">
                <a:solidFill>
                  <a:prstClr val="black"/>
                </a:solidFill>
                <a:latin typeface="Calibri Light" panose="020F0302020204030204"/>
              </a:rPr>
              <a:t>ラケットやバットをふってみよう！</a:t>
            </a:r>
            <a:endParaRPr lang="en-US" altLang="ja-JP" dirty="0">
              <a:solidFill>
                <a:prstClr val="black"/>
              </a:solidFill>
              <a:latin typeface="Calibri Light" panose="020F0302020204030204"/>
            </a:endParaRPr>
          </a:p>
        </p:txBody>
      </p:sp>
      <p:sp>
        <p:nvSpPr>
          <p:cNvPr id="12" name="角丸四角形吹き出し 11"/>
          <p:cNvSpPr/>
          <p:nvPr/>
        </p:nvSpPr>
        <p:spPr>
          <a:xfrm>
            <a:off x="198784" y="2252870"/>
            <a:ext cx="3224538" cy="1584943"/>
          </a:xfrm>
          <a:prstGeom prst="wedgeRoundRectCallout">
            <a:avLst>
              <a:gd name="adj1" fmla="val 63145"/>
              <a:gd name="adj2" fmla="val 44355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914400"/>
            <a:r>
              <a:rPr lang="ja-JP" altLang="en-US" sz="2400" dirty="0" smtClean="0">
                <a:solidFill>
                  <a:prstClr val="black"/>
                </a:solidFill>
                <a:latin typeface="Calibri" panose="020F0502020204030204"/>
              </a:rPr>
              <a:t>タオルをラケットやバットの代わりにしてみるといいね。</a:t>
            </a:r>
          </a:p>
        </p:txBody>
      </p:sp>
      <p:sp>
        <p:nvSpPr>
          <p:cNvPr id="10" name="角丸四角形吹き出し 9"/>
          <p:cNvSpPr/>
          <p:nvPr/>
        </p:nvSpPr>
        <p:spPr>
          <a:xfrm>
            <a:off x="3423321" y="5499652"/>
            <a:ext cx="7165166" cy="964735"/>
          </a:xfrm>
          <a:prstGeom prst="wedgeRoundRectCallout">
            <a:avLst>
              <a:gd name="adj1" fmla="val 48334"/>
              <a:gd name="adj2" fmla="val -28443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914400"/>
            <a:r>
              <a:rPr lang="ja-JP" altLang="en-US" sz="2400" dirty="0">
                <a:solidFill>
                  <a:prstClr val="black"/>
                </a:solidFill>
                <a:latin typeface="Calibri" panose="020F0502020204030204"/>
                <a:sym typeface="+mn-ea"/>
              </a:rPr>
              <a:t>近く</a:t>
            </a:r>
            <a:r>
              <a:rPr lang="ja-JP" altLang="en-US" sz="2400" dirty="0" smtClean="0">
                <a:solidFill>
                  <a:prstClr val="black"/>
                </a:solidFill>
                <a:latin typeface="Calibri" panose="020F0502020204030204"/>
                <a:sym typeface="+mn-ea"/>
              </a:rPr>
              <a:t>に</a:t>
            </a:r>
            <a:r>
              <a:rPr lang="ja-JP" altLang="en-US" sz="2400" dirty="0">
                <a:solidFill>
                  <a:prstClr val="black"/>
                </a:solidFill>
                <a:latin typeface="Calibri" panose="020F0502020204030204"/>
                <a:sym typeface="+mn-ea"/>
              </a:rPr>
              <a:t>人がいない</a:t>
            </a:r>
            <a:r>
              <a:rPr lang="ja-JP" altLang="en-US" sz="2400" dirty="0" smtClean="0">
                <a:solidFill>
                  <a:prstClr val="black"/>
                </a:solidFill>
                <a:latin typeface="Calibri" panose="020F0502020204030204"/>
                <a:sym typeface="+mn-ea"/>
              </a:rPr>
              <a:t>か、ぶつかりそうな物はないか、かくにんしてからやってみよう。</a:t>
            </a:r>
            <a:endParaRPr lang="ja-JP" altLang="en-US" sz="2400" dirty="0" smtClean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25"/>
          <a:stretch/>
        </p:blipFill>
        <p:spPr>
          <a:xfrm>
            <a:off x="4014099" y="2692422"/>
            <a:ext cx="4408126" cy="2543971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15" name="角丸四角形吹き出し 14"/>
          <p:cNvSpPr/>
          <p:nvPr/>
        </p:nvSpPr>
        <p:spPr>
          <a:xfrm>
            <a:off x="8798679" y="3112649"/>
            <a:ext cx="2726359" cy="1349396"/>
          </a:xfrm>
          <a:prstGeom prst="wedgeRoundRectCallout">
            <a:avLst>
              <a:gd name="adj1" fmla="val -66288"/>
              <a:gd name="adj2" fmla="val 34039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914400"/>
            <a:r>
              <a:rPr lang="ja-JP" altLang="en-US" sz="2400" dirty="0" smtClean="0">
                <a:solidFill>
                  <a:prstClr val="black"/>
                </a:solidFill>
                <a:latin typeface="Calibri" panose="020F0502020204030204"/>
              </a:rPr>
              <a:t>新聞紙をバットの代わりにしてみるのもいいね。</a:t>
            </a:r>
          </a:p>
        </p:txBody>
      </p:sp>
      <p:sp>
        <p:nvSpPr>
          <p:cNvPr id="13" name="角丸四角形吹き出し 12"/>
          <p:cNvSpPr/>
          <p:nvPr/>
        </p:nvSpPr>
        <p:spPr>
          <a:xfrm>
            <a:off x="421122" y="4462045"/>
            <a:ext cx="2868027" cy="1400998"/>
          </a:xfrm>
          <a:prstGeom prst="wedgeRoundRectCallout">
            <a:avLst>
              <a:gd name="adj1" fmla="val 66545"/>
              <a:gd name="adj2" fmla="val -65924"/>
              <a:gd name="adj3" fmla="val 16667"/>
            </a:avLst>
          </a:prstGeom>
          <a:noFill/>
          <a:ln w="25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914400"/>
            <a:r>
              <a:rPr lang="ja-JP" altLang="en-US" sz="2400" dirty="0" smtClean="0">
                <a:solidFill>
                  <a:prstClr val="black"/>
                </a:solidFill>
                <a:latin typeface="Calibri" panose="020F0502020204030204"/>
              </a:rPr>
              <a:t>バットをにぎるとき、右打ちの人は、</a:t>
            </a:r>
            <a:endParaRPr lang="en-US" altLang="ja-JP" sz="2400" dirty="0" smtClean="0">
              <a:solidFill>
                <a:prstClr val="black"/>
              </a:solidFill>
              <a:latin typeface="Calibri" panose="020F0502020204030204"/>
            </a:endParaRPr>
          </a:p>
          <a:p>
            <a:pPr lvl="0" defTabSz="914400"/>
            <a:r>
              <a:rPr lang="ja-JP" altLang="en-US" sz="2400" dirty="0" smtClean="0">
                <a:solidFill>
                  <a:prstClr val="black"/>
                </a:solidFill>
                <a:latin typeface="Calibri" panose="020F0502020204030204"/>
              </a:rPr>
              <a:t>右手が上になるよ。</a:t>
            </a:r>
          </a:p>
        </p:txBody>
      </p:sp>
    </p:spTree>
    <p:extLst>
      <p:ext uri="{BB962C8B-B14F-4D97-AF65-F5344CB8AC3E}">
        <p14:creationId xmlns:p14="http://schemas.microsoft.com/office/powerpoint/2010/main" val="532468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533400" y="2678566"/>
            <a:ext cx="11265408" cy="37240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40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＜取り組み方＞</a:t>
            </a:r>
            <a:endParaRPr kumimoji="1" lang="en-US" altLang="ja-JP" sz="4000" dirty="0" smtClean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endParaRPr kumimoji="1" lang="en-US" altLang="ja-JP" sz="1200" dirty="0" smtClean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r>
              <a:rPr kumimoji="1" lang="ja-JP" altLang="en-US" sz="40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１　周りの安全を十分に確認して（物や人など）</a:t>
            </a:r>
            <a:endParaRPr kumimoji="1" lang="en-US" altLang="ja-JP" sz="4000" dirty="0" smtClean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r>
              <a:rPr lang="ja-JP" altLang="en-US" sz="40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</a:t>
            </a:r>
            <a:r>
              <a:rPr lang="ja-JP" altLang="en-US" sz="40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</a:t>
            </a:r>
            <a:r>
              <a:rPr kumimoji="1" lang="ja-JP" altLang="en-US" sz="40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取り組みましょう。</a:t>
            </a:r>
            <a:endParaRPr kumimoji="1" lang="en-US" altLang="ja-JP" sz="4000" dirty="0" smtClean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endParaRPr kumimoji="1" lang="en-US" altLang="ja-JP" sz="1200" dirty="0" smtClean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r>
              <a:rPr lang="ja-JP" altLang="en-US" sz="40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２　運動の特ちょうを考えながら取り組みましょう。</a:t>
            </a:r>
            <a:endParaRPr lang="en-US" altLang="ja-JP" sz="4000" dirty="0" smtClean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endParaRPr lang="en-US" altLang="ja-JP" sz="1200" dirty="0" smtClean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r>
              <a:rPr kumimoji="1" lang="ja-JP" altLang="en-US" sz="40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３　自分が決めた回数は、最後までやり通しましょう。</a:t>
            </a:r>
            <a:endParaRPr kumimoji="1" lang="ja-JP" altLang="en-US" sz="40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38891" y="73736"/>
            <a:ext cx="1167356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ティーボールを楽しく行うためには、体力づくりも大切です。</a:t>
            </a:r>
            <a:endParaRPr kumimoji="1" lang="en-US" altLang="ja-JP" sz="4400" smtClean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r>
              <a:rPr kumimoji="1" lang="ja-JP" altLang="en-US" sz="440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楽しみながら体力の向上も目指しましょう！</a:t>
            </a:r>
            <a:endParaRPr kumimoji="1" lang="en-US" altLang="ja-JP" sz="4400" smtClean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7719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0" y="5552"/>
            <a:ext cx="12192000" cy="861138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正方形/長方形 1"/>
          <p:cNvSpPr/>
          <p:nvPr/>
        </p:nvSpPr>
        <p:spPr>
          <a:xfrm>
            <a:off x="-2998" y="-148973"/>
            <a:ext cx="874466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6000" b="0" cap="none" spc="0" dirty="0" smtClean="0">
                <a:ln w="0"/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１　ティーボールの練習（１）</a:t>
            </a:r>
            <a:endParaRPr lang="ja-JP" altLang="en-US" sz="6000" b="0" cap="none" spc="0" dirty="0">
              <a:ln w="0"/>
              <a:solidFill>
                <a:schemeClr val="tx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99872" y="1352910"/>
            <a:ext cx="88456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新聞紙</a:t>
            </a:r>
            <a:r>
              <a:rPr lang="ja-JP" altLang="en-US" sz="44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で練習道具を作ってみよう！</a:t>
            </a:r>
            <a:endParaRPr kumimoji="1" lang="en-US" altLang="ja-JP" sz="4400" dirty="0" smtClean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124611" y="2521934"/>
            <a:ext cx="18894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バット</a:t>
            </a:r>
            <a:endParaRPr kumimoji="1" lang="en-US" altLang="ja-JP" sz="4400" dirty="0" smtClean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620824" y="2553503"/>
            <a:ext cx="20635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ボール</a:t>
            </a:r>
            <a:endParaRPr kumimoji="1" lang="en-US" altLang="ja-JP" sz="4400" dirty="0" smtClean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9581" y="3690958"/>
            <a:ext cx="3701792" cy="2776344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94744" y="3690958"/>
            <a:ext cx="3324144" cy="277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68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0" y="5552"/>
            <a:ext cx="12192000" cy="861138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Picture 2" descr="中学実習生のためのシンプル指導案④ティーボールゲーム | satosh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7550" y="2118326"/>
            <a:ext cx="2451924" cy="2572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正方形/長方形 3"/>
          <p:cNvSpPr/>
          <p:nvPr/>
        </p:nvSpPr>
        <p:spPr>
          <a:xfrm>
            <a:off x="-2998" y="-148973"/>
            <a:ext cx="895192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6000" b="0" cap="none" spc="0" smtClean="0">
                <a:ln w="0"/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１　ティーボールの練習（２）</a:t>
            </a:r>
            <a:endParaRPr lang="ja-JP" altLang="en-US" sz="6000" b="0" cap="none" spc="0">
              <a:ln w="0"/>
              <a:solidFill>
                <a:schemeClr val="tx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58916" y="1306416"/>
            <a:ext cx="11362944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◎技術編で学習したことを生かして練習しよう！</a:t>
            </a:r>
            <a:endParaRPr kumimoji="1" lang="en-US" altLang="ja-JP" sz="4000" dirty="0" smtClean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endParaRPr kumimoji="1" lang="en-US" altLang="ja-JP" sz="2400" dirty="0" smtClean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r>
              <a:rPr kumimoji="1" lang="ja-JP" altLang="en-US" sz="40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①　すぶり（５～７回</a:t>
            </a:r>
            <a:r>
              <a:rPr kumimoji="1" lang="en-US" altLang="ja-JP" sz="40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×</a:t>
            </a:r>
            <a:r>
              <a:rPr kumimoji="1" lang="ja-JP" altLang="en-US" sz="40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２セット）</a:t>
            </a:r>
            <a:endParaRPr kumimoji="1" lang="en-US" altLang="ja-JP" sz="4000" dirty="0" smtClean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r>
              <a:rPr lang="ja-JP" altLang="en-US" sz="40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</a:t>
            </a:r>
            <a:r>
              <a:rPr kumimoji="1" lang="ja-JP" altLang="en-US" sz="40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・バッターボックスをイメージしてふってみよう。</a:t>
            </a:r>
            <a:endParaRPr kumimoji="1" lang="en-US" altLang="ja-JP" sz="4000" dirty="0" smtClean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endParaRPr kumimoji="1" lang="en-US" altLang="ja-JP" sz="2000" dirty="0" smtClean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r>
              <a:rPr lang="ja-JP" altLang="en-US" sz="40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②　タオルふり</a:t>
            </a:r>
            <a:r>
              <a:rPr lang="ja-JP" altLang="en-US" sz="40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（５～７回</a:t>
            </a:r>
            <a:r>
              <a:rPr lang="en-US" altLang="ja-JP" sz="40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×</a:t>
            </a:r>
            <a:r>
              <a:rPr lang="ja-JP" altLang="en-US" sz="40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２セット</a:t>
            </a:r>
            <a:r>
              <a:rPr lang="ja-JP" altLang="en-US" sz="40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）</a:t>
            </a:r>
            <a:endParaRPr lang="en-US" altLang="ja-JP" sz="4000" dirty="0" smtClean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r>
              <a:rPr lang="ja-JP" altLang="en-US" sz="40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</a:t>
            </a:r>
            <a:r>
              <a:rPr lang="ja-JP" altLang="en-US" sz="40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・重心移動に気を付けてタオルをふってみよう。</a:t>
            </a:r>
            <a:endParaRPr lang="en-US" altLang="ja-JP" sz="4000" dirty="0" smtClean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endParaRPr kumimoji="1" lang="en-US" altLang="ja-JP" sz="20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r>
              <a:rPr lang="ja-JP" altLang="en-US" sz="40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③</a:t>
            </a:r>
            <a:r>
              <a:rPr lang="ja-JP" altLang="en-US" sz="40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スナップ（５～７回</a:t>
            </a:r>
            <a:r>
              <a:rPr lang="en-US" altLang="ja-JP" sz="40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×</a:t>
            </a:r>
            <a:r>
              <a:rPr lang="ja-JP" altLang="en-US" sz="40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２セット</a:t>
            </a:r>
            <a:r>
              <a:rPr lang="ja-JP" altLang="en-US" sz="40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）</a:t>
            </a:r>
            <a:endParaRPr lang="en-US" altLang="ja-JP" sz="4000" dirty="0" smtClean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r>
              <a:rPr kumimoji="1" lang="ja-JP" altLang="en-US" sz="40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</a:t>
            </a:r>
            <a:r>
              <a:rPr kumimoji="1" lang="ja-JP" altLang="en-US" sz="40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・手首を「アヒルのくちばし」のようにしてみよう。</a:t>
            </a:r>
            <a:endParaRPr kumimoji="1" lang="en-US" altLang="ja-JP" sz="4000" dirty="0" smtClean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7435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-46493" y="1723557"/>
            <a:ext cx="122281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①</a:t>
            </a:r>
            <a:r>
              <a:rPr lang="ja-JP" altLang="en-US" sz="48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 </a:t>
            </a:r>
            <a:r>
              <a:rPr lang="ja-JP" altLang="en-US" sz="48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かたの上で上下に動かそう</a:t>
            </a:r>
            <a:endParaRPr lang="en-US" altLang="ja-JP" sz="4800" dirty="0" smtClean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endParaRPr lang="ja-JP" altLang="ja-JP" sz="12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r>
              <a:rPr lang="ja-JP" altLang="en-US" sz="48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②</a:t>
            </a:r>
            <a:r>
              <a:rPr lang="ja-JP" altLang="en-US" sz="48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 </a:t>
            </a:r>
            <a:r>
              <a:rPr lang="ja-JP" altLang="en-US" sz="48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体を反って前後に動かそう</a:t>
            </a:r>
            <a:endParaRPr lang="en-US" altLang="ja-JP" sz="4800" dirty="0" smtClean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endParaRPr lang="ja-JP" altLang="ja-JP" sz="12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r>
              <a:rPr lang="ja-JP" altLang="en-US" sz="48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③ むね</a:t>
            </a:r>
            <a:r>
              <a:rPr lang="ja-JP" altLang="en-US" sz="48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の前</a:t>
            </a:r>
            <a:r>
              <a:rPr lang="ja-JP" altLang="en-US" sz="48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で８の字に動かそう</a:t>
            </a:r>
            <a:endParaRPr lang="en-US" altLang="ja-JP" sz="4800" dirty="0" smtClean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endParaRPr lang="ja-JP" altLang="ja-JP" sz="12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r>
              <a:rPr lang="ja-JP" altLang="en-US" sz="48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④ ジャンプして前後に大きく足を開いてみよう</a:t>
            </a:r>
            <a:endParaRPr lang="en-US" altLang="ja-JP" sz="4800" dirty="0" smtClean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endParaRPr lang="ja-JP" altLang="ja-JP" sz="12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r>
              <a:rPr lang="ja-JP" altLang="en-US" sz="48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⑤ うで立ての</a:t>
            </a:r>
            <a:r>
              <a:rPr lang="ja-JP" altLang="en-US" sz="4800" dirty="0" err="1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しせ</a:t>
            </a:r>
            <a:r>
              <a:rPr lang="ja-JP" altLang="en-US" sz="48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いで左右に動いてみよう　</a:t>
            </a:r>
            <a:endParaRPr kumimoji="1" lang="en-US" altLang="ja-JP" sz="4800" dirty="0" smtClean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pic>
        <p:nvPicPr>
          <p:cNvPr id="2050" name="Picture 2" descr="マフラータオルを広げる人のイラスト（女性） | かわいいフリー素材集 いらすとや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0616" y="1235742"/>
            <a:ext cx="2815885" cy="3274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正方形/長方形 4"/>
          <p:cNvSpPr/>
          <p:nvPr/>
        </p:nvSpPr>
        <p:spPr>
          <a:xfrm>
            <a:off x="0" y="13865"/>
            <a:ext cx="12192000" cy="877877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>
            <a:off x="-2998" y="-123921"/>
            <a:ext cx="1014252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ja-JP" altLang="en-US" sz="6000" dirty="0" smtClean="0">
                <a:ln w="0"/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２</a:t>
            </a:r>
            <a:r>
              <a:rPr lang="ja-JP" altLang="en-US" sz="6000" b="0" cap="none" spc="0" dirty="0" smtClean="0">
                <a:ln w="0"/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タオルサーキット５（ファイブ）</a:t>
            </a:r>
            <a:endParaRPr lang="ja-JP" altLang="en-US" sz="6000" b="0" cap="none" spc="0" dirty="0">
              <a:ln w="0"/>
              <a:solidFill>
                <a:schemeClr val="tx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34892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正方形/長方形 13"/>
          <p:cNvSpPr/>
          <p:nvPr/>
        </p:nvSpPr>
        <p:spPr>
          <a:xfrm>
            <a:off x="0" y="13865"/>
            <a:ext cx="12192000" cy="877877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/>
        </p:nvSpPr>
        <p:spPr>
          <a:xfrm>
            <a:off x="-2998" y="-123921"/>
            <a:ext cx="480131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ja-JP" altLang="en-US" sz="6000" smtClean="0">
                <a:ln w="0"/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＜参考動画＞</a:t>
            </a:r>
            <a:endParaRPr lang="ja-JP" altLang="en-US" sz="6000" b="0" cap="none" spc="0">
              <a:ln w="0"/>
              <a:solidFill>
                <a:schemeClr val="tx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pic>
        <p:nvPicPr>
          <p:cNvPr id="8" name="図 7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124" y="1203848"/>
            <a:ext cx="3596952" cy="2024047"/>
          </a:xfrm>
          <a:prstGeom prst="rect">
            <a:avLst/>
          </a:prstGeom>
        </p:spPr>
      </p:pic>
      <p:pic>
        <p:nvPicPr>
          <p:cNvPr id="9" name="図 8">
            <a:hlinkClick r:id="rId5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0945" y="1203848"/>
            <a:ext cx="3670110" cy="2060627"/>
          </a:xfrm>
          <a:prstGeom prst="rect">
            <a:avLst/>
          </a:prstGeom>
        </p:spPr>
      </p:pic>
      <p:pic>
        <p:nvPicPr>
          <p:cNvPr id="10" name="図 9">
            <a:hlinkClick r:id="rId7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9924" y="1203848"/>
            <a:ext cx="3700593" cy="2078916"/>
          </a:xfrm>
          <a:prstGeom prst="rect">
            <a:avLst/>
          </a:prstGeom>
        </p:spPr>
      </p:pic>
      <p:pic>
        <p:nvPicPr>
          <p:cNvPr id="11" name="図 10">
            <a:hlinkClick r:id="rId9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124" y="3958161"/>
            <a:ext cx="3584759" cy="2017951"/>
          </a:xfrm>
          <a:prstGeom prst="rect">
            <a:avLst/>
          </a:prstGeom>
        </p:spPr>
      </p:pic>
      <p:pic>
        <p:nvPicPr>
          <p:cNvPr id="13" name="図 12">
            <a:hlinkClick r:id="rId11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0945" y="3970352"/>
            <a:ext cx="3584759" cy="2017951"/>
          </a:xfrm>
          <a:prstGeom prst="rect">
            <a:avLst/>
          </a:prstGeom>
        </p:spPr>
      </p:pic>
      <p:sp>
        <p:nvSpPr>
          <p:cNvPr id="20" name="テキスト ボックス 19">
            <a:hlinkClick r:id="rId3"/>
          </p:cNvPr>
          <p:cNvSpPr txBox="1"/>
          <p:nvPr/>
        </p:nvSpPr>
        <p:spPr>
          <a:xfrm>
            <a:off x="341376" y="1228232"/>
            <a:ext cx="548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①</a:t>
            </a:r>
            <a:endParaRPr kumimoji="1" lang="ja-JP" altLang="en-US" sz="2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21" name="テキスト ボックス 20">
            <a:hlinkClick r:id="rId5"/>
          </p:cNvPr>
          <p:cNvSpPr txBox="1"/>
          <p:nvPr/>
        </p:nvSpPr>
        <p:spPr>
          <a:xfrm>
            <a:off x="4260945" y="1197752"/>
            <a:ext cx="548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②</a:t>
            </a:r>
            <a:endParaRPr kumimoji="1" lang="ja-JP" altLang="en-US" sz="2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22" name="テキスト ボックス 21">
            <a:hlinkClick r:id="rId7"/>
          </p:cNvPr>
          <p:cNvSpPr txBox="1"/>
          <p:nvPr/>
        </p:nvSpPr>
        <p:spPr>
          <a:xfrm>
            <a:off x="8259924" y="1208589"/>
            <a:ext cx="548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③</a:t>
            </a:r>
            <a:endParaRPr kumimoji="1" lang="ja-JP" altLang="en-US" sz="2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23" name="テキスト ボックス 22">
            <a:hlinkClick r:id="rId9"/>
          </p:cNvPr>
          <p:cNvSpPr txBox="1"/>
          <p:nvPr/>
        </p:nvSpPr>
        <p:spPr>
          <a:xfrm>
            <a:off x="347472" y="3965336"/>
            <a:ext cx="548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④</a:t>
            </a:r>
            <a:endParaRPr kumimoji="1" lang="ja-JP" altLang="en-US" sz="2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24" name="テキスト ボックス 23">
            <a:hlinkClick r:id="rId11"/>
          </p:cNvPr>
          <p:cNvSpPr txBox="1"/>
          <p:nvPr/>
        </p:nvSpPr>
        <p:spPr>
          <a:xfrm>
            <a:off x="4260945" y="3965336"/>
            <a:ext cx="548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⑤</a:t>
            </a:r>
            <a:endParaRPr kumimoji="1" lang="ja-JP" altLang="en-US" sz="2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pSp>
        <p:nvGrpSpPr>
          <p:cNvPr id="31" name="グループ化 30"/>
          <p:cNvGrpSpPr/>
          <p:nvPr/>
        </p:nvGrpSpPr>
        <p:grpSpPr>
          <a:xfrm>
            <a:off x="8558726" y="3965336"/>
            <a:ext cx="3102988" cy="1060689"/>
            <a:chOff x="6792229" y="1692573"/>
            <a:chExt cx="3102988" cy="1060689"/>
          </a:xfrm>
        </p:grpSpPr>
        <p:grpSp>
          <p:nvGrpSpPr>
            <p:cNvPr id="32" name="グループ化 31"/>
            <p:cNvGrpSpPr/>
            <p:nvPr/>
          </p:nvGrpSpPr>
          <p:grpSpPr>
            <a:xfrm>
              <a:off x="6792229" y="1692573"/>
              <a:ext cx="3102988" cy="917730"/>
              <a:chOff x="7228511" y="587673"/>
              <a:chExt cx="3102988" cy="917730"/>
            </a:xfrm>
          </p:grpSpPr>
          <p:sp>
            <p:nvSpPr>
              <p:cNvPr id="34" name="角丸四角形 33"/>
              <p:cNvSpPr/>
              <p:nvPr/>
            </p:nvSpPr>
            <p:spPr>
              <a:xfrm>
                <a:off x="7228511" y="587673"/>
                <a:ext cx="3102988" cy="917730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ja-JP" altLang="en-US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35" name="図 34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34841" y="645462"/>
                <a:ext cx="797106" cy="797106"/>
              </a:xfrm>
              <a:prstGeom prst="rect">
                <a:avLst/>
              </a:prstGeom>
            </p:spPr>
          </p:pic>
        </p:grpSp>
        <p:graphicFrame>
          <p:nvGraphicFramePr>
            <p:cNvPr id="33" name="オブジェクト 3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94692055"/>
                </p:ext>
              </p:extLst>
            </p:nvPr>
          </p:nvGraphicFramePr>
          <p:xfrm>
            <a:off x="7048691" y="1721387"/>
            <a:ext cx="2409825" cy="10318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0" name="文書" r:id="rId14" imgW="2299113" imgH="982473" progId="Word.Document.12">
                    <p:embed/>
                  </p:oleObj>
                </mc:Choice>
                <mc:Fallback>
                  <p:oleObj name="文書" r:id="rId14" imgW="2299113" imgH="982473" progId="Word.Document.12">
                    <p:embed/>
                    <p:pic>
                      <p:nvPicPr>
                        <p:cNvPr id="3" name="オブジェクト 2"/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7048691" y="1721387"/>
                          <a:ext cx="2409825" cy="10318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" name="角丸四角形 2"/>
          <p:cNvSpPr/>
          <p:nvPr/>
        </p:nvSpPr>
        <p:spPr>
          <a:xfrm>
            <a:off x="8558726" y="5019158"/>
            <a:ext cx="3102988" cy="91773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dirty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10</a:t>
            </a:r>
            <a:r>
              <a:rPr lang="ja-JP" altLang="en-US" sz="2400" dirty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～</a:t>
            </a:r>
            <a:r>
              <a:rPr lang="en-US" altLang="ja-JP" sz="2400" dirty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15</a:t>
            </a:r>
            <a:r>
              <a:rPr lang="ja-JP" altLang="en-US" sz="2400" dirty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回</a:t>
            </a:r>
            <a:r>
              <a:rPr lang="en-US" altLang="ja-JP" sz="2400" dirty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×</a:t>
            </a:r>
            <a:r>
              <a:rPr lang="ja-JP" altLang="en-US" sz="2400" dirty="0" smtClean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２セット</a:t>
            </a:r>
            <a:endParaRPr lang="en-US" altLang="ja-JP" sz="2400" dirty="0" smtClean="0">
              <a:solidFill>
                <a:schemeClr val="tx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/>
            <a:r>
              <a:rPr lang="ja-JP" altLang="en-US" sz="2400" dirty="0" smtClean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取り組んで</a:t>
            </a:r>
            <a:r>
              <a:rPr lang="ja-JP" altLang="en-US" sz="2400" dirty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みよう</a:t>
            </a:r>
            <a:r>
              <a:rPr lang="ja-JP" altLang="en-US" sz="2400" dirty="0" smtClean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！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61950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 txBox="1">
            <a:spLocks/>
          </p:cNvSpPr>
          <p:nvPr/>
        </p:nvSpPr>
        <p:spPr>
          <a:xfrm>
            <a:off x="51049" y="1434662"/>
            <a:ext cx="11514667" cy="550135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4800" b="1" u="sng" dirty="0" smtClean="0">
                <a:solidFill>
                  <a:srgbClr val="0070C0"/>
                </a:solidFill>
              </a:rPr>
              <a:t>動きのポイント</a:t>
            </a:r>
            <a:r>
              <a:rPr lang="en-US" altLang="ja-JP" sz="4800" b="1" dirty="0" smtClean="0">
                <a:solidFill>
                  <a:srgbClr val="0070C0"/>
                </a:solidFill>
              </a:rPr>
              <a:t/>
            </a:r>
            <a:br>
              <a:rPr lang="en-US" altLang="ja-JP" sz="4800" b="1" dirty="0" smtClean="0">
                <a:solidFill>
                  <a:srgbClr val="0070C0"/>
                </a:solidFill>
              </a:rPr>
            </a:br>
            <a:r>
              <a:rPr lang="ja-JP" altLang="en-US" sz="3200" b="1" dirty="0" smtClean="0">
                <a:solidFill>
                  <a:schemeClr val="tx1"/>
                </a:solidFill>
              </a:rPr>
              <a:t>・投げる手と反対の足を一歩前にふみ出してボールを</a:t>
            </a:r>
            <a:r>
              <a:rPr lang="en-US" altLang="ja-JP" sz="3200" b="1" dirty="0" smtClean="0">
                <a:solidFill>
                  <a:schemeClr val="tx1"/>
                </a:solidFill>
              </a:rPr>
              <a:t/>
            </a:r>
            <a:br>
              <a:rPr lang="en-US" altLang="ja-JP" sz="3200" b="1" dirty="0" smtClean="0">
                <a:solidFill>
                  <a:schemeClr val="tx1"/>
                </a:solidFill>
              </a:rPr>
            </a:br>
            <a:r>
              <a:rPr lang="ja-JP" altLang="en-US" sz="3200" b="1" dirty="0" smtClean="0">
                <a:solidFill>
                  <a:schemeClr val="tx1"/>
                </a:solidFill>
              </a:rPr>
              <a:t>　投げること</a:t>
            </a:r>
            <a:endParaRPr lang="ja-JP" altLang="en-US" sz="2800" b="1" dirty="0">
              <a:solidFill>
                <a:schemeClr val="tx1"/>
              </a:solidFill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4573538" y="3258568"/>
            <a:ext cx="737904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kumimoji="1" lang="ja-JP" altLang="en-US" sz="4000" dirty="0" smtClean="0">
                <a:solidFill>
                  <a:srgbClr val="000000"/>
                </a:solidFill>
                <a:latin typeface="游明朝" panose="02020400000000000000" pitchFamily="18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①</a:t>
            </a:r>
            <a:r>
              <a:rPr kumimoji="1" lang="ja-JP" altLang="ja-JP" sz="4000" dirty="0" smtClean="0">
                <a:solidFill>
                  <a:srgbClr val="000000"/>
                </a:solidFill>
                <a:latin typeface="游明朝" panose="02020400000000000000" pitchFamily="18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横</a:t>
            </a:r>
            <a:r>
              <a:rPr kumimoji="1" lang="ja-JP" altLang="ja-JP" sz="4000" dirty="0">
                <a:solidFill>
                  <a:srgbClr val="000000"/>
                </a:solidFill>
                <a:latin typeface="游明朝" panose="02020400000000000000" pitchFamily="18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向きから投げる。　</a:t>
            </a:r>
            <a:endParaRPr kumimoji="1" lang="en-US" altLang="ja-JP" sz="4000" dirty="0" smtClean="0">
              <a:solidFill>
                <a:srgbClr val="000000"/>
              </a:solidFill>
              <a:latin typeface="游明朝" panose="02020400000000000000" pitchFamily="18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defTabSz="914400"/>
            <a:r>
              <a:rPr kumimoji="1" lang="ja-JP" altLang="en-US" sz="4000" dirty="0">
                <a:solidFill>
                  <a:srgbClr val="000000"/>
                </a:solidFill>
                <a:latin typeface="游明朝" panose="02020400000000000000" pitchFamily="18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②</a:t>
            </a:r>
            <a:r>
              <a:rPr kumimoji="1" lang="ja-JP" altLang="en-US" sz="4000" dirty="0" smtClean="0">
                <a:solidFill>
                  <a:srgbClr val="000000"/>
                </a:solidFill>
                <a:latin typeface="游明朝" panose="02020400000000000000" pitchFamily="18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投げる手と反対の足（左足）　</a:t>
            </a:r>
            <a:endParaRPr kumimoji="1" lang="en-US" altLang="ja-JP" sz="4000" dirty="0" smtClean="0">
              <a:solidFill>
                <a:srgbClr val="000000"/>
              </a:solidFill>
              <a:latin typeface="游明朝" panose="02020400000000000000" pitchFamily="18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defTabSz="914400"/>
            <a:r>
              <a:rPr kumimoji="1" lang="ja-JP" altLang="en-US" sz="4000" dirty="0">
                <a:solidFill>
                  <a:srgbClr val="000000"/>
                </a:solidFill>
                <a:latin typeface="游明朝" panose="02020400000000000000" pitchFamily="18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</a:t>
            </a:r>
            <a:r>
              <a:rPr kumimoji="1" lang="ja-JP" altLang="ja-JP" sz="4000" dirty="0" smtClean="0">
                <a:solidFill>
                  <a:srgbClr val="000000"/>
                </a:solidFill>
                <a:latin typeface="游明朝" panose="02020400000000000000" pitchFamily="18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を大きく</a:t>
            </a:r>
            <a:r>
              <a:rPr kumimoji="1" lang="ja-JP" altLang="en-US" sz="4000" dirty="0" smtClean="0">
                <a:solidFill>
                  <a:srgbClr val="000000"/>
                </a:solidFill>
                <a:latin typeface="游明朝" panose="02020400000000000000" pitchFamily="18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ふ</a:t>
            </a:r>
            <a:r>
              <a:rPr kumimoji="1" lang="ja-JP" altLang="ja-JP" sz="4000" dirty="0" smtClean="0">
                <a:solidFill>
                  <a:srgbClr val="000000"/>
                </a:solidFill>
                <a:latin typeface="游明朝" panose="02020400000000000000" pitchFamily="18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み出す</a:t>
            </a:r>
            <a:r>
              <a:rPr kumimoji="1" lang="ja-JP" altLang="ja-JP" sz="4000" dirty="0">
                <a:solidFill>
                  <a:srgbClr val="000000"/>
                </a:solidFill>
                <a:latin typeface="游明朝" panose="02020400000000000000" pitchFamily="18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。　</a:t>
            </a:r>
            <a:endParaRPr kumimoji="1" lang="en-US" altLang="ja-JP" sz="4000" dirty="0" smtClean="0">
              <a:solidFill>
                <a:srgbClr val="000000"/>
              </a:solidFill>
              <a:latin typeface="游明朝" panose="02020400000000000000" pitchFamily="18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defTabSz="914400"/>
            <a:r>
              <a:rPr kumimoji="1" lang="ja-JP" altLang="en-US" sz="4000" dirty="0">
                <a:solidFill>
                  <a:srgbClr val="000000"/>
                </a:solidFill>
                <a:latin typeface="游明朝" panose="02020400000000000000" pitchFamily="18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③</a:t>
            </a:r>
            <a:r>
              <a:rPr kumimoji="1" lang="ja-JP" altLang="en-US" sz="4000" dirty="0" smtClean="0">
                <a:solidFill>
                  <a:srgbClr val="000000"/>
                </a:solidFill>
                <a:latin typeface="游明朝" panose="02020400000000000000" pitchFamily="18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うでをしっかりふる</a:t>
            </a:r>
            <a:r>
              <a:rPr kumimoji="1" lang="ja-JP" altLang="ja-JP" sz="4000" dirty="0" smtClean="0">
                <a:solidFill>
                  <a:srgbClr val="000000"/>
                </a:solidFill>
                <a:latin typeface="游明朝" panose="02020400000000000000" pitchFamily="18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。</a:t>
            </a:r>
            <a:endParaRPr kumimoji="1" lang="ja-JP" altLang="en-US" sz="4000" dirty="0">
              <a:solidFill>
                <a:prstClr val="black"/>
              </a:solidFill>
            </a:endParaRPr>
          </a:p>
        </p:txBody>
      </p:sp>
      <p:grpSp>
        <p:nvGrpSpPr>
          <p:cNvPr id="4" name="グループ化 3"/>
          <p:cNvGrpSpPr/>
          <p:nvPr/>
        </p:nvGrpSpPr>
        <p:grpSpPr>
          <a:xfrm>
            <a:off x="0" y="3258568"/>
            <a:ext cx="4317167" cy="2928257"/>
            <a:chOff x="2803160" y="2143593"/>
            <a:chExt cx="4317167" cy="2928257"/>
          </a:xfrm>
        </p:grpSpPr>
        <p:pic>
          <p:nvPicPr>
            <p:cNvPr id="5" name="図 4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2746" t="6872" r="30164" b="12726"/>
            <a:stretch/>
          </p:blipFill>
          <p:spPr>
            <a:xfrm>
              <a:off x="2803160" y="2143593"/>
              <a:ext cx="4317167" cy="2928257"/>
            </a:xfrm>
            <a:prstGeom prst="rect">
              <a:avLst/>
            </a:prstGeom>
            <a:ln>
              <a:solidFill>
                <a:schemeClr val="tx2"/>
              </a:solidFill>
            </a:ln>
          </p:spPr>
        </p:pic>
        <p:sp>
          <p:nvSpPr>
            <p:cNvPr id="6" name="正方形/長方形 5"/>
            <p:cNvSpPr/>
            <p:nvPr/>
          </p:nvSpPr>
          <p:spPr>
            <a:xfrm>
              <a:off x="6670622" y="3337898"/>
              <a:ext cx="449705" cy="5396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kumimoji="1" lang="ja-JP" alt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38825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 txBox="1">
            <a:spLocks/>
          </p:cNvSpPr>
          <p:nvPr/>
        </p:nvSpPr>
        <p:spPr>
          <a:xfrm>
            <a:off x="51049" y="159026"/>
            <a:ext cx="11514667" cy="677699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4800" b="1" u="sng" dirty="0" smtClean="0">
                <a:solidFill>
                  <a:srgbClr val="0070C0"/>
                </a:solidFill>
              </a:rPr>
              <a:t>動きのポイント</a:t>
            </a:r>
            <a:r>
              <a:rPr lang="en-US" altLang="ja-JP" sz="4800" b="1" dirty="0" smtClean="0">
                <a:solidFill>
                  <a:srgbClr val="0070C0"/>
                </a:solidFill>
              </a:rPr>
              <a:t/>
            </a:r>
            <a:br>
              <a:rPr lang="en-US" altLang="ja-JP" sz="4800" b="1" dirty="0" smtClean="0">
                <a:solidFill>
                  <a:srgbClr val="0070C0"/>
                </a:solidFill>
              </a:rPr>
            </a:br>
            <a:endParaRPr lang="ja-JP" altLang="en-US" sz="2800" b="1" dirty="0">
              <a:solidFill>
                <a:schemeClr val="tx1"/>
              </a:solidFill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0" y="1183710"/>
            <a:ext cx="73790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kumimoji="1" lang="ja-JP" altLang="en-US" sz="4000" dirty="0" smtClean="0">
                <a:solidFill>
                  <a:srgbClr val="000000"/>
                </a:solidFill>
                <a:latin typeface="游明朝" panose="02020400000000000000" pitchFamily="18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①</a:t>
            </a:r>
            <a:r>
              <a:rPr kumimoji="1" lang="ja-JP" altLang="ja-JP" sz="4000" dirty="0" smtClean="0">
                <a:solidFill>
                  <a:srgbClr val="000000"/>
                </a:solidFill>
                <a:latin typeface="游明朝" panose="02020400000000000000" pitchFamily="18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横</a:t>
            </a:r>
            <a:r>
              <a:rPr kumimoji="1" lang="ja-JP" altLang="ja-JP" sz="4000" dirty="0">
                <a:solidFill>
                  <a:srgbClr val="000000"/>
                </a:solidFill>
                <a:latin typeface="游明朝" panose="02020400000000000000" pitchFamily="18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向きから投げる。　</a:t>
            </a:r>
            <a:endParaRPr kumimoji="1" lang="en-US" altLang="ja-JP" sz="4000" dirty="0" smtClean="0">
              <a:solidFill>
                <a:srgbClr val="000000"/>
              </a:solidFill>
              <a:latin typeface="游明朝" panose="02020400000000000000" pitchFamily="18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4" name="図形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63774" y="2995930"/>
            <a:ext cx="6194425" cy="3430905"/>
          </a:xfrm>
          <a:prstGeom prst="rect">
            <a:avLst/>
          </a:prstGeom>
        </p:spPr>
      </p:pic>
      <p:sp>
        <p:nvSpPr>
          <p:cNvPr id="5" name="角丸四角形吹き出し 4"/>
          <p:cNvSpPr/>
          <p:nvPr/>
        </p:nvSpPr>
        <p:spPr>
          <a:xfrm>
            <a:off x="553791" y="3279696"/>
            <a:ext cx="3507105" cy="2268220"/>
          </a:xfrm>
          <a:prstGeom prst="wedgeRoundRectCallout">
            <a:avLst>
              <a:gd name="adj1" fmla="val 120685"/>
              <a:gd name="adj2" fmla="val -43918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914400"/>
            <a:r>
              <a:rPr lang="ja-JP" altLang="en-US" sz="2400" dirty="0" smtClean="0">
                <a:solidFill>
                  <a:prstClr val="black"/>
                </a:solidFill>
                <a:latin typeface="Calibri" panose="020F0502020204030204"/>
              </a:rPr>
              <a:t>ボール</a:t>
            </a:r>
            <a:r>
              <a:rPr lang="ja-JP" altLang="en-US" sz="2400" dirty="0">
                <a:solidFill>
                  <a:prstClr val="black"/>
                </a:solidFill>
                <a:latin typeface="Calibri" panose="020F0502020204030204"/>
              </a:rPr>
              <a:t>で頭を「トン・トン」</a:t>
            </a:r>
            <a:r>
              <a:rPr lang="ja-JP" altLang="en-US" sz="2400" dirty="0" smtClean="0">
                <a:solidFill>
                  <a:prstClr val="black"/>
                </a:solidFill>
                <a:latin typeface="Calibri" panose="020F0502020204030204"/>
              </a:rPr>
              <a:t>とたたける</a:t>
            </a:r>
            <a:r>
              <a:rPr lang="ja-JP" altLang="en-US" sz="2400" dirty="0">
                <a:solidFill>
                  <a:prstClr val="black"/>
                </a:solidFill>
                <a:latin typeface="Calibri" panose="020F0502020204030204"/>
              </a:rPr>
              <a:t>くらいの位置</a:t>
            </a:r>
            <a:r>
              <a:rPr lang="ja-JP" altLang="en-US" sz="2400" dirty="0" smtClean="0">
                <a:solidFill>
                  <a:prstClr val="black"/>
                </a:solidFill>
                <a:latin typeface="Calibri" panose="020F0502020204030204"/>
              </a:rPr>
              <a:t>にかまえるといいよ。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0" y="2203554"/>
            <a:ext cx="108826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3600" dirty="0" smtClean="0">
                <a:solidFill>
                  <a:srgbClr val="000000"/>
                </a:solidFill>
                <a:latin typeface="游明朝" panose="02020400000000000000" pitchFamily="18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横</a:t>
            </a:r>
            <a:r>
              <a:rPr lang="ja-JP" altLang="ja-JP" sz="3600" dirty="0">
                <a:solidFill>
                  <a:srgbClr val="000000"/>
                </a:solidFill>
                <a:latin typeface="游明朝" panose="02020400000000000000" pitchFamily="18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向きから投げる</a:t>
            </a:r>
            <a:r>
              <a:rPr lang="ja-JP" altLang="en-US" sz="3600" dirty="0">
                <a:solidFill>
                  <a:srgbClr val="000000"/>
                </a:solidFill>
                <a:latin typeface="游明朝" panose="02020400000000000000" pitchFamily="18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とき、ひじの高さに気</a:t>
            </a:r>
            <a:r>
              <a:rPr lang="ja-JP" altLang="en-US" sz="3600" dirty="0" smtClean="0">
                <a:solidFill>
                  <a:srgbClr val="000000"/>
                </a:solidFill>
                <a:latin typeface="游明朝" panose="02020400000000000000" pitchFamily="18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を付けよう。</a:t>
            </a:r>
            <a:endParaRPr kumimoji="1" lang="ja-JP" altLang="en-US" sz="36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803374" y="6428522"/>
            <a:ext cx="7046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参考資料「静岡県子供の体力向上ホームページ　元気っ子ラボ」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88746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形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5561" y="4029538"/>
            <a:ext cx="1961515" cy="1910080"/>
          </a:xfrm>
          <a:prstGeom prst="rect">
            <a:avLst/>
          </a:prstGeom>
        </p:spPr>
      </p:pic>
      <p:pic>
        <p:nvPicPr>
          <p:cNvPr id="8" name="図形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748927" y="3978660"/>
            <a:ext cx="2112645" cy="1898015"/>
          </a:xfrm>
          <a:prstGeom prst="rect">
            <a:avLst/>
          </a:prstGeom>
        </p:spPr>
      </p:pic>
      <p:pic>
        <p:nvPicPr>
          <p:cNvPr id="9" name="図形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10498" y="3972310"/>
            <a:ext cx="2180590" cy="1904365"/>
          </a:xfrm>
          <a:prstGeom prst="rect">
            <a:avLst/>
          </a:prstGeom>
        </p:spPr>
      </p:pic>
      <p:pic>
        <p:nvPicPr>
          <p:cNvPr id="10" name="図形 15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60796" y="3886772"/>
            <a:ext cx="3350227" cy="1905000"/>
          </a:xfrm>
          <a:prstGeom prst="rect">
            <a:avLst/>
          </a:prstGeom>
        </p:spPr>
      </p:pic>
      <p:sp>
        <p:nvSpPr>
          <p:cNvPr id="12" name="テキストボックス 16"/>
          <p:cNvSpPr txBox="1"/>
          <p:nvPr/>
        </p:nvSpPr>
        <p:spPr>
          <a:xfrm>
            <a:off x="3506018" y="6095327"/>
            <a:ext cx="1513205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ja-JP" altLang="en-US" sz="2400" dirty="0">
                <a:solidFill>
                  <a:prstClr val="black"/>
                </a:solidFill>
                <a:latin typeface="Calibri" panose="020F0502020204030204"/>
              </a:rPr>
              <a:t>けん</a:t>
            </a:r>
          </a:p>
        </p:txBody>
      </p:sp>
      <p:sp>
        <p:nvSpPr>
          <p:cNvPr id="13" name="テキストボックス 17"/>
          <p:cNvSpPr txBox="1"/>
          <p:nvPr/>
        </p:nvSpPr>
        <p:spPr>
          <a:xfrm>
            <a:off x="5948186" y="6095327"/>
            <a:ext cx="1513205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ja-JP" altLang="en-US" sz="2400" dirty="0">
                <a:solidFill>
                  <a:prstClr val="black"/>
                </a:solidFill>
                <a:latin typeface="Calibri" panose="020F0502020204030204"/>
              </a:rPr>
              <a:t>けん</a:t>
            </a:r>
          </a:p>
        </p:txBody>
      </p:sp>
      <p:sp>
        <p:nvSpPr>
          <p:cNvPr id="14" name="テキストボックス 18"/>
          <p:cNvSpPr txBox="1"/>
          <p:nvPr/>
        </p:nvSpPr>
        <p:spPr>
          <a:xfrm>
            <a:off x="9319316" y="6095327"/>
            <a:ext cx="1513205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ja-JP" altLang="en-US" sz="2400">
                <a:solidFill>
                  <a:prstClr val="black"/>
                </a:solidFill>
                <a:latin typeface="Calibri" panose="020F0502020204030204"/>
              </a:rPr>
              <a:t>ぱ</a:t>
            </a:r>
          </a:p>
        </p:txBody>
      </p:sp>
      <p:sp>
        <p:nvSpPr>
          <p:cNvPr id="15" name="角丸四角形吹き出し 14"/>
          <p:cNvSpPr/>
          <p:nvPr/>
        </p:nvSpPr>
        <p:spPr>
          <a:xfrm>
            <a:off x="35192" y="2570921"/>
            <a:ext cx="5451208" cy="1189087"/>
          </a:xfrm>
          <a:prstGeom prst="wedgeRoundRectCallout">
            <a:avLst>
              <a:gd name="adj1" fmla="val -24549"/>
              <a:gd name="adj2" fmla="val 79422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914400"/>
            <a:r>
              <a:rPr lang="ja-JP" altLang="en-US" sz="2400" dirty="0" smtClean="0">
                <a:solidFill>
                  <a:prstClr val="black"/>
                </a:solidFill>
                <a:latin typeface="Calibri" panose="020F0502020204030204"/>
              </a:rPr>
              <a:t>「けん」「けん」「ぱ」のリズムで</a:t>
            </a:r>
            <a:endParaRPr lang="en-US" altLang="ja-JP" sz="2400" dirty="0" smtClean="0">
              <a:solidFill>
                <a:prstClr val="black"/>
              </a:solidFill>
              <a:latin typeface="Calibri" panose="020F0502020204030204"/>
            </a:endParaRPr>
          </a:p>
          <a:p>
            <a:pPr lvl="0" defTabSz="914400"/>
            <a:r>
              <a:rPr lang="ja-JP" altLang="en-US" sz="2400" dirty="0" smtClean="0">
                <a:solidFill>
                  <a:prstClr val="black"/>
                </a:solidFill>
                <a:latin typeface="Calibri" panose="020F0502020204030204"/>
              </a:rPr>
              <a:t>体重を移動させて投げるといいよ。</a:t>
            </a:r>
          </a:p>
        </p:txBody>
      </p:sp>
      <p:sp>
        <p:nvSpPr>
          <p:cNvPr id="11" name="タイトル 1"/>
          <p:cNvSpPr txBox="1">
            <a:spLocks/>
          </p:cNvSpPr>
          <p:nvPr/>
        </p:nvSpPr>
        <p:spPr>
          <a:xfrm>
            <a:off x="51049" y="238539"/>
            <a:ext cx="11804620" cy="669747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4800" b="1" u="sng" dirty="0" smtClean="0">
                <a:solidFill>
                  <a:srgbClr val="0070C0"/>
                </a:solidFill>
              </a:rPr>
              <a:t>動きのポイント　</a:t>
            </a:r>
            <a:endParaRPr lang="en-US" altLang="ja-JP" sz="4800" b="1" u="sng" dirty="0" smtClean="0">
              <a:solidFill>
                <a:srgbClr val="0070C0"/>
              </a:solidFill>
            </a:endParaRPr>
          </a:p>
          <a:p>
            <a:endParaRPr lang="en-US" altLang="ja-JP" sz="4000" dirty="0" smtClean="0">
              <a:solidFill>
                <a:srgbClr val="000000"/>
              </a:solidFill>
              <a:latin typeface="游明朝" panose="02020400000000000000" pitchFamily="18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r>
              <a:rPr lang="ja-JP" altLang="en-US" sz="4000" dirty="0" smtClean="0">
                <a:solidFill>
                  <a:srgbClr val="000000"/>
                </a:solidFill>
                <a:latin typeface="游明朝" panose="02020400000000000000" pitchFamily="18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②</a:t>
            </a:r>
            <a:r>
              <a:rPr lang="ja-JP" altLang="en-US" sz="4000" dirty="0">
                <a:solidFill>
                  <a:srgbClr val="000000"/>
                </a:solidFill>
                <a:latin typeface="游明朝" panose="02020400000000000000" pitchFamily="18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投げる手と反対の足（</a:t>
            </a:r>
            <a:r>
              <a:rPr lang="ja-JP" altLang="en-US" sz="4000" dirty="0" smtClean="0">
                <a:solidFill>
                  <a:srgbClr val="000000"/>
                </a:solidFill>
                <a:latin typeface="游明朝" panose="02020400000000000000" pitchFamily="18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左足）</a:t>
            </a:r>
            <a:r>
              <a:rPr lang="ja-JP" altLang="ja-JP" sz="4000" dirty="0" smtClean="0">
                <a:solidFill>
                  <a:srgbClr val="000000"/>
                </a:solidFill>
                <a:latin typeface="游明朝" panose="02020400000000000000" pitchFamily="18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を</a:t>
            </a:r>
            <a:r>
              <a:rPr lang="ja-JP" altLang="ja-JP" sz="4000" dirty="0">
                <a:solidFill>
                  <a:srgbClr val="000000"/>
                </a:solidFill>
                <a:latin typeface="游明朝" panose="02020400000000000000" pitchFamily="18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大きく</a:t>
            </a:r>
            <a:r>
              <a:rPr lang="ja-JP" altLang="en-US" sz="4000" dirty="0">
                <a:solidFill>
                  <a:srgbClr val="000000"/>
                </a:solidFill>
                <a:latin typeface="游明朝" panose="02020400000000000000" pitchFamily="18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ふ</a:t>
            </a:r>
            <a:r>
              <a:rPr lang="ja-JP" altLang="ja-JP" sz="4000" dirty="0">
                <a:solidFill>
                  <a:srgbClr val="000000"/>
                </a:solidFill>
                <a:latin typeface="游明朝" panose="02020400000000000000" pitchFamily="18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み出す。</a:t>
            </a:r>
            <a:r>
              <a:rPr lang="en-US" altLang="ja-JP" sz="4800" b="1" dirty="0" smtClean="0">
                <a:solidFill>
                  <a:srgbClr val="0070C0"/>
                </a:solidFill>
              </a:rPr>
              <a:t/>
            </a:r>
            <a:br>
              <a:rPr lang="en-US" altLang="ja-JP" sz="4800" b="1" dirty="0" smtClean="0">
                <a:solidFill>
                  <a:srgbClr val="0070C0"/>
                </a:solidFill>
              </a:rPr>
            </a:br>
            <a:endParaRPr lang="ja-JP" alt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8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448</Words>
  <Application>Microsoft Office PowerPoint</Application>
  <PresentationFormat>ワイド画面</PresentationFormat>
  <Paragraphs>99</Paragraphs>
  <Slides>14</Slides>
  <Notes>0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25" baseType="lpstr">
      <vt:lpstr>HGPｺﾞｼｯｸE</vt:lpstr>
      <vt:lpstr>HGP創英角ｺﾞｼｯｸUB</vt:lpstr>
      <vt:lpstr>ＭＳ Ｐゴシック</vt:lpstr>
      <vt:lpstr>ＭＳ ゴシック</vt:lpstr>
      <vt:lpstr>游明朝</vt:lpstr>
      <vt:lpstr>Arial</vt:lpstr>
      <vt:lpstr>Calibri</vt:lpstr>
      <vt:lpstr>Calibri Light</vt:lpstr>
      <vt:lpstr>Times New Roman</vt:lpstr>
      <vt:lpstr>Office テーマ</vt:lpstr>
      <vt:lpstr>文書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小学校　体育科（運動領域）</dc:title>
  <cp:lastModifiedBy>渡辺 泰生</cp:lastModifiedBy>
  <cp:revision>7</cp:revision>
  <dcterms:modified xsi:type="dcterms:W3CDTF">2021-01-22T01:17:48Z</dcterms:modified>
</cp:coreProperties>
</file>