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418" r:id="rId2"/>
    <p:sldId id="405" r:id="rId3"/>
    <p:sldId id="355" r:id="rId4"/>
    <p:sldId id="406" r:id="rId5"/>
    <p:sldId id="358" r:id="rId6"/>
    <p:sldId id="407" r:id="rId7"/>
    <p:sldId id="361" r:id="rId8"/>
    <p:sldId id="285" r:id="rId9"/>
    <p:sldId id="409" r:id="rId10"/>
    <p:sldId id="410" r:id="rId11"/>
    <p:sldId id="411" r:id="rId12"/>
    <p:sldId id="412" r:id="rId13"/>
    <p:sldId id="420" r:id="rId14"/>
  </p:sldIdLst>
  <p:sldSz cx="9144000" cy="6858000" type="screen4x3"/>
  <p:notesSz cx="6735763" cy="98726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3" autoAdjust="0"/>
    <p:restoredTop sz="94660"/>
  </p:normalViewPr>
  <p:slideViewPr>
    <p:cSldViewPr snapToGrid="0">
      <p:cViewPr varScale="1">
        <p:scale>
          <a:sx n="73" d="100"/>
          <a:sy n="73" d="100"/>
        </p:scale>
        <p:origin x="1200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18830" cy="495348"/>
          </a:xfrm>
          <a:prstGeom prst="rect">
            <a:avLst/>
          </a:prstGeom>
        </p:spPr>
        <p:txBody>
          <a:bodyPr vert="horz" lIns="90684" tIns="45342" rIns="90684" bIns="45342" rtlCol="0"/>
          <a:lstStyle>
            <a:lvl1pPr algn="l">
              <a:defRPr sz="11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1"/>
            <a:ext cx="2918830" cy="495348"/>
          </a:xfrm>
          <a:prstGeom prst="rect">
            <a:avLst/>
          </a:prstGeom>
        </p:spPr>
        <p:txBody>
          <a:bodyPr vert="horz" lIns="90684" tIns="45342" rIns="90684" bIns="45342" rtlCol="0"/>
          <a:lstStyle>
            <a:lvl1pPr algn="r">
              <a:defRPr sz="1100"/>
            </a:lvl1pPr>
          </a:lstStyle>
          <a:p>
            <a:fld id="{5FBD121F-19E0-4D63-8EE5-CB4DDC548DEF}" type="datetimeFigureOut">
              <a:rPr kumimoji="1" lang="ja-JP" altLang="en-US" smtClean="0"/>
              <a:t>2021/1/22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46175" y="1233488"/>
            <a:ext cx="4443413" cy="3333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684" tIns="45342" rIns="90684" bIns="45342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751220"/>
            <a:ext cx="5388610" cy="3887361"/>
          </a:xfrm>
          <a:prstGeom prst="rect">
            <a:avLst/>
          </a:prstGeom>
        </p:spPr>
        <p:txBody>
          <a:bodyPr vert="horz" lIns="90684" tIns="45342" rIns="90684" bIns="45342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2" y="9377318"/>
            <a:ext cx="2918830" cy="495347"/>
          </a:xfrm>
          <a:prstGeom prst="rect">
            <a:avLst/>
          </a:prstGeom>
        </p:spPr>
        <p:txBody>
          <a:bodyPr vert="horz" lIns="90684" tIns="45342" rIns="90684" bIns="45342" rtlCol="0" anchor="b"/>
          <a:lstStyle>
            <a:lvl1pPr algn="l">
              <a:defRPr sz="11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7318"/>
            <a:ext cx="2918830" cy="495347"/>
          </a:xfrm>
          <a:prstGeom prst="rect">
            <a:avLst/>
          </a:prstGeom>
        </p:spPr>
        <p:txBody>
          <a:bodyPr vert="horz" lIns="90684" tIns="45342" rIns="90684" bIns="45342" rtlCol="0" anchor="b"/>
          <a:lstStyle>
            <a:lvl1pPr algn="r">
              <a:defRPr sz="1100"/>
            </a:lvl1pPr>
          </a:lstStyle>
          <a:p>
            <a:fld id="{679BA96C-3BB3-4ED6-B43F-46F5610ABEE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55247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071563" y="1198563"/>
            <a:ext cx="4313237" cy="3236912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38043">
              <a:defRPr/>
            </a:pPr>
            <a:fld id="{4C5EB111-BAE8-403F-83DB-A29578AF6571}" type="slidenum">
              <a:rPr kumimoji="1" lang="ja-JP" altLang="en-US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pPr defTabSz="438043">
                <a:defRPr/>
              </a:pPr>
              <a:t>1</a:t>
            </a:fld>
            <a:endParaRPr kumimoji="1" lang="ja-JP" altLang="en-US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356992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46175" y="1233488"/>
            <a:ext cx="4443413" cy="333375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53419">
              <a:defRPr/>
            </a:pPr>
            <a:fld id="{4C5EB111-BAE8-403F-83DB-A29578AF6571}" type="slidenum">
              <a:rPr kumimoji="1" lang="ja-JP" altLang="en-US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pPr defTabSz="453419">
                <a:defRPr/>
              </a:pPr>
              <a:t>8</a:t>
            </a:fld>
            <a:endParaRPr kumimoji="1" lang="ja-JP" altLang="en-US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012110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071563" y="1198563"/>
            <a:ext cx="4313237" cy="3236912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38043">
              <a:defRPr/>
            </a:pPr>
            <a:fld id="{4C5EB111-BAE8-403F-83DB-A29578AF6571}" type="slidenum">
              <a:rPr kumimoji="1" lang="ja-JP" altLang="en-US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pPr defTabSz="438043">
                <a:defRPr/>
              </a:pPr>
              <a:t>10</a:t>
            </a:fld>
            <a:endParaRPr kumimoji="1" lang="ja-JP" altLang="en-US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050072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071563" y="1198563"/>
            <a:ext cx="4313237" cy="3236912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38043">
              <a:defRPr/>
            </a:pPr>
            <a:fld id="{4C5EB111-BAE8-403F-83DB-A29578AF6571}" type="slidenum">
              <a:rPr kumimoji="1" lang="ja-JP" altLang="en-US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pPr defTabSz="438043">
                <a:defRPr/>
              </a:pPr>
              <a:t>11</a:t>
            </a:fld>
            <a:endParaRPr kumimoji="1" lang="ja-JP" altLang="en-US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183534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071563" y="1198563"/>
            <a:ext cx="4313237" cy="3236912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438043">
              <a:defRPr/>
            </a:pPr>
            <a:fld id="{4C5EB111-BAE8-403F-83DB-A29578AF6571}" type="slidenum">
              <a:rPr kumimoji="1" lang="ja-JP" altLang="en-US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pPr defTabSz="438043">
                <a:defRPr/>
              </a:pPr>
              <a:t>12</a:t>
            </a:fld>
            <a:endParaRPr kumimoji="1" lang="ja-JP" altLang="en-US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279397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159B4-FE3D-46E7-BA8A-5E955373D974}" type="datetime1">
              <a:rPr kumimoji="1" lang="ja-JP" altLang="en-US" smtClean="0"/>
              <a:t>2021/1/22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1488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77234-8D0C-4BDF-A135-B3E5D946F9C8}" type="datetime1">
              <a:rPr kumimoji="1" lang="ja-JP" altLang="en-US" smtClean="0"/>
              <a:t>2021/1/22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82539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A4E73-DD5A-4EF3-BD9D-431A0BCFC66E}" type="datetime1">
              <a:rPr kumimoji="1" lang="ja-JP" altLang="en-US" smtClean="0"/>
              <a:t>2021/1/22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4914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CFB7A-FB65-40F0-AF6E-6D01B90AB162}" type="datetime1">
              <a:rPr kumimoji="1" lang="ja-JP" altLang="en-US" smtClean="0"/>
              <a:t>2021/1/22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59118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35D51-73D9-47FA-AC2A-3143C4968F6F}" type="datetime1">
              <a:rPr kumimoji="1" lang="ja-JP" altLang="en-US" smtClean="0"/>
              <a:t>2021/1/22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6331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32B49-21B3-461C-BC2A-20D6B0FDA386}" type="datetime1">
              <a:rPr kumimoji="1" lang="ja-JP" altLang="en-US" smtClean="0"/>
              <a:t>2021/1/22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816031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29B35-1D90-44B7-8C20-EA9BAAE43785}" type="datetime1">
              <a:rPr kumimoji="1" lang="ja-JP" altLang="en-US" smtClean="0"/>
              <a:t>2021/1/22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9336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63E42-AAA8-4095-B1B1-74331AD8F7A7}" type="datetime1">
              <a:rPr kumimoji="1" lang="ja-JP" altLang="en-US" smtClean="0"/>
              <a:t>2021/1/22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88311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714C4-2AB1-4B42-BE2C-5E524FEAD5D2}" type="datetime1">
              <a:rPr kumimoji="1" lang="ja-JP" altLang="en-US" smtClean="0"/>
              <a:t>2021/1/22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44275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260068-C949-4E9C-9CDA-9A2AD3A349D3}" type="datetime1">
              <a:rPr kumimoji="1" lang="ja-JP" altLang="en-US" smtClean="0"/>
              <a:t>2021/1/22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3470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6600B-6BE8-4EAE-AF8E-A90EE6295AB5}" type="datetime1">
              <a:rPr kumimoji="1" lang="ja-JP" altLang="en-US" smtClean="0"/>
              <a:t>2021/1/22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7634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872F2B-1FE5-482C-B762-C8819CDC24AD}" type="datetime1">
              <a:rPr kumimoji="1" lang="ja-JP" altLang="en-US" smtClean="0"/>
              <a:t>2021/1/22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555A0A-D93E-4972-9BDE-BD19E4BDC62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55863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SAGL6rPrAYc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3a25g2Fkrdo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QtqGhya1csU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youtu.be/9dEjX2L8-jw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youtu.be/Id_apnMYkYI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youtu.be/_v7hmuO6Pxc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youtu.be/x2kH5vF9gOA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youtu.be/0lZmrzysbDk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806755" y="2661436"/>
            <a:ext cx="7708595" cy="1921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155" tIns="43575" rIns="17155" bIns="43575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4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B0400000000000000" pitchFamily="50" charset="-128"/>
              <a:ea typeface="ＭＳ Ｐゴシック" charset="-128"/>
              <a:cs typeface="+mn-cs"/>
            </a:endParaRP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0D4FB1FE-BA11-411C-B16B-F5AF0E2C2A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4472" y="652273"/>
            <a:ext cx="7708595" cy="384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155" tIns="43575" rIns="17155" bIns="43575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B0400000000000000" pitchFamily="50" charset="-128"/>
              <a:ea typeface="ＭＳ Ｐゴシック" charset="-128"/>
              <a:cs typeface="+mn-cs"/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78377" y="2541645"/>
            <a:ext cx="9026434" cy="2319251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6600" dirty="0" smtClean="0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なわとび</a:t>
            </a:r>
            <a:endParaRPr kumimoji="1" lang="en-US" altLang="ja-JP" sz="6600" dirty="0" smtClean="0"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1</a:t>
            </a:fld>
            <a:endParaRPr kumimoji="1" lang="ja-JP" altLang="en-US"/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-17304" y="2"/>
            <a:ext cx="9161304" cy="757379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txBody>
          <a:bodyPr wrap="none" lIns="65219" tIns="32609" rIns="65219" bIns="32609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2400" b="1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0179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10</a:t>
            </a:fld>
            <a:endParaRPr kumimoji="1" lang="ja-JP" altLang="en-US" dirty="0"/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-17304" y="3"/>
            <a:ext cx="9161304" cy="557893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txBody>
          <a:bodyPr wrap="none" lIns="65219" tIns="32609" rIns="65219" bIns="32609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571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22834" y="3"/>
            <a:ext cx="8622305" cy="6782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155" tIns="43575" rIns="17155" bIns="43575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lvl="0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ja-JP" sz="4000" dirty="0">
                <a:latin typeface="+mn-ea"/>
                <a:ea typeface="+mn-ea"/>
              </a:rPr>
              <a:t>B</a:t>
            </a:r>
            <a:r>
              <a:rPr lang="ja-JP" altLang="en-US" sz="4000" dirty="0" smtClean="0">
                <a:latin typeface="+mn-ea"/>
                <a:ea typeface="+mn-ea"/>
              </a:rPr>
              <a:t>　</a:t>
            </a:r>
            <a:r>
              <a:rPr lang="ja-JP" altLang="en-US" sz="3600" dirty="0" smtClean="0">
                <a:latin typeface="+mn-ea"/>
                <a:ea typeface="+mn-ea"/>
              </a:rPr>
              <a:t>縄跳びダンス＋ゴム跳び</a:t>
            </a:r>
            <a:r>
              <a:rPr lang="en-US" altLang="ja-JP" sz="3600" dirty="0" smtClean="0">
                <a:latin typeface="+mn-ea"/>
                <a:ea typeface="+mn-ea"/>
              </a:rPr>
              <a:t>(</a:t>
            </a:r>
            <a:r>
              <a:rPr lang="ja-JP" altLang="en-US" sz="3600" dirty="0" smtClean="0">
                <a:latin typeface="+mn-ea"/>
                <a:ea typeface="+mn-ea"/>
              </a:rPr>
              <a:t>１本ずつ）</a:t>
            </a:r>
            <a:endParaRPr lang="en-US" altLang="ja-JP" sz="3600" dirty="0" smtClean="0">
              <a:latin typeface="+mn-ea"/>
              <a:ea typeface="+mn-ea"/>
            </a:endParaRPr>
          </a:p>
        </p:txBody>
      </p:sp>
      <p:pic>
        <p:nvPicPr>
          <p:cNvPr id="3" name="図 2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03968"/>
            <a:ext cx="9144000" cy="5715000"/>
          </a:xfrm>
          <a:prstGeom prst="rect">
            <a:avLst/>
          </a:prstGeom>
        </p:spPr>
      </p:pic>
      <p:grpSp>
        <p:nvGrpSpPr>
          <p:cNvPr id="6" name="グループ化 5"/>
          <p:cNvGrpSpPr/>
          <p:nvPr/>
        </p:nvGrpSpPr>
        <p:grpSpPr>
          <a:xfrm>
            <a:off x="222834" y="924363"/>
            <a:ext cx="2722055" cy="508045"/>
            <a:chOff x="5643154" y="1972129"/>
            <a:chExt cx="2859302" cy="508045"/>
          </a:xfrm>
        </p:grpSpPr>
        <p:sp>
          <p:nvSpPr>
            <p:cNvPr id="7" name="角丸四角形 6"/>
            <p:cNvSpPr/>
            <p:nvPr/>
          </p:nvSpPr>
          <p:spPr>
            <a:xfrm>
              <a:off x="5643154" y="1972129"/>
              <a:ext cx="2859302" cy="508045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ja-JP" altLang="en-US" sz="1600" dirty="0" smtClean="0">
                  <a:solidFill>
                    <a:schemeClr val="tx1"/>
                  </a:solidFill>
                </a:rPr>
                <a:t>写真をクリックして</a:t>
              </a:r>
              <a:endParaRPr lang="en-US" altLang="ja-JP" sz="1600" dirty="0" smtClean="0">
                <a:solidFill>
                  <a:schemeClr val="tx1"/>
                </a:solidFill>
              </a:endParaRPr>
            </a:p>
            <a:p>
              <a:r>
                <a:rPr lang="ja-JP" altLang="en-US" sz="1600" dirty="0" smtClean="0">
                  <a:solidFill>
                    <a:schemeClr val="tx1"/>
                  </a:solidFill>
                </a:rPr>
                <a:t>動画を見てみよう！</a:t>
              </a:r>
              <a:endParaRPr kumimoji="1" lang="ja-JP" altLang="en-US" sz="1600" dirty="0">
                <a:solidFill>
                  <a:schemeClr val="tx1"/>
                </a:solidFill>
              </a:endParaRPr>
            </a:p>
          </p:txBody>
        </p:sp>
        <p:pic>
          <p:nvPicPr>
            <p:cNvPr id="8" name="図 7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20481" y="1987929"/>
              <a:ext cx="479545" cy="479545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</p:pic>
      </p:grpSp>
    </p:spTree>
    <p:extLst>
      <p:ext uri="{BB962C8B-B14F-4D97-AF65-F5344CB8AC3E}">
        <p14:creationId xmlns:p14="http://schemas.microsoft.com/office/powerpoint/2010/main" val="3768505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11</a:t>
            </a:fld>
            <a:endParaRPr kumimoji="1" lang="ja-JP" altLang="en-US" dirty="0"/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-17304" y="3"/>
            <a:ext cx="9161304" cy="557893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txBody>
          <a:bodyPr wrap="none" lIns="65219" tIns="32609" rIns="65219" bIns="32609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571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222834" y="3"/>
            <a:ext cx="8622305" cy="6782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155" tIns="43575" rIns="17155" bIns="43575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lvl="0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ja-JP" sz="4000" dirty="0">
                <a:latin typeface="+mn-ea"/>
                <a:ea typeface="+mn-ea"/>
              </a:rPr>
              <a:t>C</a:t>
            </a:r>
            <a:r>
              <a:rPr lang="ja-JP" altLang="en-US" sz="4000" dirty="0" smtClean="0">
                <a:latin typeface="+mn-ea"/>
                <a:ea typeface="+mn-ea"/>
              </a:rPr>
              <a:t>　</a:t>
            </a:r>
            <a:r>
              <a:rPr lang="ja-JP" altLang="en-US" sz="3600" dirty="0" smtClean="0">
                <a:latin typeface="+mn-ea"/>
                <a:ea typeface="+mn-ea"/>
              </a:rPr>
              <a:t>縄跳びダンス＋ゴム跳び</a:t>
            </a:r>
            <a:r>
              <a:rPr lang="en-US" altLang="ja-JP" sz="3600" dirty="0" smtClean="0">
                <a:latin typeface="+mn-ea"/>
                <a:ea typeface="+mn-ea"/>
              </a:rPr>
              <a:t>(</a:t>
            </a:r>
            <a:r>
              <a:rPr lang="ja-JP" altLang="en-US" sz="3600" dirty="0" smtClean="0">
                <a:latin typeface="+mn-ea"/>
                <a:ea typeface="+mn-ea"/>
              </a:rPr>
              <a:t>２本）</a:t>
            </a:r>
            <a:endParaRPr lang="en-US" altLang="ja-JP" sz="3600" dirty="0" smtClean="0">
              <a:latin typeface="+mn-ea"/>
              <a:ea typeface="+mn-ea"/>
            </a:endParaRPr>
          </a:p>
        </p:txBody>
      </p:sp>
      <p:pic>
        <p:nvPicPr>
          <p:cNvPr id="7" name="図 6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85091"/>
            <a:ext cx="9144000" cy="5638461"/>
          </a:xfrm>
          <a:prstGeom prst="rect">
            <a:avLst/>
          </a:prstGeom>
        </p:spPr>
      </p:pic>
      <p:grpSp>
        <p:nvGrpSpPr>
          <p:cNvPr id="6" name="グループ化 5"/>
          <p:cNvGrpSpPr/>
          <p:nvPr/>
        </p:nvGrpSpPr>
        <p:grpSpPr>
          <a:xfrm>
            <a:off x="222834" y="905486"/>
            <a:ext cx="2722055" cy="508045"/>
            <a:chOff x="5643154" y="1972129"/>
            <a:chExt cx="2859302" cy="508045"/>
          </a:xfrm>
        </p:grpSpPr>
        <p:sp>
          <p:nvSpPr>
            <p:cNvPr id="8" name="角丸四角形 7"/>
            <p:cNvSpPr/>
            <p:nvPr/>
          </p:nvSpPr>
          <p:spPr>
            <a:xfrm>
              <a:off x="5643154" y="1972129"/>
              <a:ext cx="2859302" cy="508045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ja-JP" altLang="en-US" sz="1600" dirty="0" smtClean="0">
                  <a:solidFill>
                    <a:schemeClr val="tx1"/>
                  </a:solidFill>
                </a:rPr>
                <a:t>写真をクリックして</a:t>
              </a:r>
              <a:endParaRPr lang="en-US" altLang="ja-JP" sz="1600" dirty="0" smtClean="0">
                <a:solidFill>
                  <a:schemeClr val="tx1"/>
                </a:solidFill>
              </a:endParaRPr>
            </a:p>
            <a:p>
              <a:r>
                <a:rPr lang="ja-JP" altLang="en-US" sz="1600" dirty="0" smtClean="0">
                  <a:solidFill>
                    <a:schemeClr val="tx1"/>
                  </a:solidFill>
                </a:rPr>
                <a:t>動画を見てみよう！</a:t>
              </a:r>
              <a:endParaRPr kumimoji="1" lang="ja-JP" altLang="en-US" sz="1600" dirty="0">
                <a:solidFill>
                  <a:schemeClr val="tx1"/>
                </a:solidFill>
              </a:endParaRPr>
            </a:p>
          </p:txBody>
        </p:sp>
        <p:pic>
          <p:nvPicPr>
            <p:cNvPr id="9" name="図 8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20481" y="1987929"/>
              <a:ext cx="479545" cy="479545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</p:pic>
      </p:grpSp>
    </p:spTree>
    <p:extLst>
      <p:ext uri="{BB962C8B-B14F-4D97-AF65-F5344CB8AC3E}">
        <p14:creationId xmlns:p14="http://schemas.microsoft.com/office/powerpoint/2010/main" val="1251792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12</a:t>
            </a:fld>
            <a:endParaRPr kumimoji="1" lang="ja-JP" altLang="en-US" dirty="0"/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-17304" y="3"/>
            <a:ext cx="9161304" cy="557893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txBody>
          <a:bodyPr wrap="none" lIns="65219" tIns="32609" rIns="65219" bIns="32609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571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22382" y="3"/>
            <a:ext cx="8906288" cy="6782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155" tIns="43575" rIns="17155" bIns="43575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lvl="0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ja-JP" sz="3600" dirty="0" smtClean="0">
                <a:latin typeface="+mn-ea"/>
                <a:ea typeface="+mn-ea"/>
              </a:rPr>
              <a:t>(A</a:t>
            </a:r>
            <a:r>
              <a:rPr lang="ja-JP" altLang="en-US" sz="3600" dirty="0">
                <a:latin typeface="+mn-ea"/>
                <a:ea typeface="+mn-ea"/>
              </a:rPr>
              <a:t>と</a:t>
            </a:r>
            <a:r>
              <a:rPr lang="en-US" altLang="ja-JP" sz="3600" dirty="0">
                <a:latin typeface="+mn-ea"/>
                <a:ea typeface="+mn-ea"/>
              </a:rPr>
              <a:t>B</a:t>
            </a:r>
            <a:r>
              <a:rPr lang="ja-JP" altLang="en-US" sz="3600" dirty="0">
                <a:latin typeface="+mn-ea"/>
                <a:ea typeface="+mn-ea"/>
              </a:rPr>
              <a:t>の間</a:t>
            </a:r>
            <a:r>
              <a:rPr lang="ja-JP" altLang="en-US" sz="3600" dirty="0" smtClean="0">
                <a:latin typeface="+mn-ea"/>
                <a:ea typeface="+mn-ea"/>
              </a:rPr>
              <a:t>に</a:t>
            </a:r>
            <a:r>
              <a:rPr lang="en-US" altLang="ja-JP" sz="3600" dirty="0" smtClean="0">
                <a:latin typeface="+mn-ea"/>
                <a:ea typeface="+mn-ea"/>
              </a:rPr>
              <a:t>)</a:t>
            </a:r>
            <a:r>
              <a:rPr lang="ja-JP" altLang="en-US" sz="3600" dirty="0" smtClean="0">
                <a:latin typeface="+mn-ea"/>
                <a:ea typeface="+mn-ea"/>
              </a:rPr>
              <a:t>レッツチャレンジ　ラテラル</a:t>
            </a:r>
            <a:endParaRPr lang="en-US" altLang="ja-JP" dirty="0" smtClean="0">
              <a:latin typeface="+mn-ea"/>
              <a:ea typeface="+mn-ea"/>
            </a:endParaRPr>
          </a:p>
        </p:txBody>
      </p:sp>
      <p:pic>
        <p:nvPicPr>
          <p:cNvPr id="5" name="図 4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6617"/>
            <a:ext cx="9144000" cy="5638083"/>
          </a:xfrm>
          <a:prstGeom prst="rect">
            <a:avLst/>
          </a:prstGeom>
        </p:spPr>
      </p:pic>
      <p:grpSp>
        <p:nvGrpSpPr>
          <p:cNvPr id="6" name="グループ化 5"/>
          <p:cNvGrpSpPr/>
          <p:nvPr/>
        </p:nvGrpSpPr>
        <p:grpSpPr>
          <a:xfrm>
            <a:off x="122382" y="942923"/>
            <a:ext cx="2722055" cy="508045"/>
            <a:chOff x="5643154" y="1972129"/>
            <a:chExt cx="2859302" cy="508045"/>
          </a:xfrm>
        </p:grpSpPr>
        <p:sp>
          <p:nvSpPr>
            <p:cNvPr id="7" name="角丸四角形 6"/>
            <p:cNvSpPr/>
            <p:nvPr/>
          </p:nvSpPr>
          <p:spPr>
            <a:xfrm>
              <a:off x="5643154" y="1972129"/>
              <a:ext cx="2859302" cy="508045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ja-JP" altLang="en-US" sz="1600" dirty="0" smtClean="0">
                  <a:solidFill>
                    <a:schemeClr val="tx1"/>
                  </a:solidFill>
                </a:rPr>
                <a:t>写真をクリックして</a:t>
              </a:r>
              <a:endParaRPr lang="en-US" altLang="ja-JP" sz="1600" dirty="0" smtClean="0">
                <a:solidFill>
                  <a:schemeClr val="tx1"/>
                </a:solidFill>
              </a:endParaRPr>
            </a:p>
            <a:p>
              <a:r>
                <a:rPr lang="ja-JP" altLang="en-US" sz="1600" dirty="0" smtClean="0">
                  <a:solidFill>
                    <a:schemeClr val="tx1"/>
                  </a:solidFill>
                </a:rPr>
                <a:t>動画を見てみよう！</a:t>
              </a:r>
              <a:endParaRPr kumimoji="1" lang="ja-JP" altLang="en-US" sz="1600" dirty="0">
                <a:solidFill>
                  <a:schemeClr val="tx1"/>
                </a:solidFill>
              </a:endParaRPr>
            </a:p>
          </p:txBody>
        </p:sp>
        <p:pic>
          <p:nvPicPr>
            <p:cNvPr id="8" name="図 7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20481" y="1987929"/>
              <a:ext cx="479545" cy="479545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</p:pic>
      </p:grpSp>
    </p:spTree>
    <p:extLst>
      <p:ext uri="{BB962C8B-B14F-4D97-AF65-F5344CB8AC3E}">
        <p14:creationId xmlns:p14="http://schemas.microsoft.com/office/powerpoint/2010/main" val="3583170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13</a:t>
            </a:fld>
            <a:endParaRPr kumimoji="1" lang="ja-JP" altLang="en-US"/>
          </a:p>
        </p:txBody>
      </p:sp>
      <p:pic>
        <p:nvPicPr>
          <p:cNvPr id="5" name="コンテンツ プレースホルダー 4">
            <a:hlinkClick r:id="rId2"/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304" y="785090"/>
            <a:ext cx="9161303" cy="5653967"/>
          </a:xfrm>
          <a:prstGeom prst="rect">
            <a:avLst/>
          </a:prstGeom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-17304" y="0"/>
            <a:ext cx="9161304" cy="557893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txBody>
          <a:bodyPr wrap="none" lIns="65219" tIns="32609" rIns="65219" bIns="32609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571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782346" y="9004"/>
            <a:ext cx="8906288" cy="6782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155" tIns="43575" rIns="17155" bIns="43575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lvl="0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ja-JP" altLang="en-US" sz="3600" dirty="0">
                <a:latin typeface="+mn-ea"/>
                <a:ea typeface="+mn-ea"/>
              </a:rPr>
              <a:t>家族</a:t>
            </a:r>
            <a:r>
              <a:rPr lang="ja-JP" altLang="en-US" sz="3600" dirty="0" smtClean="0">
                <a:latin typeface="+mn-ea"/>
                <a:ea typeface="+mn-ea"/>
              </a:rPr>
              <a:t>で楽しもう（じゃんけんゲーム）</a:t>
            </a:r>
            <a:endParaRPr lang="en-US" altLang="ja-JP" dirty="0" smtClean="0">
              <a:latin typeface="+mn-ea"/>
              <a:ea typeface="+mn-ea"/>
            </a:endParaRPr>
          </a:p>
        </p:txBody>
      </p:sp>
      <p:grpSp>
        <p:nvGrpSpPr>
          <p:cNvPr id="8" name="グループ化 7"/>
          <p:cNvGrpSpPr/>
          <p:nvPr/>
        </p:nvGrpSpPr>
        <p:grpSpPr>
          <a:xfrm>
            <a:off x="128189" y="914489"/>
            <a:ext cx="2722055" cy="508045"/>
            <a:chOff x="5643154" y="1972129"/>
            <a:chExt cx="2859302" cy="508045"/>
          </a:xfrm>
        </p:grpSpPr>
        <p:sp>
          <p:nvSpPr>
            <p:cNvPr id="9" name="角丸四角形 8"/>
            <p:cNvSpPr/>
            <p:nvPr/>
          </p:nvSpPr>
          <p:spPr>
            <a:xfrm>
              <a:off x="5643154" y="1972129"/>
              <a:ext cx="2859302" cy="508045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ja-JP" altLang="en-US" sz="1600" dirty="0" smtClean="0">
                  <a:solidFill>
                    <a:schemeClr val="tx1"/>
                  </a:solidFill>
                </a:rPr>
                <a:t>写真をクリックして</a:t>
              </a:r>
              <a:endParaRPr lang="en-US" altLang="ja-JP" sz="1600" dirty="0" smtClean="0">
                <a:solidFill>
                  <a:schemeClr val="tx1"/>
                </a:solidFill>
              </a:endParaRPr>
            </a:p>
            <a:p>
              <a:r>
                <a:rPr lang="ja-JP" altLang="en-US" sz="1600" dirty="0" smtClean="0">
                  <a:solidFill>
                    <a:schemeClr val="tx1"/>
                  </a:solidFill>
                </a:rPr>
                <a:t>動画を見てみよう！</a:t>
              </a:r>
              <a:endParaRPr kumimoji="1" lang="ja-JP" altLang="en-US" sz="1600" dirty="0">
                <a:solidFill>
                  <a:schemeClr val="tx1"/>
                </a:solidFill>
              </a:endParaRPr>
            </a:p>
          </p:txBody>
        </p:sp>
        <p:pic>
          <p:nvPicPr>
            <p:cNvPr id="10" name="図 9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20481" y="1987929"/>
              <a:ext cx="479545" cy="479545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</p:pic>
      </p:grpSp>
    </p:spTree>
    <p:extLst>
      <p:ext uri="{BB962C8B-B14F-4D97-AF65-F5344CB8AC3E}">
        <p14:creationId xmlns:p14="http://schemas.microsoft.com/office/powerpoint/2010/main" val="2315818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565030" y="1835662"/>
            <a:ext cx="7611374" cy="3823269"/>
          </a:xfrm>
        </p:spPr>
        <p:txBody>
          <a:bodyPr>
            <a:normAutofit/>
          </a:bodyPr>
          <a:lstStyle/>
          <a:p>
            <a:pPr algn="l"/>
            <a:r>
              <a:rPr kumimoji="1" lang="ja-JP" altLang="en-US" b="1" dirty="0" smtClean="0">
                <a:latin typeface="+mn-ea"/>
              </a:rPr>
              <a:t>≪方法≫</a:t>
            </a:r>
            <a:endParaRPr kumimoji="1" lang="en-US" altLang="ja-JP" b="1" dirty="0" smtClean="0">
              <a:latin typeface="+mn-ea"/>
            </a:endParaRPr>
          </a:p>
          <a:p>
            <a:pPr algn="l"/>
            <a:r>
              <a:rPr lang="ja-JP" altLang="en-US" b="1" dirty="0">
                <a:latin typeface="+mn-ea"/>
              </a:rPr>
              <a:t>・</a:t>
            </a:r>
            <a:r>
              <a:rPr kumimoji="1" lang="ja-JP" altLang="en-US" b="1" dirty="0" smtClean="0">
                <a:latin typeface="+mn-ea"/>
              </a:rPr>
              <a:t>ゆっくりのリズムで両足とびをします。</a:t>
            </a:r>
            <a:endParaRPr kumimoji="1" lang="en-US" altLang="ja-JP" b="1" dirty="0" smtClean="0">
              <a:latin typeface="+mn-ea"/>
            </a:endParaRPr>
          </a:p>
          <a:p>
            <a:pPr algn="l"/>
            <a:endParaRPr lang="en-US" altLang="ja-JP" sz="1600" b="1" dirty="0">
              <a:latin typeface="+mn-ea"/>
            </a:endParaRPr>
          </a:p>
          <a:p>
            <a:pPr algn="l"/>
            <a:r>
              <a:rPr lang="ja-JP" altLang="en-US" b="1" dirty="0" smtClean="0">
                <a:latin typeface="+mn-ea"/>
              </a:rPr>
              <a:t>・「ぜろ　いち　に　さん」のリズムで４回とびます。</a:t>
            </a:r>
            <a:endParaRPr lang="en-US" altLang="ja-JP" b="1" dirty="0" smtClean="0">
              <a:latin typeface="+mn-ea"/>
            </a:endParaRPr>
          </a:p>
          <a:p>
            <a:pPr algn="l"/>
            <a:endParaRPr lang="en-US" altLang="ja-JP" sz="1600" b="1" dirty="0">
              <a:latin typeface="+mn-ea"/>
            </a:endParaRPr>
          </a:p>
          <a:p>
            <a:pPr algn="l"/>
            <a:r>
              <a:rPr lang="ja-JP" altLang="en-US" b="1" dirty="0" smtClean="0">
                <a:latin typeface="+mn-ea"/>
              </a:rPr>
              <a:t>・「さん」の時に、できるだけ高くとびます。</a:t>
            </a:r>
            <a:endParaRPr lang="en-US" altLang="ja-JP" b="1" dirty="0" smtClean="0">
              <a:latin typeface="+mn-ea"/>
            </a:endParaRPr>
          </a:p>
          <a:p>
            <a:pPr algn="l"/>
            <a:endParaRPr lang="en-US" altLang="ja-JP" sz="1600" b="1" dirty="0">
              <a:latin typeface="+mn-ea"/>
            </a:endParaRPr>
          </a:p>
          <a:p>
            <a:pPr algn="l"/>
            <a:r>
              <a:rPr lang="ja-JP" altLang="en-US" b="1" dirty="0" smtClean="0">
                <a:latin typeface="+mn-ea"/>
              </a:rPr>
              <a:t>・</a:t>
            </a:r>
            <a:r>
              <a:rPr lang="ja-JP" altLang="en-US" b="1" dirty="0">
                <a:latin typeface="+mn-ea"/>
              </a:rPr>
              <a:t> </a:t>
            </a:r>
            <a:r>
              <a:rPr lang="ja-JP" altLang="en-US" b="1" dirty="0" smtClean="0">
                <a:latin typeface="+mn-ea"/>
              </a:rPr>
              <a:t>「ぜろ　いち</a:t>
            </a:r>
            <a:r>
              <a:rPr lang="ja-JP" altLang="en-US" b="1" dirty="0">
                <a:latin typeface="+mn-ea"/>
              </a:rPr>
              <a:t>　に　</a:t>
            </a:r>
            <a:r>
              <a:rPr lang="ja-JP" altLang="en-US" b="1" dirty="0" smtClean="0">
                <a:latin typeface="+mn-ea"/>
              </a:rPr>
              <a:t>さん</a:t>
            </a:r>
            <a:r>
              <a:rPr lang="ja-JP" altLang="en-US" b="1" dirty="0">
                <a:latin typeface="+mn-ea"/>
              </a:rPr>
              <a:t>」のリズム</a:t>
            </a:r>
            <a:r>
              <a:rPr lang="ja-JP" altLang="en-US" b="1" dirty="0" smtClean="0">
                <a:latin typeface="+mn-ea"/>
              </a:rPr>
              <a:t>で</a:t>
            </a:r>
            <a:r>
              <a:rPr lang="ja-JP" altLang="en-US" b="1" dirty="0">
                <a:latin typeface="+mn-ea"/>
              </a:rPr>
              <a:t>４</a:t>
            </a:r>
            <a:r>
              <a:rPr lang="ja-JP" altLang="en-US" b="1" dirty="0" smtClean="0">
                <a:latin typeface="+mn-ea"/>
              </a:rPr>
              <a:t>回とびを</a:t>
            </a:r>
            <a:endParaRPr lang="en-US" altLang="ja-JP" b="1" dirty="0" smtClean="0">
              <a:latin typeface="+mn-ea"/>
            </a:endParaRPr>
          </a:p>
          <a:p>
            <a:pPr algn="l"/>
            <a:r>
              <a:rPr lang="ja-JP" altLang="en-US" b="1" dirty="0">
                <a:latin typeface="+mn-ea"/>
              </a:rPr>
              <a:t>　</a:t>
            </a:r>
            <a:r>
              <a:rPr lang="ja-JP" altLang="en-US" b="1" dirty="0" smtClean="0">
                <a:latin typeface="+mn-ea"/>
              </a:rPr>
              <a:t>４セット行います。</a:t>
            </a:r>
            <a:endParaRPr lang="en-US" altLang="ja-JP" b="1" dirty="0" smtClean="0">
              <a:latin typeface="+mn-ea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2</a:t>
            </a:fld>
            <a:endParaRPr kumimoji="1" lang="ja-JP" altLang="en-US"/>
          </a:p>
        </p:txBody>
      </p:sp>
      <p:sp>
        <p:nvSpPr>
          <p:cNvPr id="5" name="Text Box 4">
            <a:extLst>
              <a:ext uri="{FF2B5EF4-FFF2-40B4-BE49-F238E27FC236}">
                <a16:creationId xmlns:a16="http://schemas.microsoft.com/office/drawing/2014/main" id="{0D4FB1FE-BA11-411C-B16B-F5AF0E2C2A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030" y="1152606"/>
            <a:ext cx="3130550" cy="384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155" tIns="43575" rIns="17155" bIns="43575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800" b="1" kern="0" dirty="0" smtClean="0">
                <a:solidFill>
                  <a:prstClr val="black"/>
                </a:solidFill>
                <a:latin typeface="+mn-ea"/>
                <a:ea typeface="+mn-ea"/>
              </a:rPr>
              <a:t>なわと</a:t>
            </a:r>
            <a:r>
              <a:rPr lang="ja-JP" altLang="en-US" sz="1800" b="1" kern="0" dirty="0">
                <a:solidFill>
                  <a:prstClr val="black"/>
                </a:solidFill>
                <a:latin typeface="+mn-ea"/>
                <a:ea typeface="+mn-ea"/>
              </a:rPr>
              <a:t>び</a:t>
            </a:r>
            <a:r>
              <a:rPr lang="ja-JP" altLang="en-US" sz="1800" b="1" kern="0" dirty="0" smtClean="0">
                <a:solidFill>
                  <a:prstClr val="black"/>
                </a:solidFill>
                <a:latin typeface="+mn-ea"/>
                <a:ea typeface="+mn-ea"/>
              </a:rPr>
              <a:t>動画（両足とび①）</a:t>
            </a:r>
            <a:endParaRPr kumimoji="1" lang="en-US" altLang="ja-JP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ea"/>
              <a:ea typeface="+mn-ea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-17304" y="3"/>
            <a:ext cx="9161304" cy="720433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txBody>
          <a:bodyPr wrap="none" lIns="65219" tIns="32609" rIns="65219" bIns="32609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2800" b="1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9611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3</a:t>
            </a:fld>
            <a:endParaRPr kumimoji="1" lang="ja-JP" altLang="en-US"/>
          </a:p>
        </p:txBody>
      </p:sp>
      <p:sp>
        <p:nvSpPr>
          <p:cNvPr id="5" name="Text Box 4">
            <a:extLst>
              <a:ext uri="{FF2B5EF4-FFF2-40B4-BE49-F238E27FC236}">
                <a16:creationId xmlns:a16="http://schemas.microsoft.com/office/drawing/2014/main" id="{0D4FB1FE-BA11-411C-B16B-F5AF0E2C2A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458" y="222343"/>
            <a:ext cx="2754441" cy="2443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155" tIns="43575" rIns="17155" bIns="43575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ja-JP" sz="2400" b="1" kern="0" dirty="0">
              <a:solidFill>
                <a:prstClr val="black"/>
              </a:solidFill>
              <a:latin typeface="+mn-ea"/>
            </a:endParaRPr>
          </a:p>
          <a:p>
            <a:pPr marL="0" marR="0" lvl="0" indent="0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b="1" kern="0" dirty="0" smtClean="0">
                <a:solidFill>
                  <a:prstClr val="black"/>
                </a:solidFill>
                <a:latin typeface="+mn-ea"/>
                <a:ea typeface="+mn-ea"/>
              </a:rPr>
              <a:t>なわとび動画</a:t>
            </a:r>
            <a:endParaRPr lang="en-US" altLang="ja-JP" sz="2400" b="1" kern="0" dirty="0" smtClean="0">
              <a:solidFill>
                <a:prstClr val="black"/>
              </a:solidFill>
              <a:latin typeface="+mn-ea"/>
              <a:ea typeface="+mn-ea"/>
            </a:endParaRPr>
          </a:p>
          <a:p>
            <a:pPr lvl="0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ja-JP" altLang="en-US" sz="2400" b="1" kern="0" dirty="0">
                <a:solidFill>
                  <a:prstClr val="black"/>
                </a:solidFill>
                <a:latin typeface="+mn-ea"/>
                <a:ea typeface="+mn-ea"/>
              </a:rPr>
              <a:t>（①両足とび）</a:t>
            </a:r>
            <a:endParaRPr lang="en-US" altLang="ja-JP" sz="2400" b="1" kern="0" dirty="0" smtClean="0">
              <a:solidFill>
                <a:prstClr val="black"/>
              </a:solidFill>
              <a:latin typeface="+mn-ea"/>
              <a:ea typeface="+mn-ea"/>
            </a:endParaRPr>
          </a:p>
          <a:p>
            <a:pPr marL="0" marR="0" lvl="0" indent="0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ja-JP" sz="2400" b="1" kern="0" dirty="0">
              <a:solidFill>
                <a:prstClr val="black"/>
              </a:solidFill>
              <a:latin typeface="+mn-ea"/>
              <a:ea typeface="+mn-ea"/>
            </a:endParaRPr>
          </a:p>
          <a:p>
            <a:pPr marL="0" marR="0" lvl="0" indent="0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b="1" kern="0" dirty="0" smtClean="0">
                <a:solidFill>
                  <a:srgbClr val="FF0000"/>
                </a:solidFill>
                <a:latin typeface="+mn-ea"/>
                <a:ea typeface="+mn-ea"/>
              </a:rPr>
              <a:t>ゆっくり</a:t>
            </a:r>
            <a:r>
              <a:rPr lang="ja-JP" altLang="en-US" sz="2400" b="1" kern="0" dirty="0" smtClean="0">
                <a:solidFill>
                  <a:prstClr val="black"/>
                </a:solidFill>
                <a:latin typeface="+mn-ea"/>
                <a:ea typeface="+mn-ea"/>
              </a:rPr>
              <a:t>のリズム</a:t>
            </a:r>
            <a:endParaRPr lang="en-US" altLang="ja-JP" sz="2400" b="1" kern="0" dirty="0" smtClean="0">
              <a:solidFill>
                <a:prstClr val="black"/>
              </a:solidFill>
              <a:latin typeface="+mn-ea"/>
              <a:ea typeface="+mn-ea"/>
            </a:endParaRPr>
          </a:p>
          <a:p>
            <a:pPr marL="0" marR="0" lvl="0" indent="0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ja-JP" sz="2400" b="1" kern="0" dirty="0" smtClean="0">
              <a:solidFill>
                <a:prstClr val="black"/>
              </a:solidFill>
              <a:latin typeface="+mn-ea"/>
              <a:ea typeface="+mn-ea"/>
            </a:endParaRPr>
          </a:p>
        </p:txBody>
      </p:sp>
      <p:pic>
        <p:nvPicPr>
          <p:cNvPr id="4" name="図 3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555" y="-1"/>
            <a:ext cx="3980651" cy="6860903"/>
          </a:xfrm>
          <a:prstGeom prst="rect">
            <a:avLst/>
          </a:prstGeom>
        </p:spPr>
      </p:pic>
      <p:grpSp>
        <p:nvGrpSpPr>
          <p:cNvPr id="7" name="グループ化 6"/>
          <p:cNvGrpSpPr/>
          <p:nvPr/>
        </p:nvGrpSpPr>
        <p:grpSpPr>
          <a:xfrm>
            <a:off x="233458" y="2331358"/>
            <a:ext cx="2722055" cy="508045"/>
            <a:chOff x="5643154" y="1972129"/>
            <a:chExt cx="2859302" cy="508045"/>
          </a:xfrm>
        </p:grpSpPr>
        <p:sp>
          <p:nvSpPr>
            <p:cNvPr id="8" name="角丸四角形 7"/>
            <p:cNvSpPr/>
            <p:nvPr/>
          </p:nvSpPr>
          <p:spPr>
            <a:xfrm>
              <a:off x="5643154" y="1972129"/>
              <a:ext cx="2859302" cy="508045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ja-JP" altLang="en-US" sz="1600" dirty="0" smtClean="0">
                  <a:solidFill>
                    <a:schemeClr val="tx1"/>
                  </a:solidFill>
                </a:rPr>
                <a:t>写真をクリックして</a:t>
              </a:r>
              <a:endParaRPr lang="en-US" altLang="ja-JP" sz="1600" dirty="0" smtClean="0">
                <a:solidFill>
                  <a:schemeClr val="tx1"/>
                </a:solidFill>
              </a:endParaRPr>
            </a:p>
            <a:p>
              <a:r>
                <a:rPr lang="ja-JP" altLang="en-US" sz="1600" dirty="0" smtClean="0">
                  <a:solidFill>
                    <a:schemeClr val="tx1"/>
                  </a:solidFill>
                </a:rPr>
                <a:t>動画を見てみよう！</a:t>
              </a:r>
              <a:endParaRPr kumimoji="1" lang="ja-JP" altLang="en-US" sz="1600" dirty="0">
                <a:solidFill>
                  <a:schemeClr val="tx1"/>
                </a:solidFill>
              </a:endParaRPr>
            </a:p>
          </p:txBody>
        </p:sp>
        <p:pic>
          <p:nvPicPr>
            <p:cNvPr id="9" name="図 8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20481" y="1987929"/>
              <a:ext cx="479545" cy="479545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</p:pic>
      </p:grpSp>
    </p:spTree>
    <p:extLst>
      <p:ext uri="{BB962C8B-B14F-4D97-AF65-F5344CB8AC3E}">
        <p14:creationId xmlns:p14="http://schemas.microsoft.com/office/powerpoint/2010/main" val="88221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696942" y="1749397"/>
            <a:ext cx="7519359" cy="3829020"/>
          </a:xfrm>
        </p:spPr>
        <p:txBody>
          <a:bodyPr>
            <a:normAutofit/>
          </a:bodyPr>
          <a:lstStyle/>
          <a:p>
            <a:pPr algn="l"/>
            <a:r>
              <a:rPr kumimoji="1" lang="ja-JP" altLang="en-US" b="1" dirty="0" smtClean="0">
                <a:latin typeface="+mn-ea"/>
              </a:rPr>
              <a:t>≪方法≫</a:t>
            </a:r>
            <a:endParaRPr kumimoji="1" lang="en-US" altLang="ja-JP" b="1" dirty="0" smtClean="0">
              <a:latin typeface="+mn-ea"/>
            </a:endParaRPr>
          </a:p>
          <a:p>
            <a:pPr algn="l"/>
            <a:r>
              <a:rPr lang="ja-JP" altLang="en-US" b="1" dirty="0" smtClean="0">
                <a:latin typeface="+mn-ea"/>
              </a:rPr>
              <a:t>・</a:t>
            </a:r>
            <a:r>
              <a:rPr lang="ja-JP" altLang="en-US" b="1" dirty="0" smtClean="0">
                <a:solidFill>
                  <a:srgbClr val="FF0000"/>
                </a:solidFill>
                <a:latin typeface="+mn-ea"/>
              </a:rPr>
              <a:t>できるだけ</a:t>
            </a:r>
            <a:r>
              <a:rPr lang="ja-JP" altLang="en-US" b="1" dirty="0">
                <a:solidFill>
                  <a:srgbClr val="FF0000"/>
                </a:solidFill>
                <a:latin typeface="+mn-ea"/>
              </a:rPr>
              <a:t>素早</a:t>
            </a:r>
            <a:r>
              <a:rPr lang="ja-JP" altLang="en-US" b="1" dirty="0" smtClean="0">
                <a:solidFill>
                  <a:srgbClr val="FF0000"/>
                </a:solidFill>
                <a:latin typeface="+mn-ea"/>
              </a:rPr>
              <a:t>い</a:t>
            </a:r>
            <a:r>
              <a:rPr kumimoji="1" lang="ja-JP" altLang="en-US" b="1" dirty="0" smtClean="0">
                <a:solidFill>
                  <a:srgbClr val="FF0000"/>
                </a:solidFill>
                <a:latin typeface="+mn-ea"/>
              </a:rPr>
              <a:t>リズム</a:t>
            </a:r>
            <a:r>
              <a:rPr kumimoji="1" lang="ja-JP" altLang="en-US" b="1" dirty="0" smtClean="0">
                <a:latin typeface="+mn-ea"/>
              </a:rPr>
              <a:t>で両足とびをします。</a:t>
            </a:r>
            <a:endParaRPr kumimoji="1" lang="en-US" altLang="ja-JP" b="1" dirty="0" smtClean="0">
              <a:latin typeface="+mn-ea"/>
            </a:endParaRPr>
          </a:p>
          <a:p>
            <a:pPr algn="l"/>
            <a:endParaRPr lang="en-US" altLang="ja-JP" sz="1600" b="1" dirty="0">
              <a:latin typeface="+mn-ea"/>
            </a:endParaRPr>
          </a:p>
          <a:p>
            <a:pPr algn="l"/>
            <a:r>
              <a:rPr lang="ja-JP" altLang="en-US" b="1" dirty="0" smtClean="0">
                <a:latin typeface="+mn-ea"/>
              </a:rPr>
              <a:t>・「ぜろ　いち　に　さん」のリズムで４回とびます。</a:t>
            </a:r>
            <a:endParaRPr lang="en-US" altLang="ja-JP" b="1" dirty="0" smtClean="0">
              <a:latin typeface="+mn-ea"/>
            </a:endParaRPr>
          </a:p>
          <a:p>
            <a:pPr algn="l"/>
            <a:endParaRPr lang="en-US" altLang="ja-JP" sz="1600" b="1" dirty="0">
              <a:latin typeface="+mn-ea"/>
            </a:endParaRPr>
          </a:p>
          <a:p>
            <a:pPr algn="l"/>
            <a:r>
              <a:rPr lang="ja-JP" altLang="en-US" b="1" dirty="0" smtClean="0">
                <a:latin typeface="+mn-ea"/>
              </a:rPr>
              <a:t>・「さん」の時に、できるだけ高くとびます。</a:t>
            </a:r>
            <a:endParaRPr lang="en-US" altLang="ja-JP" b="1" dirty="0" smtClean="0">
              <a:latin typeface="+mn-ea"/>
            </a:endParaRPr>
          </a:p>
          <a:p>
            <a:pPr algn="l"/>
            <a:endParaRPr lang="en-US" altLang="ja-JP" sz="1600" b="1" dirty="0">
              <a:latin typeface="+mn-ea"/>
            </a:endParaRPr>
          </a:p>
          <a:p>
            <a:pPr algn="l"/>
            <a:r>
              <a:rPr lang="ja-JP" altLang="en-US" b="1" dirty="0" smtClean="0">
                <a:latin typeface="+mn-ea"/>
              </a:rPr>
              <a:t>・</a:t>
            </a:r>
            <a:r>
              <a:rPr lang="ja-JP" altLang="en-US" b="1" dirty="0">
                <a:latin typeface="+mn-ea"/>
              </a:rPr>
              <a:t> </a:t>
            </a:r>
            <a:r>
              <a:rPr lang="ja-JP" altLang="en-US" b="1" dirty="0" smtClean="0">
                <a:latin typeface="+mn-ea"/>
              </a:rPr>
              <a:t>「ぜろ　いち</a:t>
            </a:r>
            <a:r>
              <a:rPr lang="ja-JP" altLang="en-US" b="1" dirty="0">
                <a:latin typeface="+mn-ea"/>
              </a:rPr>
              <a:t>　に　</a:t>
            </a:r>
            <a:r>
              <a:rPr lang="ja-JP" altLang="en-US" b="1" dirty="0" smtClean="0">
                <a:latin typeface="+mn-ea"/>
              </a:rPr>
              <a:t>さん</a:t>
            </a:r>
            <a:r>
              <a:rPr lang="ja-JP" altLang="en-US" b="1" dirty="0">
                <a:latin typeface="+mn-ea"/>
              </a:rPr>
              <a:t>」のリズム</a:t>
            </a:r>
            <a:r>
              <a:rPr lang="ja-JP" altLang="en-US" b="1" dirty="0" smtClean="0">
                <a:latin typeface="+mn-ea"/>
              </a:rPr>
              <a:t>で</a:t>
            </a:r>
            <a:r>
              <a:rPr lang="ja-JP" altLang="en-US" b="1" dirty="0">
                <a:latin typeface="+mn-ea"/>
              </a:rPr>
              <a:t>４</a:t>
            </a:r>
            <a:r>
              <a:rPr lang="ja-JP" altLang="en-US" b="1" dirty="0" smtClean="0">
                <a:latin typeface="+mn-ea"/>
              </a:rPr>
              <a:t>回とびを</a:t>
            </a:r>
            <a:endParaRPr lang="en-US" altLang="ja-JP" b="1" dirty="0" smtClean="0">
              <a:latin typeface="+mn-ea"/>
            </a:endParaRPr>
          </a:p>
          <a:p>
            <a:pPr algn="l"/>
            <a:r>
              <a:rPr lang="ja-JP" altLang="en-US" b="1" dirty="0">
                <a:latin typeface="+mn-ea"/>
              </a:rPr>
              <a:t>　</a:t>
            </a:r>
            <a:r>
              <a:rPr lang="ja-JP" altLang="en-US" b="1" dirty="0" smtClean="0">
                <a:latin typeface="+mn-ea"/>
              </a:rPr>
              <a:t>４セット行います。</a:t>
            </a:r>
            <a:endParaRPr lang="en-US" altLang="ja-JP" b="1" dirty="0" smtClean="0">
              <a:latin typeface="+mn-ea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4</a:t>
            </a:fld>
            <a:endParaRPr kumimoji="1" lang="ja-JP" altLang="en-US"/>
          </a:p>
        </p:txBody>
      </p:sp>
      <p:sp>
        <p:nvSpPr>
          <p:cNvPr id="5" name="Text Box 4">
            <a:extLst>
              <a:ext uri="{FF2B5EF4-FFF2-40B4-BE49-F238E27FC236}">
                <a16:creationId xmlns:a16="http://schemas.microsoft.com/office/drawing/2014/main" id="{0D4FB1FE-BA11-411C-B16B-F5AF0E2C2A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9792" y="1106598"/>
            <a:ext cx="3130550" cy="384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155" tIns="43575" rIns="17155" bIns="43575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800" b="1" kern="0" dirty="0" smtClean="0">
                <a:solidFill>
                  <a:prstClr val="black"/>
                </a:solidFill>
                <a:latin typeface="+mn-ea"/>
                <a:ea typeface="+mn-ea"/>
              </a:rPr>
              <a:t>なわと</a:t>
            </a:r>
            <a:r>
              <a:rPr lang="ja-JP" altLang="en-US" sz="1800" b="1" kern="0" dirty="0">
                <a:solidFill>
                  <a:prstClr val="black"/>
                </a:solidFill>
                <a:latin typeface="+mn-ea"/>
                <a:ea typeface="+mn-ea"/>
              </a:rPr>
              <a:t>び</a:t>
            </a:r>
            <a:r>
              <a:rPr lang="ja-JP" altLang="en-US" sz="1800" b="1" kern="0" dirty="0" smtClean="0">
                <a:solidFill>
                  <a:prstClr val="black"/>
                </a:solidFill>
                <a:latin typeface="+mn-ea"/>
                <a:ea typeface="+mn-ea"/>
              </a:rPr>
              <a:t>動画（両足とび②）</a:t>
            </a:r>
            <a:endParaRPr kumimoji="1" lang="en-US" altLang="ja-JP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ea"/>
              <a:ea typeface="+mn-ea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-17304" y="3"/>
            <a:ext cx="9161304" cy="720433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txBody>
          <a:bodyPr wrap="none" lIns="65219" tIns="32609" rIns="65219" bIns="32609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2800" b="1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7072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5</a:t>
            </a:fld>
            <a:endParaRPr kumimoji="1" lang="ja-JP" altLang="en-US"/>
          </a:p>
        </p:txBody>
      </p:sp>
      <p:sp>
        <p:nvSpPr>
          <p:cNvPr id="4" name="Text Box 4">
            <a:extLst>
              <a:ext uri="{FF2B5EF4-FFF2-40B4-BE49-F238E27FC236}">
                <a16:creationId xmlns:a16="http://schemas.microsoft.com/office/drawing/2014/main" id="{0D4FB1FE-BA11-411C-B16B-F5AF0E2C2A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2095" y="222343"/>
            <a:ext cx="2754441" cy="2443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155" tIns="43575" rIns="17155" bIns="43575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ja-JP" sz="2400" b="1" kern="0" dirty="0">
              <a:solidFill>
                <a:prstClr val="black"/>
              </a:solidFill>
              <a:latin typeface="+mn-ea"/>
            </a:endParaRPr>
          </a:p>
          <a:p>
            <a:pPr marL="0" marR="0" lvl="0" indent="0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b="1" kern="0" dirty="0" smtClean="0">
                <a:solidFill>
                  <a:prstClr val="black"/>
                </a:solidFill>
                <a:latin typeface="+mn-ea"/>
                <a:ea typeface="+mn-ea"/>
              </a:rPr>
              <a:t>なわとび動画</a:t>
            </a:r>
            <a:endParaRPr lang="en-US" altLang="ja-JP" sz="2400" b="1" kern="0" dirty="0" smtClean="0">
              <a:solidFill>
                <a:prstClr val="black"/>
              </a:solidFill>
              <a:latin typeface="+mn-ea"/>
              <a:ea typeface="+mn-ea"/>
            </a:endParaRPr>
          </a:p>
          <a:p>
            <a:pPr lvl="0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ja-JP" altLang="en-US" sz="2400" b="1" kern="0" dirty="0" smtClean="0">
                <a:solidFill>
                  <a:prstClr val="black"/>
                </a:solidFill>
                <a:latin typeface="+mn-ea"/>
                <a:ea typeface="+mn-ea"/>
              </a:rPr>
              <a:t>（</a:t>
            </a:r>
            <a:r>
              <a:rPr lang="ja-JP" altLang="en-US" sz="2400" b="1" kern="0" dirty="0">
                <a:solidFill>
                  <a:prstClr val="black"/>
                </a:solidFill>
                <a:latin typeface="+mn-ea"/>
              </a:rPr>
              <a:t> ②</a:t>
            </a:r>
            <a:r>
              <a:rPr lang="ja-JP" altLang="en-US" sz="2400" b="1" kern="0" dirty="0" smtClean="0">
                <a:solidFill>
                  <a:prstClr val="black"/>
                </a:solidFill>
                <a:latin typeface="+mn-ea"/>
                <a:ea typeface="+mn-ea"/>
              </a:rPr>
              <a:t>両足とび）</a:t>
            </a:r>
            <a:endParaRPr lang="en-US" altLang="ja-JP" sz="2400" b="1" kern="0" dirty="0" smtClean="0">
              <a:solidFill>
                <a:prstClr val="black"/>
              </a:solidFill>
              <a:latin typeface="+mn-ea"/>
              <a:ea typeface="+mn-ea"/>
            </a:endParaRPr>
          </a:p>
          <a:p>
            <a:pPr marL="0" marR="0" lvl="0" indent="0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ja-JP" sz="2400" b="1" kern="0" dirty="0">
              <a:solidFill>
                <a:prstClr val="black"/>
              </a:solidFill>
              <a:latin typeface="+mn-ea"/>
              <a:ea typeface="+mn-ea"/>
            </a:endParaRPr>
          </a:p>
          <a:p>
            <a:pPr marL="0" marR="0" lvl="0" indent="0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b="1" kern="0" dirty="0" smtClean="0">
                <a:solidFill>
                  <a:srgbClr val="FF0000"/>
                </a:solidFill>
                <a:latin typeface="+mn-ea"/>
                <a:ea typeface="+mn-ea"/>
              </a:rPr>
              <a:t>素早い</a:t>
            </a:r>
            <a:r>
              <a:rPr lang="ja-JP" altLang="en-US" sz="2400" b="1" kern="0" dirty="0" smtClean="0">
                <a:solidFill>
                  <a:prstClr val="black"/>
                </a:solidFill>
                <a:latin typeface="+mn-ea"/>
                <a:ea typeface="+mn-ea"/>
              </a:rPr>
              <a:t>リズム</a:t>
            </a:r>
            <a:endParaRPr lang="en-US" altLang="ja-JP" sz="2400" b="1" kern="0" dirty="0" smtClean="0">
              <a:solidFill>
                <a:prstClr val="black"/>
              </a:solidFill>
              <a:latin typeface="+mn-ea"/>
              <a:ea typeface="+mn-ea"/>
            </a:endParaRPr>
          </a:p>
          <a:p>
            <a:pPr marL="0" marR="0" lvl="0" indent="0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ja-JP" sz="2400" b="1" kern="0" dirty="0" smtClean="0">
              <a:solidFill>
                <a:prstClr val="black"/>
              </a:solidFill>
              <a:latin typeface="+mn-ea"/>
              <a:ea typeface="+mn-ea"/>
            </a:endParaRPr>
          </a:p>
        </p:txBody>
      </p:sp>
      <p:pic>
        <p:nvPicPr>
          <p:cNvPr id="5" name="図 4">
            <a:hlinkClick r:id="rId2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45959" y="-297"/>
            <a:ext cx="3856557" cy="6858594"/>
          </a:xfrm>
          <a:prstGeom prst="rect">
            <a:avLst/>
          </a:prstGeom>
        </p:spPr>
      </p:pic>
      <p:grpSp>
        <p:nvGrpSpPr>
          <p:cNvPr id="6" name="グループ化 5"/>
          <p:cNvGrpSpPr/>
          <p:nvPr/>
        </p:nvGrpSpPr>
        <p:grpSpPr>
          <a:xfrm>
            <a:off x="78764" y="2239918"/>
            <a:ext cx="2722055" cy="508045"/>
            <a:chOff x="5643154" y="1972129"/>
            <a:chExt cx="2859302" cy="508045"/>
          </a:xfrm>
        </p:grpSpPr>
        <p:sp>
          <p:nvSpPr>
            <p:cNvPr id="7" name="角丸四角形 6"/>
            <p:cNvSpPr/>
            <p:nvPr/>
          </p:nvSpPr>
          <p:spPr>
            <a:xfrm>
              <a:off x="5643154" y="1972129"/>
              <a:ext cx="2859302" cy="508045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ja-JP" altLang="en-US" sz="1600" dirty="0" smtClean="0">
                  <a:solidFill>
                    <a:schemeClr val="tx1"/>
                  </a:solidFill>
                </a:rPr>
                <a:t>写真をクリックして</a:t>
              </a:r>
              <a:endParaRPr lang="en-US" altLang="ja-JP" sz="1600" dirty="0" smtClean="0">
                <a:solidFill>
                  <a:schemeClr val="tx1"/>
                </a:solidFill>
              </a:endParaRPr>
            </a:p>
            <a:p>
              <a:r>
                <a:rPr lang="ja-JP" altLang="en-US" sz="1600" dirty="0" smtClean="0">
                  <a:solidFill>
                    <a:schemeClr val="tx1"/>
                  </a:solidFill>
                </a:rPr>
                <a:t>動画を見てみよう！</a:t>
              </a:r>
              <a:endParaRPr kumimoji="1" lang="ja-JP" altLang="en-US" sz="1600" dirty="0">
                <a:solidFill>
                  <a:schemeClr val="tx1"/>
                </a:solidFill>
              </a:endParaRPr>
            </a:p>
          </p:txBody>
        </p:sp>
        <p:pic>
          <p:nvPicPr>
            <p:cNvPr id="8" name="図 7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20481" y="1987929"/>
              <a:ext cx="479545" cy="479545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</p:pic>
      </p:grpSp>
    </p:spTree>
    <p:extLst>
      <p:ext uri="{BB962C8B-B14F-4D97-AF65-F5344CB8AC3E}">
        <p14:creationId xmlns:p14="http://schemas.microsoft.com/office/powerpoint/2010/main" val="2185651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816154" y="1818407"/>
            <a:ext cx="7635696" cy="3811767"/>
          </a:xfrm>
        </p:spPr>
        <p:txBody>
          <a:bodyPr>
            <a:normAutofit/>
          </a:bodyPr>
          <a:lstStyle/>
          <a:p>
            <a:pPr algn="l"/>
            <a:r>
              <a:rPr kumimoji="1" lang="ja-JP" altLang="en-US" b="1" dirty="0" smtClean="0">
                <a:latin typeface="+mn-ea"/>
              </a:rPr>
              <a:t>≪方法≫</a:t>
            </a:r>
            <a:endParaRPr kumimoji="1" lang="en-US" altLang="ja-JP" b="1" dirty="0" smtClean="0">
              <a:latin typeface="+mn-ea"/>
            </a:endParaRPr>
          </a:p>
          <a:p>
            <a:pPr algn="l"/>
            <a:r>
              <a:rPr lang="ja-JP" altLang="en-US" b="1" dirty="0" smtClean="0">
                <a:latin typeface="+mn-ea"/>
              </a:rPr>
              <a:t>・</a:t>
            </a:r>
            <a:r>
              <a:rPr lang="ja-JP" altLang="en-US" b="1" dirty="0" smtClean="0">
                <a:solidFill>
                  <a:srgbClr val="FF0000"/>
                </a:solidFill>
                <a:latin typeface="+mn-ea"/>
              </a:rPr>
              <a:t>素早い</a:t>
            </a:r>
            <a:r>
              <a:rPr kumimoji="1" lang="ja-JP" altLang="en-US" b="1" dirty="0" smtClean="0">
                <a:solidFill>
                  <a:srgbClr val="FF0000"/>
                </a:solidFill>
                <a:latin typeface="+mn-ea"/>
              </a:rPr>
              <a:t>リズム</a:t>
            </a:r>
            <a:r>
              <a:rPr kumimoji="1" lang="ja-JP" altLang="en-US" b="1" dirty="0" smtClean="0">
                <a:latin typeface="+mn-ea"/>
              </a:rPr>
              <a:t>で片足とびをします。</a:t>
            </a:r>
            <a:endParaRPr kumimoji="1" lang="en-US" altLang="ja-JP" b="1" dirty="0" smtClean="0">
              <a:latin typeface="+mn-ea"/>
            </a:endParaRPr>
          </a:p>
          <a:p>
            <a:pPr algn="l"/>
            <a:endParaRPr lang="en-US" altLang="ja-JP" sz="1600" b="1" dirty="0">
              <a:latin typeface="+mn-ea"/>
            </a:endParaRPr>
          </a:p>
          <a:p>
            <a:pPr algn="l"/>
            <a:r>
              <a:rPr lang="ja-JP" altLang="en-US" b="1" dirty="0" smtClean="0">
                <a:latin typeface="+mn-ea"/>
              </a:rPr>
              <a:t>・「ぜろ　いち　に　さん」のリズムで４回とびます。</a:t>
            </a:r>
            <a:endParaRPr lang="en-US" altLang="ja-JP" b="1" dirty="0" smtClean="0">
              <a:latin typeface="+mn-ea"/>
            </a:endParaRPr>
          </a:p>
          <a:p>
            <a:pPr algn="l"/>
            <a:endParaRPr lang="en-US" altLang="ja-JP" sz="1600" b="1" dirty="0">
              <a:latin typeface="+mn-ea"/>
            </a:endParaRPr>
          </a:p>
          <a:p>
            <a:pPr algn="l"/>
            <a:r>
              <a:rPr lang="ja-JP" altLang="en-US" b="1" dirty="0" smtClean="0">
                <a:latin typeface="+mn-ea"/>
              </a:rPr>
              <a:t>・「さん」の時に、できるだけ高くとびます。</a:t>
            </a:r>
            <a:endParaRPr lang="en-US" altLang="ja-JP" b="1" dirty="0" smtClean="0">
              <a:latin typeface="+mn-ea"/>
            </a:endParaRPr>
          </a:p>
          <a:p>
            <a:pPr algn="l"/>
            <a:endParaRPr lang="en-US" altLang="ja-JP" sz="1600" b="1" dirty="0">
              <a:latin typeface="+mn-ea"/>
            </a:endParaRPr>
          </a:p>
          <a:p>
            <a:pPr algn="l"/>
            <a:r>
              <a:rPr lang="ja-JP" altLang="en-US" b="1" dirty="0" smtClean="0">
                <a:latin typeface="+mn-ea"/>
              </a:rPr>
              <a:t>・</a:t>
            </a:r>
            <a:r>
              <a:rPr lang="ja-JP" altLang="en-US" b="1" dirty="0">
                <a:latin typeface="+mn-ea"/>
              </a:rPr>
              <a:t> </a:t>
            </a:r>
            <a:r>
              <a:rPr lang="ja-JP" altLang="en-US" b="1" dirty="0" smtClean="0">
                <a:latin typeface="+mn-ea"/>
              </a:rPr>
              <a:t>「ぜろ　いち</a:t>
            </a:r>
            <a:r>
              <a:rPr lang="ja-JP" altLang="en-US" b="1" dirty="0">
                <a:latin typeface="+mn-ea"/>
              </a:rPr>
              <a:t>　に　</a:t>
            </a:r>
            <a:r>
              <a:rPr lang="ja-JP" altLang="en-US" b="1" dirty="0" smtClean="0">
                <a:latin typeface="+mn-ea"/>
              </a:rPr>
              <a:t>さん</a:t>
            </a:r>
            <a:r>
              <a:rPr lang="ja-JP" altLang="en-US" b="1" dirty="0">
                <a:latin typeface="+mn-ea"/>
              </a:rPr>
              <a:t>」のリズム</a:t>
            </a:r>
            <a:r>
              <a:rPr lang="ja-JP" altLang="en-US" b="1" dirty="0" smtClean="0">
                <a:latin typeface="+mn-ea"/>
              </a:rPr>
              <a:t>で</a:t>
            </a:r>
            <a:r>
              <a:rPr lang="ja-JP" altLang="en-US" b="1" dirty="0">
                <a:latin typeface="+mn-ea"/>
              </a:rPr>
              <a:t>４</a:t>
            </a:r>
            <a:r>
              <a:rPr lang="ja-JP" altLang="en-US" b="1" dirty="0" smtClean="0">
                <a:latin typeface="+mn-ea"/>
              </a:rPr>
              <a:t>回とびを</a:t>
            </a:r>
            <a:endParaRPr lang="en-US" altLang="ja-JP" b="1" dirty="0" smtClean="0">
              <a:latin typeface="+mn-ea"/>
            </a:endParaRPr>
          </a:p>
          <a:p>
            <a:pPr algn="l"/>
            <a:r>
              <a:rPr lang="ja-JP" altLang="en-US" b="1" dirty="0">
                <a:latin typeface="+mn-ea"/>
              </a:rPr>
              <a:t>　</a:t>
            </a:r>
            <a:r>
              <a:rPr lang="ja-JP" altLang="en-US" b="1" dirty="0" smtClean="0">
                <a:latin typeface="+mn-ea"/>
              </a:rPr>
              <a:t>４セット行います。</a:t>
            </a:r>
            <a:endParaRPr lang="en-US" altLang="ja-JP" b="1" dirty="0" smtClean="0">
              <a:latin typeface="+mn-ea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6</a:t>
            </a:fld>
            <a:endParaRPr kumimoji="1" lang="ja-JP" altLang="en-US"/>
          </a:p>
        </p:txBody>
      </p:sp>
      <p:sp>
        <p:nvSpPr>
          <p:cNvPr id="5" name="Text Box 4">
            <a:extLst>
              <a:ext uri="{FF2B5EF4-FFF2-40B4-BE49-F238E27FC236}">
                <a16:creationId xmlns:a16="http://schemas.microsoft.com/office/drawing/2014/main" id="{0D4FB1FE-BA11-411C-B16B-F5AF0E2C2A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6788" y="1008601"/>
            <a:ext cx="3130550" cy="384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155" tIns="43575" rIns="17155" bIns="43575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800" b="1" kern="0" dirty="0" smtClean="0">
                <a:solidFill>
                  <a:prstClr val="black"/>
                </a:solidFill>
                <a:latin typeface="+mn-ea"/>
                <a:ea typeface="+mn-ea"/>
              </a:rPr>
              <a:t>なわと</a:t>
            </a:r>
            <a:r>
              <a:rPr lang="ja-JP" altLang="en-US" sz="1800" b="1" kern="0" dirty="0">
                <a:solidFill>
                  <a:prstClr val="black"/>
                </a:solidFill>
                <a:latin typeface="+mn-ea"/>
                <a:ea typeface="+mn-ea"/>
              </a:rPr>
              <a:t>び</a:t>
            </a:r>
            <a:r>
              <a:rPr lang="ja-JP" altLang="en-US" sz="1800" b="1" kern="0" dirty="0" smtClean="0">
                <a:solidFill>
                  <a:prstClr val="black"/>
                </a:solidFill>
                <a:latin typeface="+mn-ea"/>
                <a:ea typeface="+mn-ea"/>
              </a:rPr>
              <a:t>動画（片足とび）</a:t>
            </a:r>
            <a:endParaRPr kumimoji="1" lang="en-US" altLang="ja-JP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ea"/>
              <a:ea typeface="+mn-ea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-17304" y="3"/>
            <a:ext cx="9161304" cy="720433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txBody>
          <a:bodyPr wrap="none" lIns="65219" tIns="32609" rIns="65219" bIns="32609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2800" b="1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0708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7</a:t>
            </a:fld>
            <a:endParaRPr kumimoji="1" lang="ja-JP" altLang="en-US"/>
          </a:p>
        </p:txBody>
      </p:sp>
      <p:sp>
        <p:nvSpPr>
          <p:cNvPr id="4" name="Text Box 4">
            <a:extLst>
              <a:ext uri="{FF2B5EF4-FFF2-40B4-BE49-F238E27FC236}">
                <a16:creationId xmlns:a16="http://schemas.microsoft.com/office/drawing/2014/main" id="{0D4FB1FE-BA11-411C-B16B-F5AF0E2C2A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2095" y="222343"/>
            <a:ext cx="2754441" cy="2443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155" tIns="43575" rIns="17155" bIns="43575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ja-JP" sz="2400" b="1" kern="0" dirty="0">
              <a:solidFill>
                <a:prstClr val="black"/>
              </a:solidFill>
              <a:latin typeface="+mn-ea"/>
            </a:endParaRPr>
          </a:p>
          <a:p>
            <a:pPr marL="0" marR="0" lvl="0" indent="0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b="1" kern="0" dirty="0" smtClean="0">
                <a:solidFill>
                  <a:prstClr val="black"/>
                </a:solidFill>
                <a:latin typeface="+mn-ea"/>
                <a:ea typeface="+mn-ea"/>
              </a:rPr>
              <a:t>なわとび動画</a:t>
            </a:r>
            <a:endParaRPr lang="en-US" altLang="ja-JP" sz="2400" b="1" kern="0" dirty="0" smtClean="0">
              <a:solidFill>
                <a:prstClr val="black"/>
              </a:solidFill>
              <a:latin typeface="+mn-ea"/>
              <a:ea typeface="+mn-ea"/>
            </a:endParaRPr>
          </a:p>
          <a:p>
            <a:pPr marL="0" marR="0" lvl="0" indent="0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b="1" kern="0" dirty="0" smtClean="0">
                <a:solidFill>
                  <a:prstClr val="black"/>
                </a:solidFill>
                <a:latin typeface="+mn-ea"/>
                <a:ea typeface="+mn-ea"/>
              </a:rPr>
              <a:t>（</a:t>
            </a:r>
            <a:r>
              <a:rPr lang="ja-JP" altLang="en-US" sz="2400" b="1" kern="0" dirty="0">
                <a:solidFill>
                  <a:prstClr val="black"/>
                </a:solidFill>
                <a:latin typeface="+mn-ea"/>
                <a:ea typeface="+mn-ea"/>
              </a:rPr>
              <a:t>③</a:t>
            </a:r>
            <a:r>
              <a:rPr lang="ja-JP" altLang="en-US" sz="2400" b="1" kern="0" dirty="0" smtClean="0">
                <a:solidFill>
                  <a:srgbClr val="FF0000"/>
                </a:solidFill>
                <a:latin typeface="+mn-ea"/>
                <a:ea typeface="+mn-ea"/>
              </a:rPr>
              <a:t>片足</a:t>
            </a:r>
            <a:r>
              <a:rPr lang="ja-JP" altLang="en-US" sz="2400" b="1" kern="0" dirty="0" smtClean="0">
                <a:solidFill>
                  <a:prstClr val="black"/>
                </a:solidFill>
                <a:latin typeface="+mn-ea"/>
                <a:ea typeface="+mn-ea"/>
              </a:rPr>
              <a:t>とび）</a:t>
            </a:r>
            <a:endParaRPr lang="en-US" altLang="ja-JP" sz="2400" b="1" kern="0" dirty="0" smtClean="0">
              <a:solidFill>
                <a:prstClr val="black"/>
              </a:solidFill>
              <a:latin typeface="+mn-ea"/>
              <a:ea typeface="+mn-ea"/>
            </a:endParaRPr>
          </a:p>
          <a:p>
            <a:pPr marL="0" marR="0" lvl="0" indent="0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ja-JP" sz="2400" b="1" kern="0" dirty="0">
              <a:solidFill>
                <a:prstClr val="black"/>
              </a:solidFill>
              <a:latin typeface="+mn-ea"/>
              <a:ea typeface="+mn-ea"/>
            </a:endParaRPr>
          </a:p>
          <a:p>
            <a:pPr marL="0" marR="0" lvl="0" indent="0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2400" b="1" kern="0" dirty="0" smtClean="0">
                <a:latin typeface="+mn-ea"/>
                <a:ea typeface="+mn-ea"/>
              </a:rPr>
              <a:t>素早い</a:t>
            </a:r>
            <a:r>
              <a:rPr lang="ja-JP" altLang="en-US" sz="2400" b="1" kern="0" dirty="0" smtClean="0">
                <a:solidFill>
                  <a:prstClr val="black"/>
                </a:solidFill>
                <a:latin typeface="+mn-ea"/>
                <a:ea typeface="+mn-ea"/>
              </a:rPr>
              <a:t>リズム</a:t>
            </a:r>
            <a:endParaRPr lang="en-US" altLang="ja-JP" sz="2400" b="1" kern="0" dirty="0" smtClean="0">
              <a:solidFill>
                <a:prstClr val="black"/>
              </a:solidFill>
              <a:latin typeface="+mn-ea"/>
              <a:ea typeface="+mn-ea"/>
            </a:endParaRPr>
          </a:p>
          <a:p>
            <a:pPr marL="0" marR="0" lvl="0" indent="0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ja-JP" sz="2400" b="1" kern="0" dirty="0" smtClean="0">
              <a:solidFill>
                <a:prstClr val="black"/>
              </a:solidFill>
              <a:latin typeface="+mn-ea"/>
              <a:ea typeface="+mn-ea"/>
            </a:endParaRPr>
          </a:p>
        </p:txBody>
      </p:sp>
      <p:pic>
        <p:nvPicPr>
          <p:cNvPr id="5" name="図 4">
            <a:hlinkClick r:id="rId2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4877" y="0"/>
            <a:ext cx="3941010" cy="6858594"/>
          </a:xfrm>
          <a:prstGeom prst="rect">
            <a:avLst/>
          </a:prstGeom>
        </p:spPr>
      </p:pic>
      <p:grpSp>
        <p:nvGrpSpPr>
          <p:cNvPr id="6" name="グループ化 5"/>
          <p:cNvGrpSpPr/>
          <p:nvPr/>
        </p:nvGrpSpPr>
        <p:grpSpPr>
          <a:xfrm>
            <a:off x="100597" y="2244062"/>
            <a:ext cx="2722055" cy="508045"/>
            <a:chOff x="5643154" y="1972129"/>
            <a:chExt cx="2859302" cy="508045"/>
          </a:xfrm>
        </p:grpSpPr>
        <p:sp>
          <p:nvSpPr>
            <p:cNvPr id="7" name="角丸四角形 6"/>
            <p:cNvSpPr/>
            <p:nvPr/>
          </p:nvSpPr>
          <p:spPr>
            <a:xfrm>
              <a:off x="5643154" y="1972129"/>
              <a:ext cx="2859302" cy="508045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ja-JP" altLang="en-US" sz="1600" dirty="0" smtClean="0">
                  <a:solidFill>
                    <a:schemeClr val="tx1"/>
                  </a:solidFill>
                </a:rPr>
                <a:t>写真をクリックして</a:t>
              </a:r>
              <a:endParaRPr lang="en-US" altLang="ja-JP" sz="1600" dirty="0" smtClean="0">
                <a:solidFill>
                  <a:schemeClr val="tx1"/>
                </a:solidFill>
              </a:endParaRPr>
            </a:p>
            <a:p>
              <a:r>
                <a:rPr lang="ja-JP" altLang="en-US" sz="1600" dirty="0" smtClean="0">
                  <a:solidFill>
                    <a:schemeClr val="tx1"/>
                  </a:solidFill>
                </a:rPr>
                <a:t>動画を見てみよう！</a:t>
              </a:r>
              <a:endParaRPr kumimoji="1" lang="ja-JP" altLang="en-US" sz="1600" dirty="0">
                <a:solidFill>
                  <a:schemeClr val="tx1"/>
                </a:solidFill>
              </a:endParaRPr>
            </a:p>
          </p:txBody>
        </p:sp>
        <p:pic>
          <p:nvPicPr>
            <p:cNvPr id="8" name="図 7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20481" y="1987929"/>
              <a:ext cx="479545" cy="479545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</p:pic>
      </p:grpSp>
    </p:spTree>
    <p:extLst>
      <p:ext uri="{BB962C8B-B14F-4D97-AF65-F5344CB8AC3E}">
        <p14:creationId xmlns:p14="http://schemas.microsoft.com/office/powerpoint/2010/main" val="479008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397525" y="1790381"/>
            <a:ext cx="8619438" cy="3849700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155" tIns="43575" rIns="17155" bIns="43575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lvl="0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ja-JP" sz="3600" dirty="0" smtClean="0">
                <a:latin typeface="+mn-ea"/>
                <a:ea typeface="+mn-ea"/>
              </a:rPr>
              <a:t>A</a:t>
            </a:r>
            <a:r>
              <a:rPr lang="ja-JP" altLang="en-US" sz="3600" dirty="0" smtClean="0">
                <a:latin typeface="+mn-ea"/>
                <a:ea typeface="+mn-ea"/>
              </a:rPr>
              <a:t>　縄跳びダンスにチャレンジ</a:t>
            </a:r>
            <a:endParaRPr lang="en-US" altLang="ja-JP" sz="3600" dirty="0" smtClean="0">
              <a:latin typeface="+mn-ea"/>
              <a:ea typeface="+mn-ea"/>
            </a:endParaRPr>
          </a:p>
          <a:p>
            <a:pPr lvl="0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ja-JP" sz="3600" dirty="0">
              <a:latin typeface="+mn-ea"/>
              <a:ea typeface="+mn-ea"/>
            </a:endParaRPr>
          </a:p>
          <a:p>
            <a:pPr lvl="0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ja-JP" sz="3600" dirty="0" smtClean="0">
                <a:latin typeface="+mn-ea"/>
                <a:ea typeface="+mn-ea"/>
              </a:rPr>
              <a:t>B</a:t>
            </a:r>
            <a:r>
              <a:rPr lang="ja-JP" altLang="en-US" sz="3600" dirty="0" smtClean="0">
                <a:latin typeface="+mn-ea"/>
                <a:ea typeface="+mn-ea"/>
              </a:rPr>
              <a:t>　縄跳びダンス＋ゴム跳び</a:t>
            </a:r>
            <a:r>
              <a:rPr lang="en-US" altLang="ja-JP" sz="3600" dirty="0" smtClean="0">
                <a:latin typeface="+mn-ea"/>
                <a:ea typeface="+mn-ea"/>
              </a:rPr>
              <a:t>(1</a:t>
            </a:r>
            <a:r>
              <a:rPr lang="ja-JP" altLang="en-US" sz="3600" dirty="0" smtClean="0">
                <a:latin typeface="+mn-ea"/>
                <a:ea typeface="+mn-ea"/>
              </a:rPr>
              <a:t>本ずつ）</a:t>
            </a:r>
            <a:endParaRPr lang="en-US" altLang="ja-JP" sz="3600" dirty="0" smtClean="0">
              <a:latin typeface="+mn-ea"/>
              <a:ea typeface="+mn-ea"/>
            </a:endParaRPr>
          </a:p>
          <a:p>
            <a:pPr lvl="0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ja-JP" sz="3600" dirty="0">
              <a:latin typeface="+mn-ea"/>
              <a:ea typeface="+mn-ea"/>
            </a:endParaRPr>
          </a:p>
          <a:p>
            <a:pPr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ja-JP" sz="3600" dirty="0" smtClean="0">
                <a:latin typeface="+mn-ea"/>
                <a:ea typeface="+mn-ea"/>
              </a:rPr>
              <a:t>C</a:t>
            </a:r>
            <a:r>
              <a:rPr lang="ja-JP" altLang="en-US" sz="3600" dirty="0" smtClean="0">
                <a:latin typeface="+mn-ea"/>
                <a:ea typeface="+mn-ea"/>
              </a:rPr>
              <a:t>　</a:t>
            </a:r>
            <a:r>
              <a:rPr lang="ja-JP" altLang="en-US" sz="3600" dirty="0">
                <a:latin typeface="+mn-ea"/>
                <a:ea typeface="+mn-ea"/>
              </a:rPr>
              <a:t>縄跳びダンス＋ゴム跳び</a:t>
            </a:r>
            <a:r>
              <a:rPr lang="en-US" altLang="ja-JP" sz="3600" dirty="0" smtClean="0">
                <a:latin typeface="+mn-ea"/>
                <a:ea typeface="+mn-ea"/>
              </a:rPr>
              <a:t>(</a:t>
            </a:r>
            <a:r>
              <a:rPr lang="ja-JP" altLang="en-US" sz="3600" dirty="0" smtClean="0">
                <a:latin typeface="+mn-ea"/>
                <a:ea typeface="+mn-ea"/>
              </a:rPr>
              <a:t>２本）</a:t>
            </a:r>
            <a:endParaRPr lang="en-US" altLang="ja-JP" sz="3600" dirty="0">
              <a:latin typeface="+mn-ea"/>
              <a:ea typeface="+mn-ea"/>
            </a:endParaRPr>
          </a:p>
          <a:p>
            <a:pPr lvl="0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ja-JP" sz="3600" dirty="0" smtClean="0">
              <a:latin typeface="+mn-ea"/>
              <a:ea typeface="+mn-ea"/>
            </a:endParaRPr>
          </a:p>
          <a:p>
            <a:pPr lvl="0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ja-JP" altLang="en-US" sz="3600" dirty="0" smtClean="0">
                <a:latin typeface="+mn-ea"/>
                <a:ea typeface="+mn-ea"/>
              </a:rPr>
              <a:t>レッツチャレンジ・家庭で楽しもう</a:t>
            </a:r>
            <a:endParaRPr lang="en-US" altLang="ja-JP" sz="3600" dirty="0" smtClean="0">
              <a:latin typeface="+mn-ea"/>
              <a:ea typeface="+mn-ea"/>
            </a:endParaRPr>
          </a:p>
          <a:p>
            <a:pPr lvl="0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ja-JP" sz="4000" dirty="0">
              <a:latin typeface="+mn-ea"/>
              <a:ea typeface="+mn-ea"/>
            </a:endParaRP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CA599DD3-C61D-42AB-BA6C-2288A63DB1B2}"/>
              </a:ext>
            </a:extLst>
          </p:cNvPr>
          <p:cNvSpPr/>
          <p:nvPr/>
        </p:nvSpPr>
        <p:spPr>
          <a:xfrm>
            <a:off x="3465977" y="898838"/>
            <a:ext cx="2482533" cy="791489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4400" u="sng" dirty="0" smtClean="0"/>
              <a:t>巧緻性</a:t>
            </a:r>
            <a:endParaRPr kumimoji="1" lang="en-US" altLang="ja-JP" sz="4400" u="sng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8</a:t>
            </a:fld>
            <a:endParaRPr kumimoji="1" lang="ja-JP" altLang="en-US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-17304" y="3"/>
            <a:ext cx="9161304" cy="557893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txBody>
          <a:bodyPr wrap="none" lIns="65219" tIns="32609" rIns="65219" bIns="32609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571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397525" y="3"/>
            <a:ext cx="8331646" cy="6782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155" tIns="43575" rIns="17155" bIns="43575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lvl="0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ja-JP" altLang="en-US" sz="4000" dirty="0" smtClean="0">
                <a:latin typeface="+mn-ea"/>
                <a:ea typeface="+mn-ea"/>
              </a:rPr>
              <a:t>高まる</a:t>
            </a:r>
            <a:r>
              <a:rPr lang="ja-JP" altLang="en-US" sz="4000" dirty="0" smtClean="0">
                <a:latin typeface="+mn-ea"/>
                <a:ea typeface="+mn-ea"/>
              </a:rPr>
              <a:t>体力</a:t>
            </a:r>
            <a:endParaRPr lang="en-US" altLang="ja-JP" sz="4000" dirty="0" smtClean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100511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555A0A-D93E-4972-9BDE-BD19E4BDC622}" type="slidenum">
              <a:rPr kumimoji="1" lang="ja-JP" altLang="en-US" smtClean="0"/>
              <a:t>9</a:t>
            </a:fld>
            <a:endParaRPr kumimoji="1" lang="ja-JP" altLang="en-US"/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-17304" y="3"/>
            <a:ext cx="9161304" cy="557893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</p:spPr>
        <p:txBody>
          <a:bodyPr wrap="none" lIns="65219" tIns="32609" rIns="65219" bIns="32609" anchor="ctr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marL="0" marR="0" lvl="0" indent="0" algn="ctr" defTabSz="65227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2571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397525" y="3"/>
            <a:ext cx="8331646" cy="6782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155" tIns="43575" rIns="17155" bIns="43575"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lvl="0" defTabSz="652278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ja-JP" sz="4000" dirty="0" smtClean="0">
                <a:latin typeface="+mn-ea"/>
                <a:ea typeface="+mn-ea"/>
              </a:rPr>
              <a:t>A</a:t>
            </a:r>
            <a:r>
              <a:rPr lang="ja-JP" altLang="en-US" sz="4000" dirty="0" smtClean="0">
                <a:latin typeface="+mn-ea"/>
                <a:ea typeface="+mn-ea"/>
              </a:rPr>
              <a:t>　縄跳びダンスにチャレンジ</a:t>
            </a:r>
            <a:endParaRPr lang="en-US" altLang="ja-JP" sz="4000" dirty="0" smtClean="0">
              <a:latin typeface="+mn-ea"/>
              <a:ea typeface="+mn-ea"/>
            </a:endParaRPr>
          </a:p>
        </p:txBody>
      </p:sp>
      <p:pic>
        <p:nvPicPr>
          <p:cNvPr id="2" name="図 1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304" y="798686"/>
            <a:ext cx="9161304" cy="5557665"/>
          </a:xfrm>
          <a:prstGeom prst="rect">
            <a:avLst/>
          </a:prstGeom>
        </p:spPr>
      </p:pic>
      <p:grpSp>
        <p:nvGrpSpPr>
          <p:cNvPr id="6" name="グループ化 5"/>
          <p:cNvGrpSpPr/>
          <p:nvPr/>
        </p:nvGrpSpPr>
        <p:grpSpPr>
          <a:xfrm>
            <a:off x="186245" y="919081"/>
            <a:ext cx="2722055" cy="508045"/>
            <a:chOff x="5643154" y="1972129"/>
            <a:chExt cx="2859302" cy="508045"/>
          </a:xfrm>
        </p:grpSpPr>
        <p:sp>
          <p:nvSpPr>
            <p:cNvPr id="7" name="角丸四角形 6"/>
            <p:cNvSpPr/>
            <p:nvPr/>
          </p:nvSpPr>
          <p:spPr>
            <a:xfrm>
              <a:off x="5643154" y="1972129"/>
              <a:ext cx="2859302" cy="508045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ja-JP" altLang="en-US" sz="1600" dirty="0" smtClean="0">
                  <a:solidFill>
                    <a:schemeClr val="tx1"/>
                  </a:solidFill>
                </a:rPr>
                <a:t>写真をクリックして</a:t>
              </a:r>
              <a:endParaRPr lang="en-US" altLang="ja-JP" sz="1600" dirty="0" smtClean="0">
                <a:solidFill>
                  <a:schemeClr val="tx1"/>
                </a:solidFill>
              </a:endParaRPr>
            </a:p>
            <a:p>
              <a:r>
                <a:rPr lang="ja-JP" altLang="en-US" sz="1600" dirty="0" smtClean="0">
                  <a:solidFill>
                    <a:schemeClr val="tx1"/>
                  </a:solidFill>
                </a:rPr>
                <a:t>動画を見てみよう！</a:t>
              </a:r>
              <a:endParaRPr kumimoji="1" lang="ja-JP" altLang="en-US" sz="1600" dirty="0">
                <a:solidFill>
                  <a:schemeClr val="tx1"/>
                </a:solidFill>
              </a:endParaRPr>
            </a:p>
          </p:txBody>
        </p:sp>
        <p:pic>
          <p:nvPicPr>
            <p:cNvPr id="10" name="図 9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20481" y="1987929"/>
              <a:ext cx="479545" cy="479545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</p:pic>
      </p:grpSp>
    </p:spTree>
    <p:extLst>
      <p:ext uri="{BB962C8B-B14F-4D97-AF65-F5344CB8AC3E}">
        <p14:creationId xmlns:p14="http://schemas.microsoft.com/office/powerpoint/2010/main" val="124321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2400</TotalTime>
  <Words>209</Words>
  <Application>Microsoft Office PowerPoint</Application>
  <PresentationFormat>画面に合わせる (4:3)</PresentationFormat>
  <Paragraphs>94</Paragraphs>
  <Slides>13</Slides>
  <Notes>5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13</vt:i4>
      </vt:variant>
    </vt:vector>
  </HeadingPairs>
  <TitlesOfParts>
    <vt:vector size="21" baseType="lpstr">
      <vt:lpstr>HG創英角ｺﾞｼｯｸUB</vt:lpstr>
      <vt:lpstr>ＭＳ Ｐゴシック</vt:lpstr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m</dc:creator>
  <cp:lastModifiedBy>渡辺 泰生</cp:lastModifiedBy>
  <cp:revision>221</cp:revision>
  <cp:lastPrinted>2020-10-19T01:23:51Z</cp:lastPrinted>
  <dcterms:created xsi:type="dcterms:W3CDTF">2019-05-07T09:33:23Z</dcterms:created>
  <dcterms:modified xsi:type="dcterms:W3CDTF">2021-01-22T01:31:17Z</dcterms:modified>
</cp:coreProperties>
</file>