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handoutMasterIdLst>
    <p:handoutMasterId r:id="rId21"/>
  </p:handoutMasterIdLst>
  <p:sldIdLst>
    <p:sldId id="377" r:id="rId2"/>
    <p:sldId id="347" r:id="rId3"/>
    <p:sldId id="285" r:id="rId4"/>
    <p:sldId id="367" r:id="rId5"/>
    <p:sldId id="337" r:id="rId6"/>
    <p:sldId id="369" r:id="rId7"/>
    <p:sldId id="338" r:id="rId8"/>
    <p:sldId id="370" r:id="rId9"/>
    <p:sldId id="339" r:id="rId10"/>
    <p:sldId id="378" r:id="rId11"/>
    <p:sldId id="379" r:id="rId12"/>
    <p:sldId id="380" r:id="rId13"/>
    <p:sldId id="381" r:id="rId14"/>
    <p:sldId id="382" r:id="rId15"/>
    <p:sldId id="383" r:id="rId16"/>
    <p:sldId id="384" r:id="rId17"/>
    <p:sldId id="385" r:id="rId18"/>
    <p:sldId id="386" r:id="rId19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B4C7E7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27" autoAdjust="0"/>
    <p:restoredTop sz="94660"/>
  </p:normalViewPr>
  <p:slideViewPr>
    <p:cSldViewPr snapToGrid="0">
      <p:cViewPr varScale="1">
        <p:scale>
          <a:sx n="73" d="100"/>
          <a:sy n="73" d="100"/>
        </p:scale>
        <p:origin x="136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0F3365-3F84-44C4-91A9-FC80A0CF044D}" type="datetimeFigureOut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431941-5FDD-427C-828E-ADDA1F0CFC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83989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321" tIns="45661" rIns="91321" bIns="45661" rtlCol="0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321" tIns="45661" rIns="91321" bIns="45661" rtlCol="0"/>
          <a:lstStyle>
            <a:lvl1pPr algn="r">
              <a:defRPr sz="1200"/>
            </a:lvl1pPr>
          </a:lstStyle>
          <a:p>
            <a:fld id="{5FBD121F-19E0-4D63-8EE5-CB4DDC548DEF}" type="datetimeFigureOut">
              <a:rPr kumimoji="1" lang="ja-JP" altLang="en-US" smtClean="0"/>
              <a:t>2021/1/22</a:t>
            </a:fld>
            <a:endParaRPr kumimoji="1"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21" tIns="45661" rIns="91321" bIns="45661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3"/>
          </a:xfrm>
          <a:prstGeom prst="rect">
            <a:avLst/>
          </a:prstGeom>
        </p:spPr>
        <p:txBody>
          <a:bodyPr vert="horz" lIns="91321" tIns="45661" rIns="91321" bIns="45661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321" tIns="45661" rIns="91321" bIns="45661" rtlCol="0" anchor="b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321" tIns="45661" rIns="91321" bIns="45661" rtlCol="0" anchor="b"/>
          <a:lstStyle>
            <a:lvl1pPr algn="r">
              <a:defRPr sz="1200"/>
            </a:lvl1pPr>
          </a:lstStyle>
          <a:p>
            <a:fld id="{679BA96C-3BB3-4ED6-B43F-46F5610ABEE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95524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3013"/>
            <a:ext cx="4471987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5EB111-BAE8-403F-83DB-A29578AF6571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37265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6606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6606">
                <a:defRPr/>
              </a:pPr>
              <a:t>10</a:t>
            </a:fld>
            <a:endParaRPr kumimoji="1" lang="ja-JP" altLang="en-US" dirty="0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277700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6606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6606">
                <a:defRPr/>
              </a:pPr>
              <a:t>11</a:t>
            </a:fld>
            <a:endParaRPr kumimoji="1" lang="ja-JP" altLang="en-US" dirty="0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69513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6606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6606">
                <a:defRPr/>
              </a:pPr>
              <a:t>12</a:t>
            </a:fld>
            <a:endParaRPr kumimoji="1" lang="ja-JP" altLang="en-US" dirty="0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803513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6606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6606">
                <a:defRPr/>
              </a:pPr>
              <a:t>13</a:t>
            </a:fld>
            <a:endParaRPr kumimoji="1" lang="ja-JP" altLang="en-US" dirty="0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914796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6606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6606">
                <a:defRPr/>
              </a:pPr>
              <a:t>14</a:t>
            </a:fld>
            <a:endParaRPr kumimoji="1" lang="ja-JP" altLang="en-US" dirty="0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699534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6606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6606">
                <a:defRPr/>
              </a:pPr>
              <a:t>15</a:t>
            </a:fld>
            <a:endParaRPr kumimoji="1" lang="ja-JP" altLang="en-US" dirty="0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663695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6606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6606">
                <a:defRPr/>
              </a:pPr>
              <a:t>16</a:t>
            </a:fld>
            <a:endParaRPr kumimoji="1" lang="ja-JP" altLang="en-US" dirty="0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273395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6606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6606">
                <a:defRPr/>
              </a:pPr>
              <a:t>17</a:t>
            </a:fld>
            <a:endParaRPr kumimoji="1" lang="ja-JP" altLang="en-US" dirty="0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256000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6606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6606">
                <a:defRPr/>
              </a:pPr>
              <a:t>18</a:t>
            </a:fld>
            <a:endParaRPr kumimoji="1" lang="ja-JP" altLang="en-US" dirty="0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784238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6606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6606">
                <a:defRPr/>
              </a:pPr>
              <a:t>2</a:t>
            </a:fld>
            <a:endParaRPr kumimoji="1" lang="ja-JP" altLang="en-US" dirty="0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953477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6606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6606">
                <a:defRPr/>
              </a:pPr>
              <a:t>3</a:t>
            </a:fld>
            <a:endParaRPr kumimoji="1" lang="ja-JP" altLang="en-US" dirty="0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012110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6606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6606">
                <a:defRPr/>
              </a:pPr>
              <a:t>4</a:t>
            </a:fld>
            <a:endParaRPr kumimoji="1" lang="ja-JP" altLang="en-US" dirty="0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291419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6606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6606">
                <a:defRPr/>
              </a:pPr>
              <a:t>5</a:t>
            </a:fld>
            <a:endParaRPr kumimoji="1" lang="ja-JP" altLang="en-US" dirty="0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779976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6606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6606">
                <a:defRPr/>
              </a:pPr>
              <a:t>6</a:t>
            </a:fld>
            <a:endParaRPr kumimoji="1" lang="ja-JP" altLang="en-US" dirty="0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315048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6606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6606">
                <a:defRPr/>
              </a:pPr>
              <a:t>7</a:t>
            </a:fld>
            <a:endParaRPr kumimoji="1" lang="ja-JP" altLang="en-US" dirty="0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680889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6606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6606">
                <a:defRPr/>
              </a:pPr>
              <a:t>8</a:t>
            </a:fld>
            <a:endParaRPr kumimoji="1" lang="ja-JP" altLang="en-US" dirty="0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731416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6606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6606">
                <a:defRPr/>
              </a:pPr>
              <a:t>9</a:t>
            </a:fld>
            <a:endParaRPr kumimoji="1" lang="ja-JP" altLang="en-US" dirty="0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36134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159B4-FE3D-46E7-BA8A-5E955373D974}" type="datetime1">
              <a:rPr kumimoji="1" lang="ja-JP" altLang="en-US" smtClean="0"/>
              <a:t>2021/1/22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31488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77234-8D0C-4BDF-A135-B3E5D946F9C8}" type="datetime1">
              <a:rPr kumimoji="1" lang="ja-JP" altLang="en-US" smtClean="0"/>
              <a:t>2021/1/22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78253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A4E73-DD5A-4EF3-BD9D-431A0BCFC66E}" type="datetime1">
              <a:rPr kumimoji="1" lang="ja-JP" altLang="en-US" smtClean="0"/>
              <a:t>2021/1/22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54914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CFB7A-FB65-40F0-AF6E-6D01B90AB162}" type="datetime1">
              <a:rPr kumimoji="1" lang="ja-JP" altLang="en-US" smtClean="0"/>
              <a:t>2021/1/22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35911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35D51-73D9-47FA-AC2A-3143C4968F6F}" type="datetime1">
              <a:rPr kumimoji="1" lang="ja-JP" altLang="en-US" smtClean="0"/>
              <a:t>2021/1/22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76331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32B49-21B3-461C-BC2A-20D6B0FDA386}" type="datetime1">
              <a:rPr kumimoji="1" lang="ja-JP" altLang="en-US" smtClean="0"/>
              <a:t>2021/1/22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81603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29B35-1D90-44B7-8C20-EA9BAAE43785}" type="datetime1">
              <a:rPr kumimoji="1" lang="ja-JP" altLang="en-US" smtClean="0"/>
              <a:t>2021/1/22</a:t>
            </a:fld>
            <a:endParaRPr kumimoji="1" lang="ja-JP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49336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3E42-AAA8-4095-B1B1-74331AD8F7A7}" type="datetime1">
              <a:rPr kumimoji="1" lang="ja-JP" altLang="en-US" smtClean="0"/>
              <a:t>2021/1/22</a:t>
            </a:fld>
            <a:endParaRPr kumimoji="1" lang="ja-JP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78831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714C4-2AB1-4B42-BE2C-5E524FEAD5D2}" type="datetime1">
              <a:rPr kumimoji="1" lang="ja-JP" altLang="en-US" smtClean="0"/>
              <a:t>2021/1/22</a:t>
            </a:fld>
            <a:endParaRPr kumimoji="1" lang="ja-JP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44275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60068-C949-4E9C-9CDA-9A2AD3A349D3}" type="datetime1">
              <a:rPr kumimoji="1" lang="ja-JP" altLang="en-US" smtClean="0"/>
              <a:t>2021/1/22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93470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dirty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6600B-6BE8-4EAE-AF8E-A90EE6295AB5}" type="datetime1">
              <a:rPr kumimoji="1" lang="ja-JP" altLang="en-US" smtClean="0"/>
              <a:t>2021/1/22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17634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872F2B-1FE5-482C-B762-C8819CDC24AD}" type="datetime1">
              <a:rPr kumimoji="1" lang="ja-JP" altLang="en-US" smtClean="0"/>
              <a:t>2021/1/22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55863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hyperlink" Target="https://youtu.be/NCyVrHO6haU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hyperlink" Target="https://youtu.be/QJ2D4gZBYyQ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9Dk9HqS9MQA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vS9D3yDPEX4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gjfAqbOpqTQ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15.png"/><Relationship Id="rId3" Type="http://schemas.openxmlformats.org/officeDocument/2006/relationships/hyperlink" Target="https://youtu.be/NvRXMSu947M" TargetMode="External"/><Relationship Id="rId7" Type="http://schemas.openxmlformats.org/officeDocument/2006/relationships/hyperlink" Target="https://youtu.be/epV0G28answ" TargetMode="External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hyperlink" Target="https://youtu.be/3ZKoy3DDUP0" TargetMode="External"/><Relationship Id="rId5" Type="http://schemas.openxmlformats.org/officeDocument/2006/relationships/hyperlink" Target="https://youtu.be/IM4wKtUBUl4" TargetMode="External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hyperlink" Target="https://youtu.be/CWCocNY_fuA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vrBDF8Dbgjo" TargetMode="External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hyperlink" Target="https://youtu.be/oLOMJnbl25w" TargetMode="Externa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cdzS9_VA5ZY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s://youtu.be/uqQb7S-VlGY" TargetMode="External"/><Relationship Id="rId7" Type="http://schemas.openxmlformats.org/officeDocument/2006/relationships/hyperlink" Target="https://youtu.be/2GOM2iJH2Qo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hyperlink" Target="https://youtu.be/8VME8ec0bp8" TargetMode="Externa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https://youtu.be/3K1eyp__tfE" TargetMode="External"/><Relationship Id="rId7" Type="http://schemas.openxmlformats.org/officeDocument/2006/relationships/hyperlink" Target="https://youtu.be/V5CJtdAqThQ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hyperlink" Target="https://youtu.be/9JXrqZyFlec" TargetMode="Externa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iTVf9qCeodc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hyperlink" Target="https://youtu.be/BjqZTDruKkU" TargetMode="Externa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KRq34XQcmps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lexLuPQ1oUo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lWLqngpt8Os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Nnvyir4nOno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hyperlink" Target="https://youtu.be/bXYvifBAwW0" TargetMode="Externa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806755" y="2661436"/>
            <a:ext cx="7708595" cy="1921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4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ＭＳ Ｐゴシック" charset="-128"/>
              <a:cs typeface="+mn-cs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0D4FB1FE-BA11-411C-B16B-F5AF0E2C2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4472" y="652273"/>
            <a:ext cx="7708595" cy="384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ＭＳ Ｐゴシック" charset="-128"/>
              <a:cs typeface="+mn-cs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78377" y="2541645"/>
            <a:ext cx="9026434" cy="2319251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88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サッカー</a:t>
            </a:r>
            <a:endParaRPr kumimoji="1" lang="en-US" altLang="ja-JP" sz="8800" dirty="0" smtClean="0"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1</a:t>
            </a:fld>
            <a:endParaRPr kumimoji="1" lang="ja-JP" altLang="en-US"/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-17304" y="2"/>
            <a:ext cx="9161304" cy="757379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24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7426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557893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57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0D4FB1FE-BA11-411C-B16B-F5AF0E2C2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4472" y="652273"/>
            <a:ext cx="7708595" cy="384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ＭＳ Ｐゴシック" charset="-128"/>
              <a:cs typeface="+mn-cs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10</a:t>
            </a:fld>
            <a:endParaRPr kumimoji="1" lang="ja-JP" altLang="en-US" dirty="0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307232" y="1036768"/>
            <a:ext cx="6512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 smtClean="0"/>
              <a:t>　インステップキックの蹴り方</a:t>
            </a:r>
            <a:endParaRPr kumimoji="1" lang="ja-JP" altLang="en-US" sz="3200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38360" y="1826547"/>
            <a:ext cx="68499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　インステップキックは強いボールを蹴ったり遠くに飛ばす際に有効なキックです。軸足をボールの</a:t>
            </a:r>
            <a:r>
              <a:rPr kumimoji="1" lang="ja-JP" altLang="en-US" dirty="0"/>
              <a:t>真横</a:t>
            </a:r>
            <a:r>
              <a:rPr kumimoji="1" lang="ja-JP" altLang="en-US" dirty="0" smtClean="0"/>
              <a:t>に踏み込み、足の甲の真ん中でボールをとらえましょう。</a:t>
            </a:r>
            <a:endParaRPr kumimoji="1" lang="en-US" altLang="ja-JP" dirty="0" smtClean="0"/>
          </a:p>
          <a:p>
            <a:r>
              <a:rPr lang="ja-JP" altLang="en-US" kern="0" dirty="0" smtClean="0">
                <a:solidFill>
                  <a:prstClr val="black"/>
                </a:solidFill>
                <a:latin typeface="游ゴシック" panose="020B0400000000000000" pitchFamily="50" charset="-128"/>
              </a:rPr>
              <a:t>（</a:t>
            </a:r>
            <a:r>
              <a:rPr lang="ja-JP" altLang="en-US" kern="0" dirty="0">
                <a:solidFill>
                  <a:prstClr val="black"/>
                </a:solidFill>
                <a:latin typeface="游ゴシック" panose="020B0400000000000000" pitchFamily="50" charset="-128"/>
              </a:rPr>
              <a:t>画面をクリックすると動画が始まります）</a:t>
            </a:r>
            <a:endParaRPr lang="en-US" altLang="ja-JP" kern="0" dirty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endParaRPr kumimoji="1" lang="ja-JP" altLang="en-US" dirty="0"/>
          </a:p>
        </p:txBody>
      </p:sp>
      <p:grpSp>
        <p:nvGrpSpPr>
          <p:cNvPr id="9" name="グループ化 8"/>
          <p:cNvGrpSpPr/>
          <p:nvPr/>
        </p:nvGrpSpPr>
        <p:grpSpPr>
          <a:xfrm>
            <a:off x="2522960" y="6125883"/>
            <a:ext cx="3873734" cy="357147"/>
            <a:chOff x="3446852" y="4961413"/>
            <a:chExt cx="3873734" cy="357147"/>
          </a:xfrm>
        </p:grpSpPr>
        <p:sp>
          <p:nvSpPr>
            <p:cNvPr id="10" name="角丸四角形 9"/>
            <p:cNvSpPr/>
            <p:nvPr/>
          </p:nvSpPr>
          <p:spPr>
            <a:xfrm>
              <a:off x="3446852" y="4961413"/>
              <a:ext cx="3873734" cy="357147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ja-JP" altLang="en-US" sz="1400" dirty="0" smtClean="0">
                  <a:solidFill>
                    <a:schemeClr val="tx1"/>
                  </a:solidFill>
                </a:rPr>
                <a:t>写真をクリックして動画を見てみよう！</a:t>
              </a:r>
              <a:endParaRPr kumimoji="1" lang="ja-JP" altLang="en-US" sz="1400" dirty="0">
                <a:solidFill>
                  <a:schemeClr val="tx1"/>
                </a:solidFill>
              </a:endParaRPr>
            </a:p>
          </p:txBody>
        </p:sp>
        <p:pic>
          <p:nvPicPr>
            <p:cNvPr id="11" name="図 10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41647" y="4996339"/>
              <a:ext cx="347191" cy="322221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pic>
      </p:grpSp>
      <p:pic>
        <p:nvPicPr>
          <p:cNvPr id="4" name="図 3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0864" y="3106421"/>
            <a:ext cx="4794885" cy="293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570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557893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57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0D4FB1FE-BA11-411C-B16B-F5AF0E2C2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4472" y="652273"/>
            <a:ext cx="7708595" cy="384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ＭＳ Ｐゴシック" charset="-128"/>
              <a:cs typeface="+mn-cs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11</a:t>
            </a:fld>
            <a:endParaRPr kumimoji="1" lang="ja-JP" altLang="en-US" dirty="0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490853" y="1019963"/>
            <a:ext cx="61449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 smtClean="0"/>
              <a:t>　インサイドキックの蹴り方</a:t>
            </a:r>
            <a:endParaRPr kumimoji="1" lang="ja-JP" altLang="en-US" sz="3200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38360" y="1812246"/>
            <a:ext cx="68499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　インサイドキックは比較的距離が近く、正確なボールを蹴る際に有効なキックです。かかとをパスの方向に押し出すように蹴ってみましょう。</a:t>
            </a:r>
            <a:endParaRPr kumimoji="1" lang="en-US" altLang="ja-JP" dirty="0" smtClean="0"/>
          </a:p>
          <a:p>
            <a:r>
              <a:rPr lang="ja-JP" altLang="en-US" kern="0" dirty="0" smtClean="0">
                <a:solidFill>
                  <a:prstClr val="black"/>
                </a:solidFill>
                <a:latin typeface="游ゴシック" panose="020B0400000000000000" pitchFamily="50" charset="-128"/>
              </a:rPr>
              <a:t>（</a:t>
            </a:r>
            <a:r>
              <a:rPr lang="ja-JP" altLang="en-US" kern="0" dirty="0">
                <a:solidFill>
                  <a:prstClr val="black"/>
                </a:solidFill>
                <a:latin typeface="游ゴシック" panose="020B0400000000000000" pitchFamily="50" charset="-128"/>
              </a:rPr>
              <a:t>画面をクリックすると動画が始まります）</a:t>
            </a:r>
            <a:endParaRPr lang="en-US" altLang="ja-JP" kern="0" dirty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endParaRPr kumimoji="1" lang="ja-JP" altLang="en-US" dirty="0"/>
          </a:p>
        </p:txBody>
      </p:sp>
      <p:grpSp>
        <p:nvGrpSpPr>
          <p:cNvPr id="8" name="グループ化 7"/>
          <p:cNvGrpSpPr/>
          <p:nvPr/>
        </p:nvGrpSpPr>
        <p:grpSpPr>
          <a:xfrm>
            <a:off x="2626479" y="6195149"/>
            <a:ext cx="3873734" cy="357147"/>
            <a:chOff x="3446852" y="4961413"/>
            <a:chExt cx="3873734" cy="357147"/>
          </a:xfrm>
        </p:grpSpPr>
        <p:sp>
          <p:nvSpPr>
            <p:cNvPr id="9" name="角丸四角形 8"/>
            <p:cNvSpPr/>
            <p:nvPr/>
          </p:nvSpPr>
          <p:spPr>
            <a:xfrm>
              <a:off x="3446852" y="4961413"/>
              <a:ext cx="3873734" cy="357147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ja-JP" altLang="en-US" sz="1400" dirty="0" smtClean="0">
                  <a:solidFill>
                    <a:schemeClr val="tx1"/>
                  </a:solidFill>
                </a:rPr>
                <a:t>写真をクリックして動画を見てみよう！</a:t>
              </a:r>
              <a:endParaRPr kumimoji="1" lang="ja-JP" altLang="en-US" sz="1400" dirty="0">
                <a:solidFill>
                  <a:schemeClr val="tx1"/>
                </a:solidFill>
              </a:endParaRPr>
            </a:p>
          </p:txBody>
        </p:sp>
        <p:pic>
          <p:nvPicPr>
            <p:cNvPr id="10" name="図 9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41647" y="4996339"/>
              <a:ext cx="347191" cy="322221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pic>
      </p:grpSp>
      <p:pic>
        <p:nvPicPr>
          <p:cNvPr id="11" name="図 10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8268" y="3022149"/>
            <a:ext cx="4929732" cy="3064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448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557893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57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0D4FB1FE-BA11-411C-B16B-F5AF0E2C2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4472" y="652273"/>
            <a:ext cx="7708595" cy="384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ＭＳ Ｐゴシック" charset="-128"/>
              <a:cs typeface="+mn-cs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12</a:t>
            </a:fld>
            <a:endParaRPr kumimoji="1" lang="ja-JP" altLang="en-US" dirty="0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668331" y="1013362"/>
            <a:ext cx="57900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200" dirty="0" smtClean="0"/>
              <a:t>　ボールキープ</a:t>
            </a:r>
            <a:endParaRPr kumimoji="1" lang="ja-JP" altLang="en-US" sz="3200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38360" y="1812246"/>
            <a:ext cx="68499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　ボールをキープするときは相手とボールの間に自分の体を入れて相手から遠い方の足でボールをキープするようにしましょう。腕や肘を張ってバランスをとることも有効です。</a:t>
            </a:r>
            <a:endParaRPr kumimoji="1" lang="en-US" altLang="ja-JP" dirty="0" smtClean="0"/>
          </a:p>
          <a:p>
            <a:r>
              <a:rPr lang="ja-JP" altLang="en-US" kern="0" dirty="0" smtClean="0">
                <a:solidFill>
                  <a:prstClr val="black"/>
                </a:solidFill>
                <a:latin typeface="游ゴシック" panose="020B0400000000000000" pitchFamily="50" charset="-128"/>
              </a:rPr>
              <a:t>（</a:t>
            </a:r>
            <a:r>
              <a:rPr lang="ja-JP" altLang="en-US" kern="0" dirty="0">
                <a:solidFill>
                  <a:prstClr val="black"/>
                </a:solidFill>
                <a:latin typeface="游ゴシック" panose="020B0400000000000000" pitchFamily="50" charset="-128"/>
              </a:rPr>
              <a:t>画面をクリックすると動画が始まります）</a:t>
            </a:r>
            <a:endParaRPr lang="en-US" altLang="ja-JP" kern="0" dirty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endParaRPr kumimoji="1" lang="ja-JP" altLang="en-US" dirty="0"/>
          </a:p>
        </p:txBody>
      </p:sp>
      <p:pic>
        <p:nvPicPr>
          <p:cNvPr id="8" name="図 7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2199539" y="3029977"/>
            <a:ext cx="4727613" cy="3191183"/>
          </a:xfrm>
          <a:prstGeom prst="rect">
            <a:avLst/>
          </a:prstGeom>
        </p:spPr>
      </p:pic>
      <p:grpSp>
        <p:nvGrpSpPr>
          <p:cNvPr id="9" name="グループ化 8"/>
          <p:cNvGrpSpPr/>
          <p:nvPr/>
        </p:nvGrpSpPr>
        <p:grpSpPr>
          <a:xfrm>
            <a:off x="2698814" y="6279289"/>
            <a:ext cx="3873734" cy="357147"/>
            <a:chOff x="3446852" y="4961413"/>
            <a:chExt cx="3873734" cy="357147"/>
          </a:xfrm>
        </p:grpSpPr>
        <p:sp>
          <p:nvSpPr>
            <p:cNvPr id="10" name="角丸四角形 9"/>
            <p:cNvSpPr/>
            <p:nvPr/>
          </p:nvSpPr>
          <p:spPr>
            <a:xfrm>
              <a:off x="3446852" y="4961413"/>
              <a:ext cx="3873734" cy="357147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ja-JP" altLang="en-US" sz="1400" dirty="0" smtClean="0">
                  <a:solidFill>
                    <a:schemeClr val="tx1"/>
                  </a:solidFill>
                </a:rPr>
                <a:t>写真をクリックして動画を見てみよう！</a:t>
              </a:r>
              <a:endParaRPr kumimoji="1" lang="ja-JP" altLang="en-US" sz="1400" dirty="0">
                <a:solidFill>
                  <a:schemeClr val="tx1"/>
                </a:solidFill>
              </a:endParaRPr>
            </a:p>
          </p:txBody>
        </p:sp>
        <p:pic>
          <p:nvPicPr>
            <p:cNvPr id="11" name="図 10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41647" y="4996339"/>
              <a:ext cx="347191" cy="322221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pic>
      </p:grpSp>
    </p:spTree>
    <p:extLst>
      <p:ext uri="{BB962C8B-B14F-4D97-AF65-F5344CB8AC3E}">
        <p14:creationId xmlns:p14="http://schemas.microsoft.com/office/powerpoint/2010/main" val="671556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557893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57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13</a:t>
            </a:fld>
            <a:endParaRPr kumimoji="1" lang="ja-JP" altLang="en-US" dirty="0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2116183" y="934845"/>
            <a:ext cx="470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 smtClean="0"/>
              <a:t>　ヘディングについて</a:t>
            </a:r>
            <a:endParaRPr kumimoji="1" lang="ja-JP" altLang="en-US" sz="3200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38360" y="1826547"/>
            <a:ext cx="68499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　ヘディングは、首をしっかりと固定し、ボールをよく見て、額の中心でボールをとらえるようにしましょう。</a:t>
            </a:r>
            <a:endParaRPr kumimoji="1" lang="en-US" altLang="ja-JP" dirty="0" smtClean="0"/>
          </a:p>
          <a:p>
            <a:r>
              <a:rPr lang="ja-JP" altLang="en-US" kern="0" dirty="0" smtClean="0">
                <a:solidFill>
                  <a:prstClr val="black"/>
                </a:solidFill>
                <a:latin typeface="游ゴシック" panose="020B0400000000000000" pitchFamily="50" charset="-128"/>
              </a:rPr>
              <a:t>（</a:t>
            </a:r>
            <a:r>
              <a:rPr lang="ja-JP" altLang="en-US" kern="0" dirty="0">
                <a:solidFill>
                  <a:prstClr val="black"/>
                </a:solidFill>
                <a:latin typeface="游ゴシック" panose="020B0400000000000000" pitchFamily="50" charset="-128"/>
              </a:rPr>
              <a:t>画面をクリックすると動画が始まります）</a:t>
            </a:r>
            <a:endParaRPr lang="en-US" altLang="ja-JP" kern="0" dirty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endParaRPr kumimoji="1" lang="ja-JP" altLang="en-US" dirty="0"/>
          </a:p>
        </p:txBody>
      </p:sp>
      <p:pic>
        <p:nvPicPr>
          <p:cNvPr id="8" name="図 7">
            <a:hlinkClick r:id="rId3"/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26019" y="2788271"/>
            <a:ext cx="5672852" cy="3340429"/>
          </a:xfrm>
          <a:prstGeom prst="rect">
            <a:avLst/>
          </a:prstGeom>
        </p:spPr>
      </p:pic>
      <p:grpSp>
        <p:nvGrpSpPr>
          <p:cNvPr id="7" name="グループ化 6"/>
          <p:cNvGrpSpPr/>
          <p:nvPr/>
        </p:nvGrpSpPr>
        <p:grpSpPr>
          <a:xfrm>
            <a:off x="2626480" y="6192199"/>
            <a:ext cx="3873734" cy="357147"/>
            <a:chOff x="3446852" y="4961413"/>
            <a:chExt cx="3873734" cy="357147"/>
          </a:xfrm>
        </p:grpSpPr>
        <p:sp>
          <p:nvSpPr>
            <p:cNvPr id="9" name="角丸四角形 8"/>
            <p:cNvSpPr/>
            <p:nvPr/>
          </p:nvSpPr>
          <p:spPr>
            <a:xfrm>
              <a:off x="3446852" y="4961413"/>
              <a:ext cx="3873734" cy="357147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ja-JP" altLang="en-US" sz="1400" dirty="0" smtClean="0">
                  <a:solidFill>
                    <a:schemeClr val="tx1"/>
                  </a:solidFill>
                </a:rPr>
                <a:t>写真をクリックして動画を見てみよう！</a:t>
              </a:r>
              <a:endParaRPr kumimoji="1" lang="ja-JP" altLang="en-US" sz="1400" dirty="0">
                <a:solidFill>
                  <a:schemeClr val="tx1"/>
                </a:solidFill>
              </a:endParaRPr>
            </a:p>
          </p:txBody>
        </p:sp>
        <p:pic>
          <p:nvPicPr>
            <p:cNvPr id="10" name="図 9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41647" y="4996339"/>
              <a:ext cx="347191" cy="322221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pic>
      </p:grpSp>
    </p:spTree>
    <p:extLst>
      <p:ext uri="{BB962C8B-B14F-4D97-AF65-F5344CB8AC3E}">
        <p14:creationId xmlns:p14="http://schemas.microsoft.com/office/powerpoint/2010/main" val="1936420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557893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57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0D4FB1FE-BA11-411C-B16B-F5AF0E2C2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4472" y="652273"/>
            <a:ext cx="7708595" cy="384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ＭＳ Ｐゴシック" charset="-128"/>
              <a:cs typeface="+mn-cs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14</a:t>
            </a:fld>
            <a:endParaRPr kumimoji="1" lang="ja-JP" altLang="en-US" dirty="0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2662700" y="926943"/>
            <a:ext cx="38545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 smtClean="0"/>
              <a:t>　ターンについて</a:t>
            </a:r>
            <a:endParaRPr kumimoji="1" lang="ja-JP" altLang="en-US" sz="3200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38360" y="1826547"/>
            <a:ext cx="68499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　ターンをするときは、足の内側や外側、足の裏などを使って行いましょう。</a:t>
            </a:r>
            <a:endParaRPr kumimoji="1" lang="en-US" altLang="ja-JP" dirty="0" smtClean="0"/>
          </a:p>
          <a:p>
            <a:r>
              <a:rPr lang="ja-JP" altLang="en-US" kern="0" dirty="0" smtClean="0">
                <a:solidFill>
                  <a:prstClr val="black"/>
                </a:solidFill>
                <a:latin typeface="游ゴシック" panose="020B0400000000000000" pitchFamily="50" charset="-128"/>
              </a:rPr>
              <a:t>（</a:t>
            </a:r>
            <a:r>
              <a:rPr lang="ja-JP" altLang="en-US" kern="0" dirty="0">
                <a:solidFill>
                  <a:prstClr val="black"/>
                </a:solidFill>
                <a:latin typeface="游ゴシック" panose="020B0400000000000000" pitchFamily="50" charset="-128"/>
              </a:rPr>
              <a:t>画面をクリックすると動画が始まります）</a:t>
            </a:r>
            <a:endParaRPr lang="en-US" altLang="ja-JP" kern="0" dirty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endParaRPr kumimoji="1" lang="ja-JP" altLang="en-US" dirty="0"/>
          </a:p>
        </p:txBody>
      </p:sp>
      <p:pic>
        <p:nvPicPr>
          <p:cNvPr id="4" name="図 3">
            <a:hlinkClick r:id="rId3"/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45129" y="2780369"/>
            <a:ext cx="5480851" cy="3343070"/>
          </a:xfrm>
          <a:prstGeom prst="rect">
            <a:avLst/>
          </a:prstGeom>
        </p:spPr>
      </p:pic>
      <p:grpSp>
        <p:nvGrpSpPr>
          <p:cNvPr id="8" name="グループ化 7"/>
          <p:cNvGrpSpPr/>
          <p:nvPr/>
        </p:nvGrpSpPr>
        <p:grpSpPr>
          <a:xfrm>
            <a:off x="2626480" y="6181766"/>
            <a:ext cx="3873734" cy="357147"/>
            <a:chOff x="3446852" y="4961413"/>
            <a:chExt cx="3873734" cy="357147"/>
          </a:xfrm>
        </p:grpSpPr>
        <p:sp>
          <p:nvSpPr>
            <p:cNvPr id="9" name="角丸四角形 8"/>
            <p:cNvSpPr/>
            <p:nvPr/>
          </p:nvSpPr>
          <p:spPr>
            <a:xfrm>
              <a:off x="3446852" y="4961413"/>
              <a:ext cx="3873734" cy="357147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ja-JP" altLang="en-US" sz="1400" dirty="0" smtClean="0">
                  <a:solidFill>
                    <a:schemeClr val="tx1"/>
                  </a:solidFill>
                </a:rPr>
                <a:t>写真をクリックして動画を見てみよう！</a:t>
              </a:r>
              <a:endParaRPr kumimoji="1" lang="ja-JP" altLang="en-US" sz="1400" dirty="0">
                <a:solidFill>
                  <a:schemeClr val="tx1"/>
                </a:solidFill>
              </a:endParaRPr>
            </a:p>
          </p:txBody>
        </p:sp>
        <p:pic>
          <p:nvPicPr>
            <p:cNvPr id="10" name="図 9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41647" y="4996339"/>
              <a:ext cx="347191" cy="322221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pic>
      </p:grpSp>
    </p:spTree>
    <p:extLst>
      <p:ext uri="{BB962C8B-B14F-4D97-AF65-F5344CB8AC3E}">
        <p14:creationId xmlns:p14="http://schemas.microsoft.com/office/powerpoint/2010/main" val="3243979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720433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28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15</a:t>
            </a:fld>
            <a:endParaRPr kumimoji="1" lang="ja-JP" altLang="en-US" dirty="0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297633" y="1391312"/>
            <a:ext cx="66098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200" dirty="0" smtClean="0"/>
              <a:t>　家庭でできるボール操作の例</a:t>
            </a:r>
            <a:endParaRPr kumimoji="1" lang="ja-JP" altLang="en-US" sz="3200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640081" y="2642725"/>
            <a:ext cx="7875269" cy="30469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kumimoji="1" lang="ja-JP" altLang="en-US" sz="2400" dirty="0" smtClean="0"/>
              <a:t>実施上の注意点</a:t>
            </a:r>
            <a:endParaRPr kumimoji="1" lang="en-US" altLang="ja-JP" sz="2400" dirty="0" smtClean="0"/>
          </a:p>
          <a:p>
            <a:endParaRPr kumimoji="1" lang="en-US" altLang="ja-JP" sz="2400" dirty="0"/>
          </a:p>
          <a:p>
            <a:r>
              <a:rPr kumimoji="1" lang="ja-JP" altLang="en-US" sz="2400" dirty="0" smtClean="0"/>
              <a:t>・床が滑りやすい場所では行わないようにしましょう。</a:t>
            </a:r>
            <a:endParaRPr kumimoji="1" lang="en-US" altLang="ja-JP" sz="2400" dirty="0" smtClean="0"/>
          </a:p>
          <a:p>
            <a:r>
              <a:rPr kumimoji="1" lang="ja-JP" altLang="en-US" sz="2400" dirty="0" smtClean="0"/>
              <a:t>・床に物が置いていないか、周りを確認しましょう。</a:t>
            </a:r>
            <a:endParaRPr kumimoji="1" lang="en-US" altLang="ja-JP" sz="2400" dirty="0" smtClean="0"/>
          </a:p>
          <a:p>
            <a:r>
              <a:rPr kumimoji="1" lang="ja-JP" altLang="en-US" sz="2400" dirty="0" smtClean="0"/>
              <a:t>・ボールを追いかけすぎて家具や壁にぶつからないよう</a:t>
            </a:r>
            <a:endParaRPr kumimoji="1" lang="en-US" altLang="ja-JP" sz="2400" dirty="0" smtClean="0"/>
          </a:p>
          <a:p>
            <a:r>
              <a:rPr kumimoji="1" lang="ja-JP" altLang="en-US" sz="2400" dirty="0"/>
              <a:t>　</a:t>
            </a:r>
            <a:r>
              <a:rPr kumimoji="1" lang="ja-JP" altLang="en-US" sz="2400" dirty="0" smtClean="0"/>
              <a:t>に注意しましょう。</a:t>
            </a:r>
            <a:endParaRPr kumimoji="1" lang="en-US" altLang="ja-JP" sz="2400" dirty="0" smtClean="0"/>
          </a:p>
          <a:p>
            <a:r>
              <a:rPr kumimoji="1" lang="ja-JP" altLang="en-US" sz="2400" dirty="0" smtClean="0"/>
              <a:t>・行う場所の状況や自分の体調に合わせて無理のない範</a:t>
            </a:r>
            <a:endParaRPr kumimoji="1" lang="en-US" altLang="ja-JP" sz="2400" dirty="0" smtClean="0"/>
          </a:p>
          <a:p>
            <a:r>
              <a:rPr kumimoji="1" lang="ja-JP" altLang="en-US" sz="2400" dirty="0"/>
              <a:t>　</a:t>
            </a:r>
            <a:r>
              <a:rPr kumimoji="1" lang="ja-JP" altLang="en-US" sz="2400" dirty="0" smtClean="0"/>
              <a:t>囲で行うようにしましょう。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672384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720433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28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16</a:t>
            </a:fld>
            <a:endParaRPr kumimoji="1" lang="ja-JP" altLang="en-US" dirty="0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2547257" y="1319349"/>
            <a:ext cx="42715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000" dirty="0" smtClean="0"/>
              <a:t>ボールについて</a:t>
            </a:r>
            <a:endParaRPr kumimoji="1" lang="ja-JP" altLang="en-US" sz="4000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563348" y="2576630"/>
            <a:ext cx="419970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 smtClean="0"/>
              <a:t>ボールは、風船にビニールテープを巻いたもので作成しました。普通の風船よりも重さが出ますが、強く踏むと割れたり、滑って転倒の恐れもあるので注意しましょう。</a:t>
            </a:r>
            <a:endParaRPr kumimoji="1" lang="ja-JP" altLang="en-US" sz="2800" dirty="0"/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699" y="2626148"/>
            <a:ext cx="3133367" cy="2964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175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557893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57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17</a:t>
            </a:fld>
            <a:endParaRPr kumimoji="1" lang="ja-JP" altLang="en-US" dirty="0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865868" y="731519"/>
            <a:ext cx="5394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dirty="0" smtClean="0"/>
              <a:t>リフティング</a:t>
            </a:r>
            <a:endParaRPr kumimoji="1" lang="ja-JP" altLang="en-US" sz="2400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1036377" y="1384334"/>
            <a:ext cx="705394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体のいろいろな部分でリフティングをしてみましょう。</a:t>
            </a:r>
            <a:endParaRPr kumimoji="1" lang="en-US" altLang="ja-JP" dirty="0" smtClean="0"/>
          </a:p>
          <a:p>
            <a:r>
              <a:rPr kumimoji="1" lang="ja-JP" altLang="en-US" dirty="0" smtClean="0"/>
              <a:t>はじめは、</a:t>
            </a:r>
            <a:r>
              <a:rPr kumimoji="1" lang="en-US" altLang="ja-JP" dirty="0" smtClean="0"/>
              <a:t>1</a:t>
            </a:r>
            <a:r>
              <a:rPr kumimoji="1" lang="ja-JP" altLang="en-US" dirty="0" smtClean="0"/>
              <a:t>回ずつ手で取る。慣れてきたら</a:t>
            </a:r>
            <a:r>
              <a:rPr kumimoji="1" lang="en-US" altLang="ja-JP" dirty="0" smtClean="0"/>
              <a:t>2</a:t>
            </a:r>
            <a:r>
              <a:rPr kumimoji="1" lang="ja-JP" altLang="en-US" dirty="0" smtClean="0"/>
              <a:t>回、３回と続けて行ってみましょう。</a:t>
            </a:r>
            <a:endParaRPr kumimoji="1" lang="en-US" altLang="ja-JP" dirty="0" smtClean="0"/>
          </a:p>
          <a:p>
            <a:r>
              <a:rPr lang="ja-JP" altLang="en-US" kern="0" dirty="0" smtClean="0">
                <a:solidFill>
                  <a:prstClr val="black"/>
                </a:solidFill>
                <a:latin typeface="游ゴシック" panose="020B0400000000000000" pitchFamily="50" charset="-128"/>
              </a:rPr>
              <a:t>（</a:t>
            </a:r>
            <a:r>
              <a:rPr lang="ja-JP" altLang="en-US" kern="0" dirty="0">
                <a:solidFill>
                  <a:prstClr val="black"/>
                </a:solidFill>
                <a:latin typeface="游ゴシック" panose="020B0400000000000000" pitchFamily="50" charset="-128"/>
              </a:rPr>
              <a:t>画面をクリックすると動画が始まります）</a:t>
            </a:r>
            <a:endParaRPr lang="en-US" altLang="ja-JP" kern="0" dirty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endParaRPr kumimoji="1" lang="en-US" altLang="ja-JP" dirty="0" smtClean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25756" y="2640203"/>
            <a:ext cx="1802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インステップ</a:t>
            </a:r>
            <a:endParaRPr kumimoji="1" lang="ja-JP" altLang="en-US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2098841" y="2652913"/>
            <a:ext cx="1815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インサイド</a:t>
            </a:r>
            <a:endParaRPr kumimoji="1" lang="ja-JP" altLang="en-US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3771423" y="2631606"/>
            <a:ext cx="1789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アウトサイド</a:t>
            </a:r>
            <a:endParaRPr kumimoji="1" lang="ja-JP" altLang="en-US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5692430" y="2628798"/>
            <a:ext cx="992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大腿部</a:t>
            </a:r>
            <a:endParaRPr kumimoji="1" lang="ja-JP" altLang="en-US" dirty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7620822" y="2603974"/>
            <a:ext cx="600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頭</a:t>
            </a:r>
            <a:endParaRPr kumimoji="1" lang="ja-JP" altLang="en-US" dirty="0"/>
          </a:p>
        </p:txBody>
      </p:sp>
      <p:pic>
        <p:nvPicPr>
          <p:cNvPr id="5" name="図 4">
            <a:hlinkClick r:id="rId3"/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0147" y="3368059"/>
            <a:ext cx="1512459" cy="2638697"/>
          </a:xfrm>
          <a:prstGeom prst="rect">
            <a:avLst/>
          </a:prstGeom>
        </p:spPr>
      </p:pic>
      <p:pic>
        <p:nvPicPr>
          <p:cNvPr id="7" name="図 6">
            <a:hlinkClick r:id="rId5"/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45803" y="3368059"/>
            <a:ext cx="1504972" cy="2625634"/>
          </a:xfrm>
          <a:prstGeom prst="rect">
            <a:avLst/>
          </a:prstGeom>
        </p:spPr>
      </p:pic>
      <p:pic>
        <p:nvPicPr>
          <p:cNvPr id="8" name="図 7">
            <a:hlinkClick r:id="rId7"/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71423" y="3368059"/>
            <a:ext cx="1557550" cy="2665972"/>
          </a:xfrm>
          <a:prstGeom prst="rect">
            <a:avLst/>
          </a:prstGeom>
        </p:spPr>
      </p:pic>
      <p:pic>
        <p:nvPicPr>
          <p:cNvPr id="15" name="図 14">
            <a:hlinkClick r:id="rId9"/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49621" y="3368059"/>
            <a:ext cx="1519619" cy="2669991"/>
          </a:xfrm>
          <a:prstGeom prst="rect">
            <a:avLst/>
          </a:prstGeom>
        </p:spPr>
      </p:pic>
      <p:pic>
        <p:nvPicPr>
          <p:cNvPr id="16" name="図 15">
            <a:hlinkClick r:id="rId11"/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60155" y="3377005"/>
            <a:ext cx="1514257" cy="2648079"/>
          </a:xfrm>
          <a:prstGeom prst="rect">
            <a:avLst/>
          </a:prstGeom>
        </p:spPr>
      </p:pic>
      <p:grpSp>
        <p:nvGrpSpPr>
          <p:cNvPr id="17" name="グループ化 16"/>
          <p:cNvGrpSpPr/>
          <p:nvPr/>
        </p:nvGrpSpPr>
        <p:grpSpPr>
          <a:xfrm>
            <a:off x="2432323" y="6210941"/>
            <a:ext cx="4262049" cy="394075"/>
            <a:chOff x="3446851" y="4961413"/>
            <a:chExt cx="4262049" cy="394075"/>
          </a:xfrm>
        </p:grpSpPr>
        <p:sp>
          <p:nvSpPr>
            <p:cNvPr id="18" name="角丸四角形 17"/>
            <p:cNvSpPr/>
            <p:nvPr/>
          </p:nvSpPr>
          <p:spPr>
            <a:xfrm>
              <a:off x="3446851" y="4961413"/>
              <a:ext cx="4262049" cy="394075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ja-JP" altLang="en-US" sz="1600" dirty="0" smtClean="0">
                  <a:solidFill>
                    <a:schemeClr val="tx1"/>
                  </a:solidFill>
                </a:rPr>
                <a:t>写真をクリックして動画を見てみよう！</a:t>
              </a:r>
              <a:endParaRPr kumimoji="1" lang="ja-JP" altLang="en-US" sz="1600" dirty="0">
                <a:solidFill>
                  <a:schemeClr val="tx1"/>
                </a:solidFill>
              </a:endParaRPr>
            </a:p>
          </p:txBody>
        </p:sp>
        <p:pic>
          <p:nvPicPr>
            <p:cNvPr id="19" name="図 18"/>
            <p:cNvPicPr>
              <a:picLocks noChangeAspect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28511" y="4996339"/>
              <a:ext cx="347191" cy="322221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pic>
      </p:grpSp>
    </p:spTree>
    <p:extLst>
      <p:ext uri="{BB962C8B-B14F-4D97-AF65-F5344CB8AC3E}">
        <p14:creationId xmlns:p14="http://schemas.microsoft.com/office/powerpoint/2010/main" val="2561612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557893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57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0D4FB1FE-BA11-411C-B16B-F5AF0E2C2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4472" y="652273"/>
            <a:ext cx="7708595" cy="384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ＭＳ Ｐゴシック" charset="-128"/>
              <a:cs typeface="+mn-cs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18</a:t>
            </a:fld>
            <a:endParaRPr kumimoji="1" lang="ja-JP" altLang="en-US" dirty="0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865407" y="869941"/>
            <a:ext cx="739588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800" dirty="0" smtClean="0"/>
              <a:t>足の裏でボールの感覚をつかむ</a:t>
            </a:r>
            <a:endParaRPr kumimoji="1" lang="en-US" altLang="ja-JP" sz="2800" dirty="0" smtClean="0"/>
          </a:p>
          <a:p>
            <a:pPr algn="ctr"/>
            <a:r>
              <a:rPr lang="ja-JP" altLang="en-US" sz="2800" kern="0" dirty="0">
                <a:solidFill>
                  <a:prstClr val="black"/>
                </a:solidFill>
                <a:latin typeface="游ゴシック" panose="020B0400000000000000" pitchFamily="50" charset="-128"/>
              </a:rPr>
              <a:t>（画面をクリックすると動画が始まります）</a:t>
            </a:r>
            <a:endParaRPr lang="en-US" altLang="ja-JP" sz="2800" kern="0" dirty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algn="ctr"/>
            <a:endParaRPr kumimoji="1" lang="ja-JP" altLang="en-US" sz="2800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1916965" y="1940574"/>
            <a:ext cx="1033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前後</a:t>
            </a:r>
            <a:endParaRPr kumimoji="1" lang="ja-JP" altLang="en-US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081919" y="1944064"/>
            <a:ext cx="140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左右</a:t>
            </a:r>
            <a:endParaRPr kumimoji="1" lang="ja-JP" altLang="en-US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707432" y="5538470"/>
            <a:ext cx="54456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>
                <a:solidFill>
                  <a:srgbClr val="FF0000"/>
                </a:solidFill>
              </a:rPr>
              <a:t>ボールに乗りすぎると転倒の恐れがあるのでボールに足を添える感じで行うようにしましょう。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pic>
        <p:nvPicPr>
          <p:cNvPr id="12" name="図 11">
            <a:hlinkClick r:id="rId3"/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12016" y="2598648"/>
            <a:ext cx="1598529" cy="2795451"/>
          </a:xfrm>
          <a:prstGeom prst="rect">
            <a:avLst/>
          </a:prstGeom>
        </p:spPr>
      </p:pic>
      <p:pic>
        <p:nvPicPr>
          <p:cNvPr id="13" name="図 12">
            <a:hlinkClick r:id="rId5"/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76102" y="2590704"/>
            <a:ext cx="1626798" cy="2811338"/>
          </a:xfrm>
          <a:prstGeom prst="rect">
            <a:avLst/>
          </a:prstGeom>
        </p:spPr>
      </p:pic>
      <p:grpSp>
        <p:nvGrpSpPr>
          <p:cNvPr id="14" name="グループ化 13"/>
          <p:cNvGrpSpPr/>
          <p:nvPr/>
        </p:nvGrpSpPr>
        <p:grpSpPr>
          <a:xfrm>
            <a:off x="2433800" y="6329172"/>
            <a:ext cx="4262049" cy="394075"/>
            <a:chOff x="3446851" y="4961413"/>
            <a:chExt cx="4262049" cy="394075"/>
          </a:xfrm>
        </p:grpSpPr>
        <p:sp>
          <p:nvSpPr>
            <p:cNvPr id="15" name="角丸四角形 14"/>
            <p:cNvSpPr/>
            <p:nvPr/>
          </p:nvSpPr>
          <p:spPr>
            <a:xfrm>
              <a:off x="3446851" y="4961413"/>
              <a:ext cx="4262049" cy="394075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ja-JP" altLang="en-US" sz="1600" dirty="0" smtClean="0">
                  <a:solidFill>
                    <a:schemeClr val="tx1"/>
                  </a:solidFill>
                </a:rPr>
                <a:t>写真をクリックして動画を見てみよう！</a:t>
              </a:r>
              <a:endParaRPr kumimoji="1" lang="ja-JP" altLang="en-US" sz="1600" dirty="0">
                <a:solidFill>
                  <a:schemeClr val="tx1"/>
                </a:solidFill>
              </a:endParaRPr>
            </a:p>
          </p:txBody>
        </p:sp>
        <p:pic>
          <p:nvPicPr>
            <p:cNvPr id="16" name="図 15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28511" y="4996339"/>
              <a:ext cx="347191" cy="322221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pic>
      </p:grpSp>
    </p:spTree>
    <p:extLst>
      <p:ext uri="{BB962C8B-B14F-4D97-AF65-F5344CB8AC3E}">
        <p14:creationId xmlns:p14="http://schemas.microsoft.com/office/powerpoint/2010/main" val="783265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557893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57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541421" y="2418378"/>
            <a:ext cx="8331646" cy="423862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0"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sz="2400" kern="0" dirty="0" smtClean="0">
                <a:solidFill>
                  <a:prstClr val="black"/>
                </a:solidFill>
                <a:latin typeface="游ゴシック" panose="020B0400000000000000" pitchFamily="50" charset="-128"/>
              </a:rPr>
              <a:t>巧ち性</a:t>
            </a:r>
            <a:r>
              <a:rPr lang="ja-JP" altLang="en-US" sz="2400" kern="0" dirty="0">
                <a:solidFill>
                  <a:prstClr val="black"/>
                </a:solidFill>
                <a:latin typeface="游ゴシック" panose="020B0400000000000000" pitchFamily="50" charset="-128"/>
              </a:rPr>
              <a:t>を高める運動</a:t>
            </a:r>
            <a:endParaRPr lang="en-US" altLang="ja-JP" sz="2400" kern="0" dirty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sz="2400" kern="0" dirty="0">
                <a:solidFill>
                  <a:prstClr val="black"/>
                </a:solidFill>
                <a:latin typeface="游ゴシック" panose="020B0400000000000000" pitchFamily="50" charset="-128"/>
              </a:rPr>
              <a:t>ラダ</a:t>
            </a:r>
            <a:r>
              <a:rPr lang="ja-JP" altLang="en-US" sz="2400" kern="0" dirty="0" smtClean="0">
                <a:solidFill>
                  <a:prstClr val="black"/>
                </a:solidFill>
                <a:latin typeface="游ゴシック" panose="020B0400000000000000" pitchFamily="50" charset="-128"/>
              </a:rPr>
              <a:t>ー（</a:t>
            </a:r>
            <a:r>
              <a:rPr lang="ja-JP" altLang="en-US" sz="2400" kern="0" dirty="0">
                <a:solidFill>
                  <a:prstClr val="black"/>
                </a:solidFill>
                <a:latin typeface="游ゴシック" panose="020B0400000000000000" pitchFamily="50" charset="-128"/>
              </a:rPr>
              <a:t>画面をクリックすると動画が始まります</a:t>
            </a:r>
            <a:r>
              <a:rPr lang="ja-JP" altLang="en-US" sz="2400" kern="0" dirty="0" smtClean="0">
                <a:solidFill>
                  <a:prstClr val="black"/>
                </a:solidFill>
                <a:latin typeface="游ゴシック" panose="020B0400000000000000" pitchFamily="50" charset="-128"/>
              </a:rPr>
              <a:t>）</a:t>
            </a:r>
            <a:endParaRPr lang="en-US" altLang="ja-JP" sz="2400" kern="0" dirty="0" smtClean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ja-JP" sz="2400" kern="0" dirty="0">
              <a:solidFill>
                <a:prstClr val="black"/>
              </a:solidFill>
              <a:latin typeface="游ゴシック" panose="020B0400000000000000" pitchFamily="50" charset="-128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0D4FB1FE-BA11-411C-B16B-F5AF0E2C2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4472" y="652273"/>
            <a:ext cx="7708595" cy="384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ＭＳ Ｐゴシック" charset="-128"/>
              <a:cs typeface="+mn-cs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541422" y="694222"/>
            <a:ext cx="7973928" cy="10626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000" dirty="0"/>
              <a:t>サッカ</a:t>
            </a:r>
            <a:r>
              <a:rPr kumimoji="1" lang="ja-JP" altLang="en-US" sz="4000" dirty="0" smtClean="0"/>
              <a:t>ーに</a:t>
            </a:r>
            <a:r>
              <a:rPr kumimoji="1" lang="ja-JP" altLang="en-US" sz="4000" dirty="0"/>
              <a:t>関連して高まる体力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CA599DD3-C61D-42AB-BA6C-2288A63DB1B2}"/>
              </a:ext>
            </a:extLst>
          </p:cNvPr>
          <p:cNvSpPr/>
          <p:nvPr/>
        </p:nvSpPr>
        <p:spPr>
          <a:xfrm>
            <a:off x="3605554" y="1497429"/>
            <a:ext cx="1915588" cy="7914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4400" u="sng" dirty="0" smtClean="0"/>
              <a:t>巧ち性</a:t>
            </a:r>
            <a:endParaRPr kumimoji="1" lang="en-US" altLang="ja-JP" sz="4400" u="sng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2</a:t>
            </a:fld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5186675" y="3803371"/>
            <a:ext cx="3453588" cy="138499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ja-JP" altLang="en-US" sz="28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左の例の他にどんなステップがあるか考えて実践してみよう！</a:t>
            </a:r>
            <a:endParaRPr kumimoji="1" lang="ja-JP" altLang="en-US" sz="28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2518470" y="5845034"/>
            <a:ext cx="5000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１マスの幅は５０</a:t>
            </a:r>
            <a:r>
              <a:rPr kumimoji="1" lang="en-US" altLang="ja-JP" sz="24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cm</a:t>
            </a:r>
            <a:r>
              <a:rPr kumimoji="1" lang="ja-JP" altLang="en-US" sz="24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が目安です。</a:t>
            </a:r>
            <a:endParaRPr kumimoji="1" lang="ja-JP" altLang="en-US" sz="24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11" name="図 10">
            <a:hlinkClick r:id="rId3"/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9714" y="3392081"/>
            <a:ext cx="3974158" cy="2353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46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541421" y="2305050"/>
            <a:ext cx="8331646" cy="423862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0"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sz="2400" kern="0" dirty="0" smtClean="0">
                <a:solidFill>
                  <a:prstClr val="black"/>
                </a:solidFill>
                <a:latin typeface="游ゴシック" panose="020B0400000000000000" pitchFamily="50" charset="-128"/>
              </a:rPr>
              <a:t>巧ち性を高める運動</a:t>
            </a:r>
            <a:endParaRPr lang="en-US" altLang="ja-JP" sz="2400" kern="0" dirty="0" smtClean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sz="2400" kern="0" dirty="0" smtClean="0">
                <a:solidFill>
                  <a:prstClr val="black"/>
                </a:solidFill>
                <a:latin typeface="游ゴシック" panose="020B0400000000000000" pitchFamily="50" charset="-128"/>
              </a:rPr>
              <a:t>ブラジル体操①（</a:t>
            </a:r>
            <a:r>
              <a:rPr lang="ja-JP" altLang="en-US" sz="2400" kern="0" dirty="0">
                <a:solidFill>
                  <a:prstClr val="black"/>
                </a:solidFill>
                <a:latin typeface="游ゴシック" panose="020B0400000000000000" pitchFamily="50" charset="-128"/>
              </a:rPr>
              <a:t>画面をクリックすると動画が始まります</a:t>
            </a:r>
            <a:r>
              <a:rPr lang="ja-JP" altLang="en-US" sz="2400" kern="0" dirty="0" smtClean="0">
                <a:solidFill>
                  <a:prstClr val="black"/>
                </a:solidFill>
                <a:latin typeface="游ゴシック" panose="020B0400000000000000" pitchFamily="50" charset="-128"/>
              </a:rPr>
              <a:t>）</a:t>
            </a:r>
            <a:endParaRPr lang="en-US" altLang="ja-JP" sz="2400" kern="0" dirty="0" smtClean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ja-JP" sz="2400" kern="0" dirty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ja-JP" sz="2400" kern="0" dirty="0" smtClean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ja-JP" sz="2400" kern="0" dirty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ja-JP" sz="2400" kern="0" dirty="0" smtClean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ja-JP" sz="2400" kern="0" dirty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ja-JP" sz="2400" kern="0" dirty="0" smtClean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ja-JP" sz="2400" kern="0" dirty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ja-JP" sz="2400" kern="0" dirty="0" smtClean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sz="2000" b="1" kern="0" dirty="0" smtClean="0">
                <a:solidFill>
                  <a:srgbClr val="FF0000"/>
                </a:solidFill>
                <a:latin typeface="游ゴシック" panose="020B0400000000000000" pitchFamily="50" charset="-128"/>
              </a:rPr>
              <a:t>ブラジル</a:t>
            </a:r>
            <a:r>
              <a:rPr lang="ja-JP" altLang="en-US" sz="2000" b="1" kern="0" dirty="0">
                <a:solidFill>
                  <a:srgbClr val="FF0000"/>
                </a:solidFill>
                <a:latin typeface="游ゴシック" panose="020B0400000000000000" pitchFamily="50" charset="-128"/>
              </a:rPr>
              <a:t>体操</a:t>
            </a:r>
            <a:r>
              <a:rPr lang="ja-JP" altLang="en-US" sz="2000" b="1" kern="0" dirty="0" smtClean="0">
                <a:solidFill>
                  <a:srgbClr val="FF0000"/>
                </a:solidFill>
                <a:latin typeface="游ゴシック" panose="020B0400000000000000" pitchFamily="50" charset="-128"/>
              </a:rPr>
              <a:t>には他にも様々な動きがあるよ。自分で調べて実践してみよう。</a:t>
            </a:r>
            <a:endParaRPr lang="en-US" altLang="ja-JP" sz="2000" b="1" kern="0" dirty="0">
              <a:solidFill>
                <a:srgbClr val="FF0000"/>
              </a:solidFill>
              <a:latin typeface="游ゴシック" panose="020B0400000000000000" pitchFamily="50" charset="-128"/>
            </a:endParaRPr>
          </a:p>
          <a:p>
            <a:pPr lvl="0"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ja-JP" sz="2400" kern="0" dirty="0" smtClean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lvl="0"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ja-JP" sz="4800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557893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57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0D4FB1FE-BA11-411C-B16B-F5AF0E2C2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4472" y="652273"/>
            <a:ext cx="7708595" cy="384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ＭＳ Ｐゴシック" charset="-128"/>
              <a:cs typeface="+mn-cs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541422" y="694222"/>
            <a:ext cx="7973928" cy="10626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000" dirty="0"/>
              <a:t>サッカ</a:t>
            </a:r>
            <a:r>
              <a:rPr kumimoji="1" lang="ja-JP" altLang="en-US" sz="4000" dirty="0" smtClean="0"/>
              <a:t>ーに</a:t>
            </a:r>
            <a:r>
              <a:rPr kumimoji="1" lang="ja-JP" altLang="en-US" sz="4000" dirty="0"/>
              <a:t>関連して高まる体力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CA599DD3-C61D-42AB-BA6C-2288A63DB1B2}"/>
              </a:ext>
            </a:extLst>
          </p:cNvPr>
          <p:cNvSpPr/>
          <p:nvPr/>
        </p:nvSpPr>
        <p:spPr>
          <a:xfrm>
            <a:off x="3585410" y="1513561"/>
            <a:ext cx="1885952" cy="7914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400" u="sng" dirty="0" smtClean="0"/>
              <a:t>巧ち性</a:t>
            </a:r>
            <a:endParaRPr kumimoji="1" lang="en-US" altLang="ja-JP" sz="4400" u="sng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3</a:t>
            </a:fld>
            <a:endParaRPr kumimoji="1" lang="ja-JP" altLang="en-US" dirty="0"/>
          </a:p>
        </p:txBody>
      </p:sp>
      <p:pic>
        <p:nvPicPr>
          <p:cNvPr id="3" name="図 2">
            <a:hlinkClick r:id="rId3"/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29331" y="3264577"/>
            <a:ext cx="1482933" cy="2636114"/>
          </a:xfrm>
          <a:prstGeom prst="rect">
            <a:avLst/>
          </a:prstGeom>
        </p:spPr>
      </p:pic>
      <p:pic>
        <p:nvPicPr>
          <p:cNvPr id="5" name="図 4">
            <a:hlinkClick r:id="rId5"/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64933" y="3232634"/>
            <a:ext cx="1507900" cy="2668057"/>
          </a:xfrm>
          <a:prstGeom prst="rect">
            <a:avLst/>
          </a:prstGeom>
        </p:spPr>
      </p:pic>
      <p:pic>
        <p:nvPicPr>
          <p:cNvPr id="11" name="図 10">
            <a:hlinkClick r:id="rId7"/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25502" y="3232634"/>
            <a:ext cx="1502018" cy="2657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511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541421" y="2305050"/>
            <a:ext cx="8331646" cy="423862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0"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sz="2400" kern="0" dirty="0" smtClean="0">
                <a:solidFill>
                  <a:prstClr val="black"/>
                </a:solidFill>
                <a:latin typeface="游ゴシック" panose="020B0400000000000000" pitchFamily="50" charset="-128"/>
              </a:rPr>
              <a:t>巧ち性を高める運動</a:t>
            </a:r>
            <a:endParaRPr lang="en-US" altLang="ja-JP" sz="2400" kern="0" dirty="0" smtClean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sz="2400" kern="0" dirty="0" smtClean="0">
                <a:solidFill>
                  <a:prstClr val="black"/>
                </a:solidFill>
                <a:latin typeface="游ゴシック" panose="020B0400000000000000" pitchFamily="50" charset="-128"/>
              </a:rPr>
              <a:t>ブラジル体操②（</a:t>
            </a:r>
            <a:r>
              <a:rPr lang="ja-JP" altLang="en-US" sz="2400" kern="0" dirty="0">
                <a:solidFill>
                  <a:prstClr val="black"/>
                </a:solidFill>
                <a:latin typeface="游ゴシック" panose="020B0400000000000000" pitchFamily="50" charset="-128"/>
              </a:rPr>
              <a:t>画面をクリックすると動画が始まります</a:t>
            </a:r>
            <a:r>
              <a:rPr lang="ja-JP" altLang="en-US" sz="2400" kern="0" dirty="0" smtClean="0">
                <a:solidFill>
                  <a:prstClr val="black"/>
                </a:solidFill>
                <a:latin typeface="游ゴシック" panose="020B0400000000000000" pitchFamily="50" charset="-128"/>
              </a:rPr>
              <a:t>）</a:t>
            </a:r>
            <a:endParaRPr lang="en-US" altLang="ja-JP" sz="2400" kern="0" dirty="0" smtClean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ja-JP" sz="2400" kern="0" dirty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ja-JP" sz="2400" kern="0" dirty="0" smtClean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ja-JP" sz="2400" kern="0" dirty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ja-JP" sz="2400" kern="0" dirty="0" smtClean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ja-JP" sz="2400" kern="0" dirty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ja-JP" sz="2400" kern="0" dirty="0" smtClean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ja-JP" sz="2400" kern="0" dirty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ja-JP" sz="2400" kern="0" dirty="0" smtClean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sz="2000" b="1" kern="0" dirty="0" smtClean="0">
                <a:solidFill>
                  <a:srgbClr val="FF0000"/>
                </a:solidFill>
                <a:latin typeface="游ゴシック" panose="020B0400000000000000" pitchFamily="50" charset="-128"/>
              </a:rPr>
              <a:t>ブラジル</a:t>
            </a:r>
            <a:r>
              <a:rPr lang="ja-JP" altLang="en-US" sz="2000" b="1" kern="0" dirty="0">
                <a:solidFill>
                  <a:srgbClr val="FF0000"/>
                </a:solidFill>
                <a:latin typeface="游ゴシック" panose="020B0400000000000000" pitchFamily="50" charset="-128"/>
              </a:rPr>
              <a:t>体操</a:t>
            </a:r>
            <a:r>
              <a:rPr lang="ja-JP" altLang="en-US" sz="2000" b="1" kern="0" dirty="0" smtClean="0">
                <a:solidFill>
                  <a:srgbClr val="FF0000"/>
                </a:solidFill>
                <a:latin typeface="游ゴシック" panose="020B0400000000000000" pitchFamily="50" charset="-128"/>
              </a:rPr>
              <a:t>には他にも様々な動きがあるよ。自分で調べて実践してみよう。</a:t>
            </a:r>
            <a:endParaRPr lang="en-US" altLang="ja-JP" sz="2000" b="1" kern="0" dirty="0">
              <a:solidFill>
                <a:srgbClr val="FF0000"/>
              </a:solidFill>
              <a:latin typeface="游ゴシック" panose="020B0400000000000000" pitchFamily="50" charset="-128"/>
            </a:endParaRPr>
          </a:p>
          <a:p>
            <a:pPr lvl="0"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ja-JP" sz="2400" kern="0" dirty="0" smtClean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lvl="0"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ja-JP" sz="4800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557893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57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541422" y="694222"/>
            <a:ext cx="7973928" cy="10626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000" dirty="0"/>
              <a:t>サッカ</a:t>
            </a:r>
            <a:r>
              <a:rPr kumimoji="1" lang="ja-JP" altLang="en-US" sz="4000" dirty="0" smtClean="0"/>
              <a:t>ーに</a:t>
            </a:r>
            <a:r>
              <a:rPr kumimoji="1" lang="ja-JP" altLang="en-US" sz="4000" dirty="0"/>
              <a:t>関連して高まる体力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CA599DD3-C61D-42AB-BA6C-2288A63DB1B2}"/>
              </a:ext>
            </a:extLst>
          </p:cNvPr>
          <p:cNvSpPr/>
          <p:nvPr/>
        </p:nvSpPr>
        <p:spPr>
          <a:xfrm>
            <a:off x="3545919" y="1513561"/>
            <a:ext cx="2034858" cy="7914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4400" u="sng" dirty="0" smtClean="0"/>
              <a:t>巧ち性</a:t>
            </a:r>
            <a:endParaRPr kumimoji="1" lang="en-US" altLang="ja-JP" sz="4400" u="sng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4</a:t>
            </a:fld>
            <a:endParaRPr kumimoji="1" lang="ja-JP" altLang="en-US" dirty="0"/>
          </a:p>
        </p:txBody>
      </p:sp>
      <p:pic>
        <p:nvPicPr>
          <p:cNvPr id="7" name="図 6">
            <a:hlinkClick r:id="rId3"/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18044" y="3214437"/>
            <a:ext cx="1533413" cy="2719526"/>
          </a:xfrm>
          <a:prstGeom prst="rect">
            <a:avLst/>
          </a:prstGeom>
        </p:spPr>
      </p:pic>
      <p:pic>
        <p:nvPicPr>
          <p:cNvPr id="10" name="図 9">
            <a:hlinkClick r:id="rId5"/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98420" y="3168164"/>
            <a:ext cx="1529856" cy="2719526"/>
          </a:xfrm>
          <a:prstGeom prst="rect">
            <a:avLst/>
          </a:prstGeom>
        </p:spPr>
      </p:pic>
      <p:pic>
        <p:nvPicPr>
          <p:cNvPr id="12" name="図 11">
            <a:hlinkClick r:id="rId7"/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26201" y="3199898"/>
            <a:ext cx="1540600" cy="2687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368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557893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57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541421" y="2418378"/>
            <a:ext cx="8331646" cy="423862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0"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sz="2400" kern="0" dirty="0" smtClean="0">
                <a:solidFill>
                  <a:prstClr val="black"/>
                </a:solidFill>
                <a:latin typeface="游ゴシック" panose="020B0400000000000000" pitchFamily="50" charset="-128"/>
              </a:rPr>
              <a:t>敏捷性を高める運動</a:t>
            </a:r>
            <a:endParaRPr lang="en-US" altLang="ja-JP" sz="2400" kern="0" dirty="0" smtClean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lvl="0"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sz="2400" kern="0" dirty="0" smtClean="0">
                <a:solidFill>
                  <a:prstClr val="black"/>
                </a:solidFill>
                <a:latin typeface="游ゴシック" panose="020B0400000000000000" pitchFamily="50" charset="-128"/>
              </a:rPr>
              <a:t>反復横とび</a:t>
            </a:r>
            <a:endParaRPr lang="en-US" altLang="ja-JP" sz="2400" kern="0" dirty="0" smtClean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lvl="0"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sz="2400" kern="0" dirty="0" smtClean="0">
                <a:solidFill>
                  <a:prstClr val="black"/>
                </a:solidFill>
                <a:latin typeface="游ゴシック" panose="020B0400000000000000" pitchFamily="50" charset="-128"/>
              </a:rPr>
              <a:t>（画面をクリックすると動画が始まります）</a:t>
            </a:r>
            <a:endParaRPr lang="en-US" altLang="ja-JP" sz="2400" kern="0" dirty="0" smtClean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lvl="0"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ja-JP" sz="2400" kern="0" dirty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lvl="0"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ja-JP" sz="2400" kern="0" dirty="0" smtClean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lvl="0"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ja-JP" sz="2400" kern="0" dirty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lvl="0"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ja-JP" sz="2400" kern="0" dirty="0" smtClean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lvl="0"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ja-JP" sz="2400" kern="0" dirty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lvl="0"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ja-JP" sz="2400" kern="0" dirty="0" smtClean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lvl="0"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ja-JP" sz="2400" kern="0" dirty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lvl="0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sz="2400" kern="0" dirty="0">
                <a:solidFill>
                  <a:prstClr val="black"/>
                </a:solidFill>
                <a:latin typeface="游ゴシック" panose="020B0400000000000000" pitchFamily="50" charset="-128"/>
              </a:rPr>
              <a:t>　</a:t>
            </a:r>
            <a:r>
              <a:rPr lang="en-US" altLang="ja-JP" sz="2400" kern="0" dirty="0" smtClean="0">
                <a:solidFill>
                  <a:prstClr val="black"/>
                </a:solidFill>
                <a:latin typeface="游ゴシック" panose="020B0400000000000000" pitchFamily="50" charset="-128"/>
              </a:rPr>
              <a:t>1</a:t>
            </a:r>
            <a:r>
              <a:rPr lang="ja-JP" altLang="en-US" sz="2400" kern="0" dirty="0" smtClean="0">
                <a:solidFill>
                  <a:prstClr val="black"/>
                </a:solidFill>
                <a:latin typeface="游ゴシック" panose="020B0400000000000000" pitchFamily="50" charset="-128"/>
              </a:rPr>
              <a:t>ステップ（２０秒</a:t>
            </a:r>
            <a:r>
              <a:rPr lang="en-US" altLang="ja-JP" sz="2400" kern="0" dirty="0" smtClean="0">
                <a:solidFill>
                  <a:prstClr val="black"/>
                </a:solidFill>
                <a:latin typeface="游ゴシック" panose="020B0400000000000000" pitchFamily="50" charset="-128"/>
              </a:rPr>
              <a:t>×</a:t>
            </a:r>
            <a:r>
              <a:rPr lang="ja-JP" altLang="en-US" sz="2400" kern="0" dirty="0" smtClean="0">
                <a:solidFill>
                  <a:prstClr val="black"/>
                </a:solidFill>
                <a:latin typeface="游ゴシック" panose="020B0400000000000000" pitchFamily="50" charset="-128"/>
              </a:rPr>
              <a:t>３セット）　　　　２ステップ（２０秒</a:t>
            </a:r>
            <a:r>
              <a:rPr lang="en-US" altLang="ja-JP" sz="2400" kern="0" dirty="0" smtClean="0">
                <a:solidFill>
                  <a:prstClr val="black"/>
                </a:solidFill>
                <a:latin typeface="游ゴシック" panose="020B0400000000000000" pitchFamily="50" charset="-128"/>
              </a:rPr>
              <a:t>×</a:t>
            </a:r>
            <a:r>
              <a:rPr lang="ja-JP" altLang="en-US" sz="2400" kern="0" dirty="0" smtClean="0">
                <a:solidFill>
                  <a:prstClr val="black"/>
                </a:solidFill>
                <a:latin typeface="游ゴシック" panose="020B0400000000000000" pitchFamily="50" charset="-128"/>
              </a:rPr>
              <a:t>３セット）</a:t>
            </a:r>
            <a:endParaRPr lang="en-US" altLang="ja-JP" sz="2000" dirty="0"/>
          </a:p>
        </p:txBody>
      </p:sp>
      <p:sp>
        <p:nvSpPr>
          <p:cNvPr id="8" name="正方形/長方形 7"/>
          <p:cNvSpPr/>
          <p:nvPr/>
        </p:nvSpPr>
        <p:spPr>
          <a:xfrm>
            <a:off x="541422" y="694222"/>
            <a:ext cx="7973928" cy="10626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000" dirty="0"/>
              <a:t>サッカ</a:t>
            </a:r>
            <a:r>
              <a:rPr kumimoji="1" lang="ja-JP" altLang="en-US" sz="4000" dirty="0" smtClean="0"/>
              <a:t>ーに</a:t>
            </a:r>
            <a:r>
              <a:rPr kumimoji="1" lang="ja-JP" altLang="en-US" sz="4000" dirty="0"/>
              <a:t>関連して高まる体力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CA599DD3-C61D-42AB-BA6C-2288A63DB1B2}"/>
              </a:ext>
            </a:extLst>
          </p:cNvPr>
          <p:cNvSpPr/>
          <p:nvPr/>
        </p:nvSpPr>
        <p:spPr>
          <a:xfrm>
            <a:off x="3684737" y="1543761"/>
            <a:ext cx="2482533" cy="7914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4400" u="sng" dirty="0" smtClean="0"/>
              <a:t>敏捷性</a:t>
            </a:r>
            <a:endParaRPr kumimoji="1" lang="en-US" altLang="ja-JP" sz="4400" u="sng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5</a:t>
            </a:fld>
            <a:endParaRPr kumimoji="1" lang="ja-JP" altLang="en-US" dirty="0"/>
          </a:p>
        </p:txBody>
      </p:sp>
      <p:pic>
        <p:nvPicPr>
          <p:cNvPr id="10" name="図 9">
            <a:hlinkClick r:id="rId3"/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4472" y="3952634"/>
            <a:ext cx="3075114" cy="1784757"/>
          </a:xfrm>
          <a:prstGeom prst="rect">
            <a:avLst/>
          </a:prstGeom>
        </p:spPr>
      </p:pic>
      <p:pic>
        <p:nvPicPr>
          <p:cNvPr id="11" name="図 10">
            <a:hlinkClick r:id="rId5"/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29663" y="3952634"/>
            <a:ext cx="3088459" cy="17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062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557893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57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541421" y="2418378"/>
            <a:ext cx="8331646" cy="423862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0"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sz="2400" kern="0" dirty="0" smtClean="0">
                <a:solidFill>
                  <a:prstClr val="black"/>
                </a:solidFill>
                <a:latin typeface="游ゴシック" panose="020B0400000000000000" pitchFamily="50" charset="-128"/>
              </a:rPr>
              <a:t>敏捷性を高める運動</a:t>
            </a:r>
            <a:endParaRPr lang="en-US" altLang="ja-JP" sz="2400" kern="0" dirty="0" smtClean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lvl="0"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sz="2400" kern="0" dirty="0" smtClean="0">
                <a:solidFill>
                  <a:prstClr val="black"/>
                </a:solidFill>
                <a:latin typeface="游ゴシック" panose="020B0400000000000000" pitchFamily="50" charset="-128"/>
              </a:rPr>
              <a:t>ステップワーク</a:t>
            </a:r>
            <a:endParaRPr lang="en-US" altLang="ja-JP" sz="2400" kern="0" dirty="0" smtClean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lvl="0"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sz="2400" kern="0" dirty="0" smtClean="0">
                <a:solidFill>
                  <a:prstClr val="black"/>
                </a:solidFill>
                <a:latin typeface="游ゴシック" panose="020B0400000000000000" pitchFamily="50" charset="-128"/>
              </a:rPr>
              <a:t>（画面をクリックすると動画が始まります）</a:t>
            </a:r>
            <a:endParaRPr lang="en-US" altLang="ja-JP" sz="2400" kern="0" dirty="0" smtClean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lvl="0"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ja-JP" sz="2400" kern="0" dirty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lvl="0"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ja-JP" sz="2400" kern="0" dirty="0" smtClean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lvl="0"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ja-JP" sz="2400" kern="0" dirty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lvl="0"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ja-JP" sz="2400" kern="0" dirty="0" smtClean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lvl="0"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ja-JP" sz="2400" kern="0" dirty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lvl="0"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ja-JP" sz="2400" kern="0" dirty="0" smtClean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lvl="0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ja-JP" sz="2400" kern="0" dirty="0">
              <a:solidFill>
                <a:prstClr val="black"/>
              </a:solidFill>
              <a:latin typeface="游ゴシック" panose="020B0400000000000000" pitchFamily="50" charset="-128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541422" y="694222"/>
            <a:ext cx="7973928" cy="10626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000" dirty="0"/>
              <a:t>サッカ</a:t>
            </a:r>
            <a:r>
              <a:rPr kumimoji="1" lang="ja-JP" altLang="en-US" sz="4000" dirty="0" smtClean="0"/>
              <a:t>ーに</a:t>
            </a:r>
            <a:r>
              <a:rPr kumimoji="1" lang="ja-JP" altLang="en-US" sz="4000" dirty="0"/>
              <a:t>関連して高まる体力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CA599DD3-C61D-42AB-BA6C-2288A63DB1B2}"/>
              </a:ext>
            </a:extLst>
          </p:cNvPr>
          <p:cNvSpPr/>
          <p:nvPr/>
        </p:nvSpPr>
        <p:spPr>
          <a:xfrm>
            <a:off x="3684737" y="1543761"/>
            <a:ext cx="2482533" cy="7914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4400" u="sng" dirty="0" smtClean="0"/>
              <a:t>敏捷性</a:t>
            </a:r>
            <a:endParaRPr kumimoji="1" lang="en-US" altLang="ja-JP" sz="4400" u="sng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6</a:t>
            </a:fld>
            <a:endParaRPr kumimoji="1" lang="ja-JP" altLang="en-US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541421" y="6042909"/>
            <a:ext cx="83361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52278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2200" b="1" kern="0" dirty="0">
                <a:solidFill>
                  <a:prstClr val="black"/>
                </a:solidFill>
                <a:latin typeface="游ゴシック" panose="020B0400000000000000" pitchFamily="50" charset="-128"/>
              </a:rPr>
              <a:t>右→左→前→</a:t>
            </a:r>
            <a:r>
              <a:rPr lang="ja-JP" altLang="en-US" sz="2200" b="1" kern="0" dirty="0" smtClean="0">
                <a:solidFill>
                  <a:prstClr val="black"/>
                </a:solidFill>
                <a:latin typeface="游ゴシック" panose="020B0400000000000000" pitchFamily="50" charset="-128"/>
              </a:rPr>
              <a:t>後</a:t>
            </a:r>
            <a:r>
              <a:rPr lang="ja-JP" altLang="en-US" sz="2200" b="1" kern="0" dirty="0">
                <a:solidFill>
                  <a:prstClr val="black"/>
                </a:solidFill>
                <a:latin typeface="游ゴシック" panose="020B0400000000000000" pitchFamily="50" charset="-128"/>
              </a:rPr>
              <a:t>ろ</a:t>
            </a:r>
            <a:r>
              <a:rPr lang="ja-JP" altLang="en-US" sz="2200" b="1" kern="0" dirty="0" smtClean="0">
                <a:solidFill>
                  <a:prstClr val="black"/>
                </a:solidFill>
                <a:latin typeface="游ゴシック" panose="020B0400000000000000" pitchFamily="50" charset="-128"/>
              </a:rPr>
              <a:t>など</a:t>
            </a:r>
            <a:r>
              <a:rPr lang="ja-JP" altLang="en-US" sz="2200" b="1" kern="0" dirty="0">
                <a:solidFill>
                  <a:prstClr val="black"/>
                </a:solidFill>
                <a:latin typeface="游ゴシック" panose="020B0400000000000000" pitchFamily="50" charset="-128"/>
              </a:rPr>
              <a:t>、自分で順番を決めて取り組んで</a:t>
            </a:r>
            <a:r>
              <a:rPr lang="ja-JP" altLang="en-US" sz="2200" b="1" kern="0" dirty="0" smtClean="0">
                <a:solidFill>
                  <a:prstClr val="black"/>
                </a:solidFill>
                <a:latin typeface="游ゴシック" panose="020B0400000000000000" pitchFamily="50" charset="-128"/>
              </a:rPr>
              <a:t>みよう！</a:t>
            </a:r>
            <a:endParaRPr lang="en-US" altLang="ja-JP" sz="2200" b="1" dirty="0"/>
          </a:p>
        </p:txBody>
      </p:sp>
      <p:pic>
        <p:nvPicPr>
          <p:cNvPr id="5" name="図 4">
            <a:hlinkClick r:id="rId3"/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11663" y="3754780"/>
            <a:ext cx="3646287" cy="2104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37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557893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57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541421" y="2418378"/>
            <a:ext cx="8331646" cy="423862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0"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sz="2400" kern="0" dirty="0" smtClean="0">
                <a:solidFill>
                  <a:prstClr val="black"/>
                </a:solidFill>
                <a:latin typeface="游ゴシック" panose="020B0400000000000000" pitchFamily="50" charset="-128"/>
              </a:rPr>
              <a:t>スピードを高める運動</a:t>
            </a:r>
            <a:endParaRPr lang="en-US" altLang="ja-JP" sz="2400" kern="0" dirty="0" smtClean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lvl="0"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sz="2400" kern="0" dirty="0" err="1" smtClean="0">
                <a:solidFill>
                  <a:prstClr val="black"/>
                </a:solidFill>
                <a:latin typeface="游ゴシック" panose="020B0400000000000000" pitchFamily="50" charset="-128"/>
              </a:rPr>
              <a:t>もも</a:t>
            </a:r>
            <a:r>
              <a:rPr lang="ja-JP" altLang="en-US" sz="2400" kern="0" dirty="0" smtClean="0">
                <a:solidFill>
                  <a:prstClr val="black"/>
                </a:solidFill>
                <a:latin typeface="游ゴシック" panose="020B0400000000000000" pitchFamily="50" charset="-128"/>
              </a:rPr>
              <a:t>上げ</a:t>
            </a:r>
            <a:endParaRPr lang="en-US" altLang="ja-JP" sz="2400" kern="0" dirty="0" smtClean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sz="2400" kern="0" dirty="0">
                <a:solidFill>
                  <a:prstClr val="black"/>
                </a:solidFill>
                <a:latin typeface="游ゴシック" panose="020B0400000000000000" pitchFamily="50" charset="-128"/>
              </a:rPr>
              <a:t>（画面をクリックすると動画が始まります）</a:t>
            </a:r>
            <a:endParaRPr lang="en-US" altLang="ja-JP" sz="2400" kern="0" dirty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lvl="0"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ja-JP" sz="4800" dirty="0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0D4FB1FE-BA11-411C-B16B-F5AF0E2C2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4472" y="652273"/>
            <a:ext cx="7708595" cy="384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ＭＳ Ｐゴシック" charset="-128"/>
              <a:cs typeface="+mn-cs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541422" y="694222"/>
            <a:ext cx="7973928" cy="10626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000" dirty="0"/>
              <a:t>サッカ</a:t>
            </a:r>
            <a:r>
              <a:rPr kumimoji="1" lang="ja-JP" altLang="en-US" sz="4000" dirty="0" smtClean="0"/>
              <a:t>ーに</a:t>
            </a:r>
            <a:r>
              <a:rPr kumimoji="1" lang="ja-JP" altLang="en-US" sz="4000" dirty="0"/>
              <a:t>関連して高まる体力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CA599DD3-C61D-42AB-BA6C-2288A63DB1B2}"/>
              </a:ext>
            </a:extLst>
          </p:cNvPr>
          <p:cNvSpPr/>
          <p:nvPr/>
        </p:nvSpPr>
        <p:spPr>
          <a:xfrm>
            <a:off x="3451542" y="1513561"/>
            <a:ext cx="2482533" cy="7914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4400" u="sng" dirty="0"/>
              <a:t>スピード</a:t>
            </a:r>
            <a:endParaRPr kumimoji="1" lang="en-US" altLang="ja-JP" sz="4400" u="sng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7</a:t>
            </a:fld>
            <a:endParaRPr kumimoji="1" lang="ja-JP" altLang="en-US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4356553" y="3906614"/>
            <a:ext cx="3904161" cy="230832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ja-JP" altLang="en-US" sz="2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３０回</a:t>
            </a:r>
            <a:r>
              <a:rPr kumimoji="1" lang="en-US" altLang="ja-JP" sz="2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×</a:t>
            </a:r>
            <a:r>
              <a:rPr kumimoji="1" lang="ja-JP" altLang="en-US" sz="2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３セットを目安</a:t>
            </a:r>
            <a:r>
              <a:rPr kumimoji="1" lang="ja-JP" altLang="en-US" sz="2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に行いましょう。</a:t>
            </a:r>
            <a:endParaRPr kumimoji="1" lang="ja-JP" altLang="en-US" sz="24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片方の</a:t>
            </a:r>
            <a:r>
              <a:rPr kumimoji="1" lang="ja-JP" altLang="en-US" sz="2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足</a:t>
            </a:r>
            <a:r>
              <a:rPr kumimoji="1" lang="ja-JP" altLang="en-US" sz="2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が地面につく前に反対の足を上げるイメージで足の入れ替えを素早く行うことがポイントです。</a:t>
            </a:r>
            <a:endParaRPr kumimoji="1" lang="ja-JP" altLang="en-US" sz="24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図 2">
            <a:hlinkClick r:id="rId3"/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08810" y="3617330"/>
            <a:ext cx="1635390" cy="288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267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557893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57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541421" y="2418378"/>
            <a:ext cx="8331646" cy="423862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0"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sz="2400" kern="0" dirty="0" smtClean="0">
                <a:solidFill>
                  <a:prstClr val="black"/>
                </a:solidFill>
                <a:latin typeface="游ゴシック" panose="020B0400000000000000" pitchFamily="50" charset="-128"/>
              </a:rPr>
              <a:t>スピードを高める運動</a:t>
            </a:r>
            <a:endParaRPr lang="en-US" altLang="ja-JP" sz="2400" kern="0" dirty="0" smtClean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lvl="0"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sz="2400" kern="0" dirty="0" smtClean="0">
                <a:solidFill>
                  <a:prstClr val="black"/>
                </a:solidFill>
                <a:latin typeface="游ゴシック" panose="020B0400000000000000" pitchFamily="50" charset="-128"/>
              </a:rPr>
              <a:t>クイックステップ</a:t>
            </a:r>
            <a:endParaRPr lang="en-US" altLang="ja-JP" sz="2400" kern="0" dirty="0" smtClean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sz="2400" kern="0" dirty="0">
                <a:solidFill>
                  <a:prstClr val="black"/>
                </a:solidFill>
                <a:latin typeface="游ゴシック" panose="020B0400000000000000" pitchFamily="50" charset="-128"/>
              </a:rPr>
              <a:t>（画面をクリックすると動画が始まります）</a:t>
            </a:r>
            <a:endParaRPr lang="en-US" altLang="ja-JP" sz="2400" kern="0" dirty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lvl="0"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ja-JP" sz="4800" dirty="0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0D4FB1FE-BA11-411C-B16B-F5AF0E2C2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4472" y="652273"/>
            <a:ext cx="7708595" cy="384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ＭＳ Ｐゴシック" charset="-128"/>
              <a:cs typeface="+mn-cs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541422" y="694222"/>
            <a:ext cx="7973928" cy="10626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000" dirty="0"/>
              <a:t>サッカ</a:t>
            </a:r>
            <a:r>
              <a:rPr kumimoji="1" lang="ja-JP" altLang="en-US" sz="4000" dirty="0" smtClean="0"/>
              <a:t>ーに</a:t>
            </a:r>
            <a:r>
              <a:rPr kumimoji="1" lang="ja-JP" altLang="en-US" sz="4000" dirty="0"/>
              <a:t>関連して高まる体力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CA599DD3-C61D-42AB-BA6C-2288A63DB1B2}"/>
              </a:ext>
            </a:extLst>
          </p:cNvPr>
          <p:cNvSpPr/>
          <p:nvPr/>
        </p:nvSpPr>
        <p:spPr>
          <a:xfrm>
            <a:off x="3451542" y="1513561"/>
            <a:ext cx="2482533" cy="7914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4400" u="sng" dirty="0"/>
              <a:t>スピード</a:t>
            </a:r>
            <a:endParaRPr kumimoji="1" lang="en-US" altLang="ja-JP" sz="4400" u="sng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8</a:t>
            </a:fld>
            <a:endParaRPr kumimoji="1" lang="ja-JP" altLang="en-US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4274064" y="4165532"/>
            <a:ext cx="3512276" cy="193899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ja-JP" altLang="en-US" sz="2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３０回</a:t>
            </a:r>
            <a:r>
              <a:rPr kumimoji="1" lang="en-US" altLang="ja-JP" sz="2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×</a:t>
            </a:r>
            <a:r>
              <a:rPr kumimoji="1" lang="ja-JP" altLang="en-US" sz="2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３セットを目安</a:t>
            </a:r>
            <a:r>
              <a:rPr kumimoji="1" lang="ja-JP" altLang="en-US" sz="2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に行いましょう。</a:t>
            </a:r>
            <a:endParaRPr kumimoji="1" lang="ja-JP" altLang="en-US" sz="24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少ない</a:t>
            </a:r>
            <a:r>
              <a:rPr kumimoji="1" lang="ja-JP" altLang="en-US" sz="2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回数</a:t>
            </a:r>
            <a:r>
              <a:rPr kumimoji="1" lang="ja-JP" altLang="en-US" sz="2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や時間にして、全力で行うことがポイントです。</a:t>
            </a:r>
            <a:endParaRPr kumimoji="1" lang="ja-JP" altLang="en-US" sz="24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5" name="図 4">
            <a:hlinkClick r:id="rId3"/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51941" y="3927167"/>
            <a:ext cx="1335396" cy="235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39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557893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57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541421" y="2300288"/>
            <a:ext cx="8331646" cy="423862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0"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sz="2400" kern="0" dirty="0" smtClean="0">
                <a:solidFill>
                  <a:prstClr val="black"/>
                </a:solidFill>
                <a:latin typeface="游ゴシック" panose="020B0400000000000000" pitchFamily="50" charset="-128"/>
              </a:rPr>
              <a:t>全身持久力を</a:t>
            </a:r>
            <a:r>
              <a:rPr lang="ja-JP" altLang="en-US" sz="2400" kern="0" dirty="0">
                <a:solidFill>
                  <a:prstClr val="black"/>
                </a:solidFill>
                <a:latin typeface="游ゴシック" panose="020B0400000000000000" pitchFamily="50" charset="-128"/>
              </a:rPr>
              <a:t>高める運動</a:t>
            </a:r>
            <a:endParaRPr lang="en-US" altLang="ja-JP" sz="2400" kern="0" dirty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lvl="0"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sz="2400" kern="0" dirty="0">
                <a:solidFill>
                  <a:prstClr val="black"/>
                </a:solidFill>
                <a:latin typeface="游ゴシック" panose="020B0400000000000000" pitchFamily="50" charset="-128"/>
              </a:rPr>
              <a:t>縄跳</a:t>
            </a:r>
            <a:r>
              <a:rPr lang="ja-JP" altLang="en-US" sz="2400" kern="0" dirty="0" smtClean="0">
                <a:solidFill>
                  <a:prstClr val="black"/>
                </a:solidFill>
                <a:latin typeface="游ゴシック" panose="020B0400000000000000" pitchFamily="50" charset="-128"/>
              </a:rPr>
              <a:t>び</a:t>
            </a:r>
            <a:endParaRPr lang="en-US" altLang="ja-JP" sz="2400" kern="0" dirty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lvl="0"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sz="2400" kern="0" dirty="0">
                <a:solidFill>
                  <a:prstClr val="black"/>
                </a:solidFill>
                <a:latin typeface="游ゴシック" panose="020B0400000000000000" pitchFamily="50" charset="-128"/>
              </a:rPr>
              <a:t>（画面をクリックすると動画が始まります</a:t>
            </a:r>
            <a:r>
              <a:rPr lang="ja-JP" altLang="en-US" sz="2400" kern="0" dirty="0" smtClean="0">
                <a:solidFill>
                  <a:prstClr val="black"/>
                </a:solidFill>
                <a:latin typeface="游ゴシック" panose="020B0400000000000000" pitchFamily="50" charset="-128"/>
              </a:rPr>
              <a:t>）</a:t>
            </a:r>
            <a:endParaRPr lang="en-US" altLang="ja-JP" sz="2400" kern="0" dirty="0" smtClean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lvl="0"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ja-JP" sz="2400" kern="0" dirty="0" smtClean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lvl="0"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sz="2400" kern="0" dirty="0">
                <a:solidFill>
                  <a:prstClr val="black"/>
                </a:solidFill>
                <a:latin typeface="游ゴシック" panose="020B0400000000000000" pitchFamily="50" charset="-128"/>
              </a:rPr>
              <a:t>　</a:t>
            </a:r>
            <a:endParaRPr lang="en-US" altLang="ja-JP" sz="2400" kern="0" dirty="0" smtClean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lvl="0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sz="2400" kern="0" dirty="0">
                <a:solidFill>
                  <a:prstClr val="black"/>
                </a:solidFill>
                <a:latin typeface="游ゴシック" panose="020B0400000000000000" pitchFamily="50" charset="-128"/>
              </a:rPr>
              <a:t>　</a:t>
            </a:r>
            <a:r>
              <a:rPr lang="ja-JP" altLang="en-US" sz="2400" kern="0" dirty="0" smtClean="0">
                <a:solidFill>
                  <a:prstClr val="black"/>
                </a:solidFill>
                <a:latin typeface="游ゴシック" panose="020B0400000000000000" pitchFamily="50" charset="-128"/>
              </a:rPr>
              <a:t>　　　　　　　　　　　　　　　　　　　　３分</a:t>
            </a:r>
            <a:r>
              <a:rPr lang="en-US" altLang="ja-JP" sz="2400" kern="0" dirty="0" smtClean="0">
                <a:solidFill>
                  <a:prstClr val="black"/>
                </a:solidFill>
                <a:latin typeface="游ゴシック" panose="020B0400000000000000" pitchFamily="50" charset="-128"/>
              </a:rPr>
              <a:t>×</a:t>
            </a:r>
            <a:r>
              <a:rPr lang="ja-JP" altLang="en-US" sz="2400" kern="0" dirty="0" smtClean="0">
                <a:solidFill>
                  <a:prstClr val="black"/>
                </a:solidFill>
                <a:latin typeface="游ゴシック" panose="020B0400000000000000" pitchFamily="50" charset="-128"/>
              </a:rPr>
              <a:t>２セットを目安に行いま</a:t>
            </a:r>
            <a:endParaRPr lang="en-US" altLang="ja-JP" sz="2400" kern="0" dirty="0" smtClean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lvl="0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sz="2400" kern="0" dirty="0">
                <a:solidFill>
                  <a:prstClr val="black"/>
                </a:solidFill>
                <a:latin typeface="游ゴシック" panose="020B0400000000000000" pitchFamily="50" charset="-128"/>
              </a:rPr>
              <a:t>　</a:t>
            </a:r>
            <a:r>
              <a:rPr lang="ja-JP" altLang="en-US" sz="2400" kern="0" dirty="0" smtClean="0">
                <a:solidFill>
                  <a:prstClr val="black"/>
                </a:solidFill>
                <a:latin typeface="游ゴシック" panose="020B0400000000000000" pitchFamily="50" charset="-128"/>
              </a:rPr>
              <a:t>　　　　　　　　　　　　　　　　　　　　しょう。様々な</a:t>
            </a:r>
            <a:r>
              <a:rPr lang="ja-JP" altLang="en-US" sz="2400" kern="0" dirty="0">
                <a:solidFill>
                  <a:prstClr val="black"/>
                </a:solidFill>
                <a:latin typeface="游ゴシック" panose="020B0400000000000000" pitchFamily="50" charset="-128"/>
              </a:rPr>
              <a:t>技</a:t>
            </a:r>
            <a:r>
              <a:rPr lang="ja-JP" altLang="en-US" sz="2400" kern="0" dirty="0" smtClean="0">
                <a:solidFill>
                  <a:prstClr val="black"/>
                </a:solidFill>
                <a:latin typeface="游ゴシック" panose="020B0400000000000000" pitchFamily="50" charset="-128"/>
              </a:rPr>
              <a:t>を組み合わせ</a:t>
            </a:r>
            <a:endParaRPr lang="en-US" altLang="ja-JP" sz="2400" kern="0" dirty="0" smtClean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lvl="0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sz="2400" kern="0" dirty="0">
                <a:solidFill>
                  <a:prstClr val="black"/>
                </a:solidFill>
                <a:latin typeface="游ゴシック" panose="020B0400000000000000" pitchFamily="50" charset="-128"/>
              </a:rPr>
              <a:t>　</a:t>
            </a:r>
            <a:r>
              <a:rPr lang="ja-JP" altLang="en-US" sz="2400" kern="0" dirty="0" smtClean="0">
                <a:solidFill>
                  <a:prstClr val="black"/>
                </a:solidFill>
                <a:latin typeface="游ゴシック" panose="020B0400000000000000" pitchFamily="50" charset="-128"/>
              </a:rPr>
              <a:t>　　　　　　　　　　　　　　　　　　　　たり、リズムを変えることで、　　　　　</a:t>
            </a:r>
            <a:endParaRPr lang="en-US" altLang="ja-JP" sz="2400" kern="0" dirty="0" smtClean="0">
              <a:solidFill>
                <a:prstClr val="black"/>
              </a:solidFill>
              <a:latin typeface="游ゴシック" panose="020B0400000000000000" pitchFamily="50" charset="-128"/>
            </a:endParaRPr>
          </a:p>
          <a:p>
            <a:pPr lvl="0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sz="2400" kern="0" dirty="0">
                <a:solidFill>
                  <a:prstClr val="black"/>
                </a:solidFill>
                <a:latin typeface="游ゴシック" panose="020B0400000000000000" pitchFamily="50" charset="-128"/>
              </a:rPr>
              <a:t>　</a:t>
            </a:r>
            <a:r>
              <a:rPr lang="ja-JP" altLang="en-US" sz="2400" kern="0" dirty="0" smtClean="0">
                <a:solidFill>
                  <a:prstClr val="black"/>
                </a:solidFill>
                <a:latin typeface="游ゴシック" panose="020B0400000000000000" pitchFamily="50" charset="-128"/>
              </a:rPr>
              <a:t>　　　　　　　　　　　　　　　　　　　　巧ち性も鍛えることが</a:t>
            </a:r>
            <a:r>
              <a:rPr lang="ja-JP" altLang="en-US" sz="2400" kern="0" dirty="0">
                <a:solidFill>
                  <a:prstClr val="black"/>
                </a:solidFill>
                <a:latin typeface="游ゴシック" panose="020B0400000000000000" pitchFamily="50" charset="-128"/>
              </a:rPr>
              <a:t>できます</a:t>
            </a:r>
            <a:r>
              <a:rPr lang="ja-JP" altLang="en-US" sz="2400" kern="0" dirty="0" smtClean="0">
                <a:solidFill>
                  <a:prstClr val="black"/>
                </a:solidFill>
                <a:latin typeface="游ゴシック" panose="020B0400000000000000" pitchFamily="50" charset="-128"/>
              </a:rPr>
              <a:t>。　</a:t>
            </a:r>
            <a:endParaRPr lang="en-US" altLang="ja-JP" sz="2400" kern="0" dirty="0">
              <a:solidFill>
                <a:prstClr val="black"/>
              </a:solidFill>
              <a:latin typeface="游ゴシック" panose="020B0400000000000000" pitchFamily="50" charset="-128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0D4FB1FE-BA11-411C-B16B-F5AF0E2C2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4472" y="652273"/>
            <a:ext cx="7708595" cy="384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ＭＳ Ｐゴシック" charset="-128"/>
              <a:cs typeface="+mn-cs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541422" y="694222"/>
            <a:ext cx="7973928" cy="10626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000" dirty="0"/>
              <a:t>サッカ</a:t>
            </a:r>
            <a:r>
              <a:rPr kumimoji="1" lang="ja-JP" altLang="en-US" sz="4000" dirty="0" smtClean="0"/>
              <a:t>ーに</a:t>
            </a:r>
            <a:r>
              <a:rPr kumimoji="1" lang="ja-JP" altLang="en-US" sz="4000" dirty="0"/>
              <a:t>関連して高まる体力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CA599DD3-C61D-42AB-BA6C-2288A63DB1B2}"/>
              </a:ext>
            </a:extLst>
          </p:cNvPr>
          <p:cNvSpPr/>
          <p:nvPr/>
        </p:nvSpPr>
        <p:spPr>
          <a:xfrm>
            <a:off x="3025713" y="1497429"/>
            <a:ext cx="3005345" cy="7914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4400" u="sng" dirty="0" smtClean="0"/>
              <a:t>全身</a:t>
            </a:r>
            <a:r>
              <a:rPr kumimoji="1" lang="ja-JP" altLang="en-US" sz="4400" u="sng" dirty="0"/>
              <a:t>持久力</a:t>
            </a:r>
            <a:endParaRPr kumimoji="1" lang="en-US" altLang="ja-JP" sz="4400" u="sng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9</a:t>
            </a:fld>
            <a:endParaRPr kumimoji="1" lang="ja-JP" altLang="en-US" dirty="0"/>
          </a:p>
        </p:txBody>
      </p:sp>
      <p:pic>
        <p:nvPicPr>
          <p:cNvPr id="10" name="図 9">
            <a:hlinkClick r:id="rId3"/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95" b="9143"/>
          <a:stretch/>
        </p:blipFill>
        <p:spPr>
          <a:xfrm>
            <a:off x="1108430" y="3843805"/>
            <a:ext cx="1365065" cy="2387178"/>
          </a:xfrm>
          <a:prstGeom prst="rect">
            <a:avLst/>
          </a:prstGeom>
        </p:spPr>
      </p:pic>
      <p:pic>
        <p:nvPicPr>
          <p:cNvPr id="11" name="図 10">
            <a:hlinkClick r:id="rId5"/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24" b="9334"/>
          <a:stretch/>
        </p:blipFill>
        <p:spPr>
          <a:xfrm>
            <a:off x="2996009" y="3843805"/>
            <a:ext cx="1365128" cy="2398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811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5266</TotalTime>
  <Words>600</Words>
  <Application>Microsoft Office PowerPoint</Application>
  <PresentationFormat>画面に合わせる (4:3)</PresentationFormat>
  <Paragraphs>165</Paragraphs>
  <Slides>18</Slides>
  <Notes>18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18</vt:i4>
      </vt:variant>
    </vt:vector>
  </HeadingPairs>
  <TitlesOfParts>
    <vt:vector size="26" baseType="lpstr">
      <vt:lpstr>HG創英角ｺﾞｼｯｸUB</vt:lpstr>
      <vt:lpstr>ＭＳ Ｐゴシック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</dc:creator>
  <cp:lastModifiedBy>渡辺 泰生</cp:lastModifiedBy>
  <cp:revision>273</cp:revision>
  <cp:lastPrinted>2020-09-30T08:13:41Z</cp:lastPrinted>
  <dcterms:created xsi:type="dcterms:W3CDTF">2019-05-07T09:33:23Z</dcterms:created>
  <dcterms:modified xsi:type="dcterms:W3CDTF">2021-01-22T01:43:31Z</dcterms:modified>
</cp:coreProperties>
</file>