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notesMasterIdLst>
    <p:notesMasterId r:id="rId36"/>
  </p:notesMasterIdLst>
  <p:handoutMasterIdLst>
    <p:handoutMasterId r:id="rId37"/>
  </p:handoutMasterIdLst>
  <p:sldIdLst>
    <p:sldId id="256" r:id="rId2"/>
    <p:sldId id="259" r:id="rId3"/>
    <p:sldId id="310" r:id="rId4"/>
    <p:sldId id="257" r:id="rId5"/>
    <p:sldId id="258" r:id="rId6"/>
    <p:sldId id="260" r:id="rId7"/>
    <p:sldId id="261" r:id="rId8"/>
    <p:sldId id="295" r:id="rId9"/>
    <p:sldId id="311" r:id="rId10"/>
    <p:sldId id="312" r:id="rId11"/>
    <p:sldId id="266" r:id="rId12"/>
    <p:sldId id="268" r:id="rId13"/>
    <p:sldId id="267" r:id="rId14"/>
    <p:sldId id="313" r:id="rId15"/>
    <p:sldId id="314" r:id="rId16"/>
    <p:sldId id="273" r:id="rId17"/>
    <p:sldId id="274" r:id="rId18"/>
    <p:sldId id="315" r:id="rId19"/>
    <p:sldId id="299" r:id="rId20"/>
    <p:sldId id="316" r:id="rId21"/>
    <p:sldId id="301" r:id="rId22"/>
    <p:sldId id="317" r:id="rId23"/>
    <p:sldId id="303" r:id="rId24"/>
    <p:sldId id="283" r:id="rId25"/>
    <p:sldId id="287" r:id="rId26"/>
    <p:sldId id="289" r:id="rId27"/>
    <p:sldId id="293" r:id="rId28"/>
    <p:sldId id="308" r:id="rId29"/>
    <p:sldId id="309" r:id="rId30"/>
    <p:sldId id="320" r:id="rId31"/>
    <p:sldId id="322" r:id="rId32"/>
    <p:sldId id="323" r:id="rId33"/>
    <p:sldId id="324" r:id="rId34"/>
    <p:sldId id="292" r:id="rId35"/>
  </p:sldIdLst>
  <p:sldSz cx="9144000" cy="6858000" type="screen4x3"/>
  <p:notesSz cx="9866313" cy="673576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00FFFF"/>
    <a:srgbClr val="FF66FF"/>
    <a:srgbClr val="99FF99"/>
    <a:srgbClr val="0033CC"/>
    <a:srgbClr val="66FF99"/>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421" autoAdjust="0"/>
    <p:restoredTop sz="69784" autoAdjust="0"/>
  </p:normalViewPr>
  <p:slideViewPr>
    <p:cSldViewPr snapToGrid="0">
      <p:cViewPr varScale="1">
        <p:scale>
          <a:sx n="52" d="100"/>
          <a:sy n="52" d="100"/>
        </p:scale>
        <p:origin x="1332" y="4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4275403" cy="33795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588629" y="0"/>
            <a:ext cx="4275403" cy="337958"/>
          </a:xfrm>
          <a:prstGeom prst="rect">
            <a:avLst/>
          </a:prstGeom>
        </p:spPr>
        <p:txBody>
          <a:bodyPr vert="horz" lIns="91440" tIns="45720" rIns="91440" bIns="45720" rtlCol="0"/>
          <a:lstStyle>
            <a:lvl1pPr algn="r">
              <a:defRPr sz="1200"/>
            </a:lvl1pPr>
          </a:lstStyle>
          <a:p>
            <a:r>
              <a:rPr kumimoji="1" lang="en-US" altLang="ja-JP" smtClean="0"/>
              <a:t>2021/11/18</a:t>
            </a:r>
            <a:endParaRPr kumimoji="1" lang="ja-JP" altLang="en-US"/>
          </a:p>
        </p:txBody>
      </p:sp>
      <p:sp>
        <p:nvSpPr>
          <p:cNvPr id="4" name="フッター プレースホルダー 3"/>
          <p:cNvSpPr>
            <a:spLocks noGrp="1"/>
          </p:cNvSpPr>
          <p:nvPr>
            <p:ph type="ftr" sz="quarter" idx="2"/>
          </p:nvPr>
        </p:nvSpPr>
        <p:spPr>
          <a:xfrm>
            <a:off x="2" y="6397807"/>
            <a:ext cx="4275403" cy="33795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5588629" y="6397807"/>
            <a:ext cx="4275403" cy="337957"/>
          </a:xfrm>
          <a:prstGeom prst="rect">
            <a:avLst/>
          </a:prstGeom>
        </p:spPr>
        <p:txBody>
          <a:bodyPr vert="horz" lIns="91440" tIns="45720" rIns="91440" bIns="45720" rtlCol="0" anchor="b"/>
          <a:lstStyle>
            <a:lvl1pPr algn="r">
              <a:defRPr sz="1200"/>
            </a:lvl1pPr>
          </a:lstStyle>
          <a:p>
            <a:fld id="{B4384079-F175-4928-8108-5D57801D561D}" type="slidenum">
              <a:rPr kumimoji="1" lang="ja-JP" altLang="en-US" smtClean="0"/>
              <a:t>‹#›</a:t>
            </a:fld>
            <a:endParaRPr kumimoji="1" lang="ja-JP" altLang="en-US"/>
          </a:p>
        </p:txBody>
      </p:sp>
    </p:spTree>
    <p:extLst>
      <p:ext uri="{BB962C8B-B14F-4D97-AF65-F5344CB8AC3E}">
        <p14:creationId xmlns:p14="http://schemas.microsoft.com/office/powerpoint/2010/main" val="248631354"/>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4275403" cy="33795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588629" y="0"/>
            <a:ext cx="4275403" cy="337958"/>
          </a:xfrm>
          <a:prstGeom prst="rect">
            <a:avLst/>
          </a:prstGeom>
        </p:spPr>
        <p:txBody>
          <a:bodyPr vert="horz" lIns="91440" tIns="45720" rIns="91440" bIns="45720" rtlCol="0"/>
          <a:lstStyle>
            <a:lvl1pPr algn="r">
              <a:defRPr sz="1200"/>
            </a:lvl1pPr>
          </a:lstStyle>
          <a:p>
            <a:r>
              <a:rPr kumimoji="1" lang="en-US" altLang="ja-JP" smtClean="0"/>
              <a:t>2021/11/18</a:t>
            </a:r>
            <a:endParaRPr kumimoji="1" lang="ja-JP" altLang="en-US"/>
          </a:p>
        </p:txBody>
      </p:sp>
      <p:sp>
        <p:nvSpPr>
          <p:cNvPr id="4" name="スライド イメージ プレースホルダー 3"/>
          <p:cNvSpPr>
            <a:spLocks noGrp="1" noRot="1" noChangeAspect="1"/>
          </p:cNvSpPr>
          <p:nvPr>
            <p:ph type="sldImg" idx="2"/>
          </p:nvPr>
        </p:nvSpPr>
        <p:spPr>
          <a:xfrm>
            <a:off x="3417888" y="841375"/>
            <a:ext cx="3030537" cy="22733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86632" y="3241587"/>
            <a:ext cx="7893050" cy="2652207"/>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2" y="6397807"/>
            <a:ext cx="4275403" cy="33795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588629" y="6397807"/>
            <a:ext cx="4275403" cy="337957"/>
          </a:xfrm>
          <a:prstGeom prst="rect">
            <a:avLst/>
          </a:prstGeom>
        </p:spPr>
        <p:txBody>
          <a:bodyPr vert="horz" lIns="91440" tIns="45720" rIns="91440" bIns="45720" rtlCol="0" anchor="b"/>
          <a:lstStyle>
            <a:lvl1pPr algn="r">
              <a:defRPr sz="1200"/>
            </a:lvl1pPr>
          </a:lstStyle>
          <a:p>
            <a:fld id="{635EE8F4-F4F5-4FA2-A96D-72DAF6E4B6C6}" type="slidenum">
              <a:rPr kumimoji="1" lang="ja-JP" altLang="en-US" smtClean="0"/>
              <a:t>‹#›</a:t>
            </a:fld>
            <a:endParaRPr kumimoji="1" lang="ja-JP" altLang="en-US"/>
          </a:p>
        </p:txBody>
      </p:sp>
    </p:spTree>
    <p:extLst>
      <p:ext uri="{BB962C8B-B14F-4D97-AF65-F5344CB8AC3E}">
        <p14:creationId xmlns:p14="http://schemas.microsoft.com/office/powerpoint/2010/main" val="3772147739"/>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417888" y="841375"/>
            <a:ext cx="3030537" cy="2273300"/>
          </a:xfrm>
        </p:spPr>
      </p:sp>
      <p:sp>
        <p:nvSpPr>
          <p:cNvPr id="3" name="ノート プレースホルダー 2"/>
          <p:cNvSpPr>
            <a:spLocks noGrp="1"/>
          </p:cNvSpPr>
          <p:nvPr>
            <p:ph type="body" idx="1"/>
          </p:nvPr>
        </p:nvSpPr>
        <p:spPr/>
        <p:txBody>
          <a:bodyPr/>
          <a:lstStyle/>
          <a:p>
            <a:r>
              <a:rPr kumimoji="1" lang="ja-JP" altLang="en-US" dirty="0" smtClean="0"/>
              <a:t>研究の概要について説明いたします。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635EE8F4-F4F5-4FA2-A96D-72DAF6E4B6C6}" type="slidenum">
              <a:rPr kumimoji="1" lang="ja-JP" altLang="en-US" smtClean="0"/>
              <a:t>1</a:t>
            </a:fld>
            <a:endParaRPr kumimoji="1" lang="ja-JP" altLang="en-US"/>
          </a:p>
        </p:txBody>
      </p:sp>
      <p:sp>
        <p:nvSpPr>
          <p:cNvPr id="5" name="日付プレースホルダー 4"/>
          <p:cNvSpPr>
            <a:spLocks noGrp="1"/>
          </p:cNvSpPr>
          <p:nvPr>
            <p:ph type="dt" idx="11"/>
          </p:nvPr>
        </p:nvSpPr>
        <p:spPr/>
        <p:txBody>
          <a:bodyPr/>
          <a:lstStyle/>
          <a:p>
            <a:r>
              <a:rPr kumimoji="1" lang="en-US" altLang="ja-JP" smtClean="0"/>
              <a:t>2021/11/18</a:t>
            </a:r>
            <a:endParaRPr kumimoji="1" lang="ja-JP" altLang="en-US"/>
          </a:p>
        </p:txBody>
      </p:sp>
    </p:spTree>
    <p:extLst>
      <p:ext uri="{BB962C8B-B14F-4D97-AF65-F5344CB8AC3E}">
        <p14:creationId xmlns:p14="http://schemas.microsoft.com/office/powerpoint/2010/main" val="3786019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視点①については、「単元の中での『学び合いの時間』の効果的な設定」にも取り組みました。</a:t>
            </a:r>
          </a:p>
          <a:p>
            <a:r>
              <a:rPr kumimoji="1" lang="ja-JP" altLang="ja-JP" sz="1200" kern="1200" dirty="0" smtClean="0">
                <a:solidFill>
                  <a:schemeClr val="tx1"/>
                </a:solidFill>
                <a:effectLst/>
                <a:latin typeface="+mn-lt"/>
                <a:ea typeface="+mn-ea"/>
                <a:cs typeface="+mn-cs"/>
              </a:rPr>
              <a:t>　学び合いの時間に必要な知識及び技能を整理し、学び合いにつながる習得の時間を計画的に位置づけました。</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これにより、単元内で獲得した知識及び技能を活用した学び合いを行うことができました。</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635EE8F4-F4F5-4FA2-A96D-72DAF6E4B6C6}" type="slidenum">
              <a:rPr kumimoji="1" lang="ja-JP" altLang="en-US" smtClean="0"/>
              <a:t>10</a:t>
            </a:fld>
            <a:endParaRPr kumimoji="1" lang="ja-JP" altLang="en-US"/>
          </a:p>
        </p:txBody>
      </p:sp>
      <p:sp>
        <p:nvSpPr>
          <p:cNvPr id="5" name="日付プレースホルダー 4"/>
          <p:cNvSpPr>
            <a:spLocks noGrp="1"/>
          </p:cNvSpPr>
          <p:nvPr>
            <p:ph type="dt" idx="11"/>
          </p:nvPr>
        </p:nvSpPr>
        <p:spPr/>
        <p:txBody>
          <a:bodyPr/>
          <a:lstStyle/>
          <a:p>
            <a:r>
              <a:rPr kumimoji="1" lang="en-US" altLang="ja-JP" smtClean="0"/>
              <a:t>2021/11/18</a:t>
            </a:r>
            <a:endParaRPr kumimoji="1" lang="ja-JP" altLang="en-US"/>
          </a:p>
        </p:txBody>
      </p:sp>
    </p:spTree>
    <p:extLst>
      <p:ext uri="{BB962C8B-B14F-4D97-AF65-F5344CB8AC3E}">
        <p14:creationId xmlns:p14="http://schemas.microsoft.com/office/powerpoint/2010/main" val="22634123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417888" y="841375"/>
            <a:ext cx="3030537" cy="2273300"/>
          </a:xfrm>
        </p:spPr>
      </p:sp>
      <p:sp>
        <p:nvSpPr>
          <p:cNvPr id="3" name="ノート プレースホルダー 2"/>
          <p:cNvSpPr>
            <a:spLocks noGrp="1"/>
          </p:cNvSpPr>
          <p:nvPr>
            <p:ph type="body" idx="1"/>
          </p:nvPr>
        </p:nvSpPr>
        <p:spPr/>
        <p:txBody>
          <a:bodyPr/>
          <a:lstStyle/>
          <a:p>
            <a:r>
              <a:rPr kumimoji="1" lang="ja-JP" altLang="en-US" dirty="0" smtClean="0"/>
              <a:t>次に、視点②個別指導の充実の実践については、表記のことに取り組みました。</a:t>
            </a:r>
            <a:endParaRPr kumimoji="1" lang="ja-JP" altLang="en-US" dirty="0"/>
          </a:p>
        </p:txBody>
      </p:sp>
      <p:sp>
        <p:nvSpPr>
          <p:cNvPr id="4" name="スライド番号プレースホルダー 3"/>
          <p:cNvSpPr>
            <a:spLocks noGrp="1"/>
          </p:cNvSpPr>
          <p:nvPr>
            <p:ph type="sldNum" sz="quarter" idx="10"/>
          </p:nvPr>
        </p:nvSpPr>
        <p:spPr/>
        <p:txBody>
          <a:bodyPr/>
          <a:lstStyle/>
          <a:p>
            <a:fld id="{635EE8F4-F4F5-4FA2-A96D-72DAF6E4B6C6}" type="slidenum">
              <a:rPr kumimoji="1" lang="ja-JP" altLang="en-US" smtClean="0"/>
              <a:t>11</a:t>
            </a:fld>
            <a:endParaRPr kumimoji="1" lang="ja-JP" altLang="en-US"/>
          </a:p>
        </p:txBody>
      </p:sp>
      <p:sp>
        <p:nvSpPr>
          <p:cNvPr id="5" name="日付プレースホルダー 4"/>
          <p:cNvSpPr>
            <a:spLocks noGrp="1"/>
          </p:cNvSpPr>
          <p:nvPr>
            <p:ph type="dt" idx="11"/>
          </p:nvPr>
        </p:nvSpPr>
        <p:spPr/>
        <p:txBody>
          <a:bodyPr/>
          <a:lstStyle/>
          <a:p>
            <a:r>
              <a:rPr kumimoji="1" lang="en-US" altLang="ja-JP" smtClean="0"/>
              <a:t>2021/11/18</a:t>
            </a:r>
            <a:endParaRPr kumimoji="1" lang="ja-JP" altLang="en-US"/>
          </a:p>
        </p:txBody>
      </p:sp>
    </p:spTree>
    <p:extLst>
      <p:ext uri="{BB962C8B-B14F-4D97-AF65-F5344CB8AC3E}">
        <p14:creationId xmlns:p14="http://schemas.microsoft.com/office/powerpoint/2010/main" val="3018657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417888" y="841375"/>
            <a:ext cx="3030537" cy="2273300"/>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小学校における　特別</a:t>
            </a:r>
            <a:r>
              <a:rPr kumimoji="1" lang="ja-JP" altLang="en-US" dirty="0" smtClean="0"/>
              <a:t>支援教育の視点をいかした指導では、学びのヒーロー・ヒロインと</a:t>
            </a:r>
            <a:r>
              <a:rPr kumimoji="1" lang="ja-JP" altLang="en-US" dirty="0" smtClean="0"/>
              <a:t>いう取組を行いました。この取組は授業</a:t>
            </a:r>
            <a:r>
              <a:rPr kumimoji="1" lang="ja-JP" altLang="en-US" dirty="0" smtClean="0"/>
              <a:t>内外で一人一人の頑張りを賞賛する掲示の</a:t>
            </a:r>
            <a:r>
              <a:rPr kumimoji="1" lang="ja-JP" altLang="en-US" dirty="0" smtClean="0"/>
              <a:t>工夫です。</a:t>
            </a:r>
            <a:endParaRPr kumimoji="1" lang="en-US" altLang="ja-JP" dirty="0" smtClean="0"/>
          </a:p>
          <a:p>
            <a:r>
              <a:rPr kumimoji="1" lang="ja-JP" altLang="en-US" dirty="0" smtClean="0"/>
              <a:t>★月に一度、一人一人の頑張りを学級通信や校内掲示板に掲示し、家庭のみならず、児童や職員にも啓発を行います。</a:t>
            </a:r>
            <a:endParaRPr kumimoji="1" lang="en-US" altLang="ja-JP" dirty="0" smtClean="0"/>
          </a:p>
          <a:p>
            <a:r>
              <a:rPr kumimoji="1" lang="ja-JP" altLang="en-US" dirty="0" smtClean="0"/>
              <a:t>★全児童の頑張りが児童や教職員、家庭に伝わり、また、自分の頑張りが認められたことにより自己肯定感の向上が期待されます。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635EE8F4-F4F5-4FA2-A96D-72DAF6E4B6C6}" type="slidenum">
              <a:rPr kumimoji="1" lang="ja-JP" altLang="en-US" smtClean="0"/>
              <a:t>12</a:t>
            </a:fld>
            <a:endParaRPr kumimoji="1" lang="ja-JP" altLang="en-US"/>
          </a:p>
        </p:txBody>
      </p:sp>
      <p:sp>
        <p:nvSpPr>
          <p:cNvPr id="5" name="日付プレースホルダー 4"/>
          <p:cNvSpPr>
            <a:spLocks noGrp="1"/>
          </p:cNvSpPr>
          <p:nvPr>
            <p:ph type="dt" idx="11"/>
          </p:nvPr>
        </p:nvSpPr>
        <p:spPr/>
        <p:txBody>
          <a:bodyPr/>
          <a:lstStyle/>
          <a:p>
            <a:r>
              <a:rPr kumimoji="1" lang="en-US" altLang="ja-JP" smtClean="0"/>
              <a:t>2021/11/18</a:t>
            </a:r>
            <a:endParaRPr kumimoji="1" lang="ja-JP" altLang="en-US"/>
          </a:p>
        </p:txBody>
      </p:sp>
    </p:spTree>
    <p:extLst>
      <p:ext uri="{BB962C8B-B14F-4D97-AF65-F5344CB8AC3E}">
        <p14:creationId xmlns:p14="http://schemas.microsoft.com/office/powerpoint/2010/main" val="16892416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417888" y="841375"/>
            <a:ext cx="3030537" cy="2273300"/>
          </a:xfrm>
        </p:spPr>
      </p:sp>
      <p:sp>
        <p:nvSpPr>
          <p:cNvPr id="3" name="ノート プレースホルダー 2"/>
          <p:cNvSpPr>
            <a:spLocks noGrp="1"/>
          </p:cNvSpPr>
          <p:nvPr>
            <p:ph type="body" idx="1"/>
          </p:nvPr>
        </p:nvSpPr>
        <p:spPr/>
        <p:txBody>
          <a:bodyPr/>
          <a:lstStyle/>
          <a:p>
            <a:r>
              <a:rPr kumimoji="1" lang="ja-JP" altLang="en-US" dirty="0" smtClean="0"/>
              <a:t>次にバリスタタイムです。バリスタとはバリバリスタディーの略で、児童が自分の定着状況に応じて自らプリントにバリバリ取り組む学習のことです。</a:t>
            </a:r>
            <a:endParaRPr kumimoji="1" lang="en-US" altLang="ja-JP" dirty="0" smtClean="0"/>
          </a:p>
          <a:p>
            <a:endParaRPr kumimoji="1" lang="en-US" altLang="ja-JP" dirty="0" smtClean="0"/>
          </a:p>
          <a:p>
            <a:r>
              <a:rPr kumimoji="1" lang="ja-JP" altLang="en-US" dirty="0" smtClean="0"/>
              <a:t>　ここでは学習状況に</a:t>
            </a:r>
            <a:r>
              <a:rPr kumimoji="1" lang="ja-JP" altLang="en-US" dirty="0" smtClean="0"/>
              <a:t>応じて、あらかじめ</a:t>
            </a:r>
            <a:r>
              <a:rPr kumimoji="1" lang="ja-JP" altLang="en-US" dirty="0" smtClean="0"/>
              <a:t>学期はじめにまとめて印刷したプリントを活用し、★自分で採点、やり直しをしてから</a:t>
            </a:r>
            <a:r>
              <a:rPr kumimoji="1" lang="ja-JP" altLang="en-US" dirty="0" smtClean="0"/>
              <a:t>提出をします</a:t>
            </a:r>
            <a:r>
              <a:rPr kumimoji="1" lang="ja-JP" altLang="en-US" dirty="0" smtClean="0"/>
              <a:t>。</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学習の最後には記録カードに記し、５マス分たまると、先生たちの顔写真が入ったプリクラシールがもらえます。ただプリントを行うたけでなく、意欲を掻き立てる仕掛けを取り入れています。★この学習を全学年一斉に行うことで、主体的に学習する姿勢や基礎学力の向上を図ってい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635EE8F4-F4F5-4FA2-A96D-72DAF6E4B6C6}" type="slidenum">
              <a:rPr kumimoji="1" lang="ja-JP" altLang="en-US" smtClean="0"/>
              <a:t>13</a:t>
            </a:fld>
            <a:endParaRPr kumimoji="1" lang="ja-JP" altLang="en-US"/>
          </a:p>
        </p:txBody>
      </p:sp>
      <p:sp>
        <p:nvSpPr>
          <p:cNvPr id="5" name="日付プレースホルダー 4"/>
          <p:cNvSpPr>
            <a:spLocks noGrp="1"/>
          </p:cNvSpPr>
          <p:nvPr>
            <p:ph type="dt" idx="11"/>
          </p:nvPr>
        </p:nvSpPr>
        <p:spPr/>
        <p:txBody>
          <a:bodyPr/>
          <a:lstStyle/>
          <a:p>
            <a:r>
              <a:rPr kumimoji="1" lang="en-US" altLang="ja-JP" smtClean="0"/>
              <a:t>2021/11/18</a:t>
            </a:r>
            <a:endParaRPr kumimoji="1" lang="ja-JP" altLang="en-US"/>
          </a:p>
        </p:txBody>
      </p:sp>
    </p:spTree>
    <p:extLst>
      <p:ext uri="{BB962C8B-B14F-4D97-AF65-F5344CB8AC3E}">
        <p14:creationId xmlns:p14="http://schemas.microsoft.com/office/powerpoint/2010/main" val="22433961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中学校では、</a:t>
            </a:r>
            <a:r>
              <a:rPr kumimoji="1" lang="ja-JP" altLang="ja-JP" sz="1200" kern="1200" dirty="0" smtClean="0">
                <a:solidFill>
                  <a:schemeClr val="tx1"/>
                </a:solidFill>
                <a:effectLst/>
                <a:latin typeface="+mn-lt"/>
                <a:ea typeface="+mn-ea"/>
                <a:cs typeface="+mn-cs"/>
              </a:rPr>
              <a:t>「教師による言葉かけの質の向上」に取り組みました。</a:t>
            </a:r>
          </a:p>
          <a:p>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校内研修等を通して、「学習意欲の向上」や「次につながる」ことを意識した言葉かけをしたり、苦手意識を持っている生徒に個別の補助資料を提示したりする</a:t>
            </a:r>
            <a:r>
              <a:rPr kumimoji="1" lang="ja-JP" altLang="en-US" sz="1200" kern="1200" dirty="0" smtClean="0">
                <a:solidFill>
                  <a:schemeClr val="tx1"/>
                </a:solidFill>
                <a:effectLst/>
                <a:latin typeface="+mn-lt"/>
                <a:ea typeface="+mn-ea"/>
                <a:cs typeface="+mn-cs"/>
              </a:rPr>
              <a:t>等、</a:t>
            </a:r>
            <a:r>
              <a:rPr kumimoji="1" lang="ja-JP" altLang="ja-JP" sz="1200" kern="1200" dirty="0" smtClean="0">
                <a:solidFill>
                  <a:schemeClr val="tx1"/>
                </a:solidFill>
                <a:effectLst/>
                <a:latin typeface="+mn-lt"/>
                <a:ea typeface="+mn-ea"/>
                <a:cs typeface="+mn-cs"/>
              </a:rPr>
              <a:t>教師による関わり方の改善を図りました。</a:t>
            </a:r>
          </a:p>
          <a:p>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教師の関わりが充実したことで、生徒の学習意欲を向上させることができました。</a:t>
            </a:r>
          </a:p>
          <a:p>
            <a:endParaRPr kumimoji="1" lang="ja-JP" altLang="en-US" dirty="0"/>
          </a:p>
        </p:txBody>
      </p:sp>
      <p:sp>
        <p:nvSpPr>
          <p:cNvPr id="4" name="スライド番号プレースホルダー 3"/>
          <p:cNvSpPr>
            <a:spLocks noGrp="1"/>
          </p:cNvSpPr>
          <p:nvPr>
            <p:ph type="sldNum" sz="quarter" idx="10"/>
          </p:nvPr>
        </p:nvSpPr>
        <p:spPr/>
        <p:txBody>
          <a:bodyPr/>
          <a:lstStyle/>
          <a:p>
            <a:fld id="{635EE8F4-F4F5-4FA2-A96D-72DAF6E4B6C6}" type="slidenum">
              <a:rPr kumimoji="1" lang="ja-JP" altLang="en-US" smtClean="0"/>
              <a:t>14</a:t>
            </a:fld>
            <a:endParaRPr kumimoji="1" lang="ja-JP" altLang="en-US"/>
          </a:p>
        </p:txBody>
      </p:sp>
      <p:sp>
        <p:nvSpPr>
          <p:cNvPr id="5" name="日付プレースホルダー 4"/>
          <p:cNvSpPr>
            <a:spLocks noGrp="1"/>
          </p:cNvSpPr>
          <p:nvPr>
            <p:ph type="dt" idx="11"/>
          </p:nvPr>
        </p:nvSpPr>
        <p:spPr/>
        <p:txBody>
          <a:bodyPr/>
          <a:lstStyle/>
          <a:p>
            <a:r>
              <a:rPr kumimoji="1" lang="en-US" altLang="ja-JP" smtClean="0"/>
              <a:t>2021/11/18</a:t>
            </a:r>
            <a:endParaRPr kumimoji="1" lang="ja-JP" altLang="en-US"/>
          </a:p>
        </p:txBody>
      </p:sp>
    </p:spTree>
    <p:extLst>
      <p:ext uri="{BB962C8B-B14F-4D97-AF65-F5344CB8AC3E}">
        <p14:creationId xmlns:p14="http://schemas.microsoft.com/office/powerpoint/2010/main" val="41907161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また、</a:t>
            </a: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教科外の教師が数学を中心に</a:t>
            </a:r>
            <a:r>
              <a:rPr kumimoji="1" lang="en-US" altLang="ja-JP" sz="1200" kern="1200" dirty="0" smtClean="0">
                <a:solidFill>
                  <a:schemeClr val="tx1"/>
                </a:solidFill>
                <a:effectLst/>
                <a:latin typeface="+mn-lt"/>
                <a:ea typeface="+mn-ea"/>
                <a:cs typeface="+mn-cs"/>
              </a:rPr>
              <a:t>T</a:t>
            </a:r>
            <a:r>
              <a:rPr kumimoji="1" lang="ja-JP" altLang="ja-JP" sz="1200" kern="1200" dirty="0" smtClean="0">
                <a:solidFill>
                  <a:schemeClr val="tx1"/>
                </a:solidFill>
                <a:effectLst/>
                <a:latin typeface="+mn-lt"/>
                <a:ea typeface="+mn-ea"/>
                <a:cs typeface="+mn-cs"/>
              </a:rPr>
              <a:t>２として指導を行ったり、</a:t>
            </a: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特設の個別指導の時間である「てらの塾」を行ったりしました。</a:t>
            </a:r>
          </a:p>
          <a:p>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昨年度よりも多くの人員を配当することによって、生徒に「分かる喜び」を実感させました。</a:t>
            </a:r>
          </a:p>
          <a:p>
            <a:endParaRPr kumimoji="1" lang="ja-JP" altLang="en-US" dirty="0"/>
          </a:p>
        </p:txBody>
      </p:sp>
      <p:sp>
        <p:nvSpPr>
          <p:cNvPr id="4" name="スライド番号プレースホルダー 3"/>
          <p:cNvSpPr>
            <a:spLocks noGrp="1"/>
          </p:cNvSpPr>
          <p:nvPr>
            <p:ph type="sldNum" sz="quarter" idx="10"/>
          </p:nvPr>
        </p:nvSpPr>
        <p:spPr/>
        <p:txBody>
          <a:bodyPr/>
          <a:lstStyle/>
          <a:p>
            <a:fld id="{635EE8F4-F4F5-4FA2-A96D-72DAF6E4B6C6}" type="slidenum">
              <a:rPr kumimoji="1" lang="ja-JP" altLang="en-US" smtClean="0"/>
              <a:t>15</a:t>
            </a:fld>
            <a:endParaRPr kumimoji="1" lang="ja-JP" altLang="en-US"/>
          </a:p>
        </p:txBody>
      </p:sp>
      <p:sp>
        <p:nvSpPr>
          <p:cNvPr id="5" name="日付プレースホルダー 4"/>
          <p:cNvSpPr>
            <a:spLocks noGrp="1"/>
          </p:cNvSpPr>
          <p:nvPr>
            <p:ph type="dt" idx="11"/>
          </p:nvPr>
        </p:nvSpPr>
        <p:spPr/>
        <p:txBody>
          <a:bodyPr/>
          <a:lstStyle/>
          <a:p>
            <a:r>
              <a:rPr kumimoji="1" lang="en-US" altLang="ja-JP" smtClean="0"/>
              <a:t>2021/11/18</a:t>
            </a:r>
            <a:endParaRPr kumimoji="1" lang="ja-JP" altLang="en-US"/>
          </a:p>
        </p:txBody>
      </p:sp>
    </p:spTree>
    <p:extLst>
      <p:ext uri="{BB962C8B-B14F-4D97-AF65-F5344CB8AC3E}">
        <p14:creationId xmlns:p14="http://schemas.microsoft.com/office/powerpoint/2010/main" val="3105693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417888" y="841375"/>
            <a:ext cx="3030537" cy="2273300"/>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最後に、視点③学習基盤づくりについては、小中共通の項目として、表記のような視点で実践しました。</a:t>
            </a:r>
            <a:endParaRPr kumimoji="1" lang="ja-JP" altLang="en-US" dirty="0"/>
          </a:p>
        </p:txBody>
      </p:sp>
      <p:sp>
        <p:nvSpPr>
          <p:cNvPr id="4" name="スライド番号プレースホルダー 3"/>
          <p:cNvSpPr>
            <a:spLocks noGrp="1"/>
          </p:cNvSpPr>
          <p:nvPr>
            <p:ph type="sldNum" sz="quarter" idx="10"/>
          </p:nvPr>
        </p:nvSpPr>
        <p:spPr/>
        <p:txBody>
          <a:bodyPr/>
          <a:lstStyle/>
          <a:p>
            <a:fld id="{635EE8F4-F4F5-4FA2-A96D-72DAF6E4B6C6}" type="slidenum">
              <a:rPr kumimoji="1" lang="ja-JP" altLang="en-US" smtClean="0"/>
              <a:t>16</a:t>
            </a:fld>
            <a:endParaRPr kumimoji="1" lang="ja-JP" altLang="en-US"/>
          </a:p>
        </p:txBody>
      </p:sp>
      <p:sp>
        <p:nvSpPr>
          <p:cNvPr id="5" name="日付プレースホルダー 4"/>
          <p:cNvSpPr>
            <a:spLocks noGrp="1"/>
          </p:cNvSpPr>
          <p:nvPr>
            <p:ph type="dt" idx="11"/>
          </p:nvPr>
        </p:nvSpPr>
        <p:spPr/>
        <p:txBody>
          <a:bodyPr/>
          <a:lstStyle/>
          <a:p>
            <a:r>
              <a:rPr kumimoji="1" lang="en-US" altLang="ja-JP" smtClean="0"/>
              <a:t>2021/11/18</a:t>
            </a:r>
            <a:endParaRPr kumimoji="1" lang="ja-JP" altLang="en-US"/>
          </a:p>
        </p:txBody>
      </p:sp>
    </p:spTree>
    <p:extLst>
      <p:ext uri="{BB962C8B-B14F-4D97-AF65-F5344CB8AC3E}">
        <p14:creationId xmlns:p14="http://schemas.microsoft.com/office/powerpoint/2010/main" val="11538970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417888" y="841375"/>
            <a:ext cx="3030537" cy="2273300"/>
          </a:xfrm>
        </p:spPr>
      </p:sp>
      <p:sp>
        <p:nvSpPr>
          <p:cNvPr id="3" name="ノート プレースホルダー 2"/>
          <p:cNvSpPr>
            <a:spLocks noGrp="1"/>
          </p:cNvSpPr>
          <p:nvPr>
            <p:ph type="body" idx="1"/>
          </p:nvPr>
        </p:nvSpPr>
        <p:spPr/>
        <p:txBody>
          <a:bodyPr/>
          <a:lstStyle/>
          <a:p>
            <a:r>
              <a:rPr kumimoji="1" lang="ja-JP" altLang="en-US" dirty="0" smtClean="0"/>
              <a:t>小学校で</a:t>
            </a:r>
            <a:r>
              <a:rPr kumimoji="1" lang="ja-JP" altLang="en-US" dirty="0" smtClean="0"/>
              <a:t>は、児童</a:t>
            </a:r>
            <a:r>
              <a:rPr kumimoji="1" lang="ja-JP" altLang="en-US" dirty="0" smtClean="0"/>
              <a:t>一人一人が相手意識を</a:t>
            </a:r>
            <a:r>
              <a:rPr kumimoji="1" lang="ja-JP" altLang="en-US" dirty="0" smtClean="0"/>
              <a:t>もって、伝え合う</a:t>
            </a:r>
            <a:r>
              <a:rPr kumimoji="1" lang="ja-JP" altLang="en-US" dirty="0" smtClean="0"/>
              <a:t>ことができる姿を目指して「話し合いタイム」に取り組んでいます。</a:t>
            </a:r>
            <a:endParaRPr kumimoji="1" lang="en-US" altLang="ja-JP" dirty="0" smtClean="0"/>
          </a:p>
          <a:p>
            <a:r>
              <a:rPr kumimoji="1" lang="ja-JP" altLang="en-US" dirty="0" smtClean="0"/>
              <a:t>詳しい流れについては、リーフレットをご覧ください。</a:t>
            </a:r>
            <a:endParaRPr kumimoji="1" lang="ja-JP" altLang="en-US" dirty="0"/>
          </a:p>
        </p:txBody>
      </p:sp>
      <p:sp>
        <p:nvSpPr>
          <p:cNvPr id="4" name="スライド番号プレースホルダー 3"/>
          <p:cNvSpPr>
            <a:spLocks noGrp="1"/>
          </p:cNvSpPr>
          <p:nvPr>
            <p:ph type="sldNum" sz="quarter" idx="10"/>
          </p:nvPr>
        </p:nvSpPr>
        <p:spPr/>
        <p:txBody>
          <a:bodyPr/>
          <a:lstStyle/>
          <a:p>
            <a:fld id="{635EE8F4-F4F5-4FA2-A96D-72DAF6E4B6C6}" type="slidenum">
              <a:rPr kumimoji="1" lang="ja-JP" altLang="en-US" smtClean="0"/>
              <a:t>17</a:t>
            </a:fld>
            <a:endParaRPr kumimoji="1" lang="ja-JP" altLang="en-US"/>
          </a:p>
        </p:txBody>
      </p:sp>
      <p:sp>
        <p:nvSpPr>
          <p:cNvPr id="5" name="日付プレースホルダー 4"/>
          <p:cNvSpPr>
            <a:spLocks noGrp="1"/>
          </p:cNvSpPr>
          <p:nvPr>
            <p:ph type="dt" idx="11"/>
          </p:nvPr>
        </p:nvSpPr>
        <p:spPr/>
        <p:txBody>
          <a:bodyPr/>
          <a:lstStyle/>
          <a:p>
            <a:r>
              <a:rPr kumimoji="1" lang="en-US" altLang="ja-JP" smtClean="0"/>
              <a:t>2021/11/18</a:t>
            </a:r>
            <a:endParaRPr kumimoji="1" lang="ja-JP" altLang="en-US"/>
          </a:p>
        </p:txBody>
      </p:sp>
    </p:spTree>
    <p:extLst>
      <p:ext uri="{BB962C8B-B14F-4D97-AF65-F5344CB8AC3E}">
        <p14:creationId xmlns:p14="http://schemas.microsoft.com/office/powerpoint/2010/main" val="41148206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中学校では、月に１度</a:t>
            </a:r>
            <a:r>
              <a:rPr kumimoji="1" lang="ja-JP" altLang="ja-JP" sz="1200" kern="1200" dirty="0" smtClean="0">
                <a:solidFill>
                  <a:schemeClr val="tx1"/>
                </a:solidFill>
                <a:effectLst/>
                <a:latin typeface="+mn-lt"/>
                <a:ea typeface="+mn-ea"/>
                <a:cs typeface="+mn-cs"/>
              </a:rPr>
              <a:t>「つながりたい夢（む）」という特設の</a:t>
            </a:r>
            <a:r>
              <a:rPr kumimoji="1" lang="en-US" altLang="ja-JP" sz="1200" kern="1200" dirty="0" smtClean="0">
                <a:solidFill>
                  <a:schemeClr val="tx1"/>
                </a:solidFill>
                <a:effectLst/>
                <a:latin typeface="+mn-lt"/>
                <a:ea typeface="+mn-ea"/>
                <a:cs typeface="+mn-cs"/>
              </a:rPr>
              <a:t>SST</a:t>
            </a:r>
            <a:r>
              <a:rPr kumimoji="1" lang="ja-JP" altLang="ja-JP" sz="1200" kern="1200" dirty="0" smtClean="0">
                <a:solidFill>
                  <a:schemeClr val="tx1"/>
                </a:solidFill>
                <a:effectLst/>
                <a:latin typeface="+mn-lt"/>
                <a:ea typeface="+mn-ea"/>
                <a:cs typeface="+mn-cs"/>
              </a:rPr>
              <a:t>の時間を設け</a:t>
            </a:r>
            <a:r>
              <a:rPr kumimoji="1" lang="ja-JP" altLang="en-US" sz="1200" kern="1200" dirty="0" smtClean="0">
                <a:solidFill>
                  <a:schemeClr val="tx1"/>
                </a:solidFill>
                <a:effectLst/>
                <a:latin typeface="+mn-lt"/>
                <a:ea typeface="+mn-ea"/>
                <a:cs typeface="+mn-cs"/>
              </a:rPr>
              <a:t>ています</a:t>
            </a:r>
            <a:r>
              <a:rPr kumimoji="1" lang="ja-JP" altLang="ja-JP" sz="1200" kern="1200" dirty="0" smtClean="0">
                <a:solidFill>
                  <a:schemeClr val="tx1"/>
                </a:solidFill>
                <a:effectLst/>
                <a:latin typeface="+mn-lt"/>
                <a:ea typeface="+mn-ea"/>
                <a:cs typeface="+mn-cs"/>
              </a:rPr>
              <a:t>。</a:t>
            </a:r>
          </a:p>
          <a:p>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コミュニケーション能力の向上によって円滑な人間関係が構築され、学び合いの活性化につなが</a:t>
            </a:r>
            <a:r>
              <a:rPr kumimoji="1" lang="ja-JP" altLang="en-US" sz="1200" kern="1200" dirty="0" smtClean="0">
                <a:solidFill>
                  <a:schemeClr val="tx1"/>
                </a:solidFill>
                <a:effectLst/>
                <a:latin typeface="+mn-lt"/>
                <a:ea typeface="+mn-ea"/>
                <a:cs typeface="+mn-cs"/>
              </a:rPr>
              <a:t>っています</a:t>
            </a:r>
            <a:r>
              <a:rPr kumimoji="1" lang="ja-JP" altLang="ja-JP" sz="1200" kern="1200" dirty="0" smtClean="0">
                <a:solidFill>
                  <a:schemeClr val="tx1"/>
                </a:solidFill>
                <a:effectLst/>
                <a:latin typeface="+mn-lt"/>
                <a:ea typeface="+mn-ea"/>
                <a:cs typeface="+mn-cs"/>
              </a:rPr>
              <a:t>。</a:t>
            </a:r>
          </a:p>
          <a:p>
            <a:endParaRPr kumimoji="1" lang="ja-JP" altLang="en-US" dirty="0"/>
          </a:p>
        </p:txBody>
      </p:sp>
      <p:sp>
        <p:nvSpPr>
          <p:cNvPr id="4" name="スライド番号プレースホルダー 3"/>
          <p:cNvSpPr>
            <a:spLocks noGrp="1"/>
          </p:cNvSpPr>
          <p:nvPr>
            <p:ph type="sldNum" sz="quarter" idx="10"/>
          </p:nvPr>
        </p:nvSpPr>
        <p:spPr/>
        <p:txBody>
          <a:bodyPr/>
          <a:lstStyle/>
          <a:p>
            <a:fld id="{635EE8F4-F4F5-4FA2-A96D-72DAF6E4B6C6}" type="slidenum">
              <a:rPr kumimoji="1" lang="ja-JP" altLang="en-US" smtClean="0"/>
              <a:t>18</a:t>
            </a:fld>
            <a:endParaRPr kumimoji="1" lang="ja-JP" altLang="en-US"/>
          </a:p>
        </p:txBody>
      </p:sp>
      <p:sp>
        <p:nvSpPr>
          <p:cNvPr id="5" name="日付プレースホルダー 4"/>
          <p:cNvSpPr>
            <a:spLocks noGrp="1"/>
          </p:cNvSpPr>
          <p:nvPr>
            <p:ph type="dt" idx="11"/>
          </p:nvPr>
        </p:nvSpPr>
        <p:spPr/>
        <p:txBody>
          <a:bodyPr/>
          <a:lstStyle/>
          <a:p>
            <a:r>
              <a:rPr kumimoji="1" lang="en-US" altLang="ja-JP" smtClean="0"/>
              <a:t>2021/11/18</a:t>
            </a:r>
            <a:endParaRPr kumimoji="1" lang="ja-JP" altLang="en-US"/>
          </a:p>
        </p:txBody>
      </p:sp>
    </p:spTree>
    <p:extLst>
      <p:ext uri="{BB962C8B-B14F-4D97-AF65-F5344CB8AC3E}">
        <p14:creationId xmlns:p14="http://schemas.microsoft.com/office/powerpoint/2010/main" val="11585013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417888" y="841375"/>
            <a:ext cx="3030537" cy="2273300"/>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次に、学習システムづくりの一つとして、小学校では、主体的に学習に取り組むことができるように自学コンクールを行っています</a:t>
            </a:r>
            <a:r>
              <a:rPr kumimoji="1" lang="ja-JP" altLang="en-US" dirty="0" smtClean="0"/>
              <a:t>。</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a:t>
            </a:r>
            <a:r>
              <a:rPr kumimoji="1" lang="ja-JP" altLang="en-US" dirty="0" smtClean="0"/>
              <a:t>４つの部門に分け、どの部門に挑戦するかを児童が決めます。★コンクールで受賞した児童を賞賛し、全部門において受賞した児童には自学マイスターの称号を渡しています。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★このような自学のシステムを整えることで自主学習の質の向上、自分の課題に応じた計画的、自主的な家庭学習の充実を図ることができます。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635EE8F4-F4F5-4FA2-A96D-72DAF6E4B6C6}" type="slidenum">
              <a:rPr kumimoji="1" lang="ja-JP" altLang="en-US" smtClean="0"/>
              <a:t>19</a:t>
            </a:fld>
            <a:endParaRPr kumimoji="1" lang="ja-JP" altLang="en-US"/>
          </a:p>
        </p:txBody>
      </p:sp>
      <p:sp>
        <p:nvSpPr>
          <p:cNvPr id="5" name="日付プレースホルダー 4"/>
          <p:cNvSpPr>
            <a:spLocks noGrp="1"/>
          </p:cNvSpPr>
          <p:nvPr>
            <p:ph type="dt" idx="11"/>
          </p:nvPr>
        </p:nvSpPr>
        <p:spPr/>
        <p:txBody>
          <a:bodyPr/>
          <a:lstStyle/>
          <a:p>
            <a:r>
              <a:rPr kumimoji="1" lang="en-US" altLang="ja-JP" smtClean="0"/>
              <a:t>2021/11/18</a:t>
            </a:r>
            <a:endParaRPr kumimoji="1" lang="ja-JP" altLang="en-US"/>
          </a:p>
        </p:txBody>
      </p:sp>
    </p:spTree>
    <p:extLst>
      <p:ext uri="{BB962C8B-B14F-4D97-AF65-F5344CB8AC3E}">
        <p14:creationId xmlns:p14="http://schemas.microsoft.com/office/powerpoint/2010/main" val="3968783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417888" y="841375"/>
            <a:ext cx="3030537" cy="2273300"/>
          </a:xfrm>
        </p:spPr>
      </p:sp>
      <p:sp>
        <p:nvSpPr>
          <p:cNvPr id="3" name="ノート プレースホルダー 2"/>
          <p:cNvSpPr>
            <a:spLocks noGrp="1"/>
          </p:cNvSpPr>
          <p:nvPr>
            <p:ph type="body" idx="1"/>
          </p:nvPr>
        </p:nvSpPr>
        <p:spPr/>
        <p:txBody>
          <a:bodyPr/>
          <a:lstStyle/>
          <a:p>
            <a:r>
              <a:rPr kumimoji="1" lang="ja-JP" altLang="en-US" dirty="0" smtClean="0"/>
              <a:t>御所浦町は天草上島の南東部に位置し、御所浦島、牧島、横浦島の３つの有人島を含む１８の島々からなり、人口は２６００人ほどです。</a:t>
            </a:r>
            <a:endParaRPr kumimoji="1" lang="en-US" altLang="ja-JP" dirty="0" smtClean="0"/>
          </a:p>
          <a:p>
            <a:endParaRPr kumimoji="1" lang="en-US" altLang="ja-JP" dirty="0" smtClean="0"/>
          </a:p>
          <a:p>
            <a:r>
              <a:rPr kumimoji="1" lang="ja-JP" altLang="en-US" dirty="0" smtClean="0"/>
              <a:t>★離島である校区内にさらに、離島があるため、児童生徒の多くがスクールバスやスクール船で登下校しています。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635EE8F4-F4F5-4FA2-A96D-72DAF6E4B6C6}" type="slidenum">
              <a:rPr kumimoji="1" lang="ja-JP" altLang="en-US" smtClean="0"/>
              <a:t>2</a:t>
            </a:fld>
            <a:endParaRPr kumimoji="1" lang="ja-JP" altLang="en-US"/>
          </a:p>
        </p:txBody>
      </p:sp>
      <p:sp>
        <p:nvSpPr>
          <p:cNvPr id="5" name="日付プレースホルダー 4"/>
          <p:cNvSpPr>
            <a:spLocks noGrp="1"/>
          </p:cNvSpPr>
          <p:nvPr>
            <p:ph type="dt" idx="11"/>
          </p:nvPr>
        </p:nvSpPr>
        <p:spPr/>
        <p:txBody>
          <a:bodyPr/>
          <a:lstStyle/>
          <a:p>
            <a:r>
              <a:rPr kumimoji="1" lang="en-US" altLang="ja-JP" smtClean="0"/>
              <a:t>2021/11/18</a:t>
            </a:r>
            <a:endParaRPr kumimoji="1" lang="ja-JP" altLang="en-US"/>
          </a:p>
        </p:txBody>
      </p:sp>
    </p:spTree>
    <p:extLst>
      <p:ext uri="{BB962C8B-B14F-4D97-AF65-F5344CB8AC3E}">
        <p14:creationId xmlns:p14="http://schemas.microsoft.com/office/powerpoint/2010/main" val="28728205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中学校では</a:t>
            </a:r>
            <a:r>
              <a:rPr kumimoji="1" lang="ja-JP" altLang="ja-JP" sz="1200" kern="1200" dirty="0" smtClean="0">
                <a:solidFill>
                  <a:schemeClr val="tx1"/>
                </a:solidFill>
                <a:effectLst/>
                <a:latin typeface="+mn-lt"/>
                <a:ea typeface="+mn-ea"/>
                <a:cs typeface="+mn-cs"/>
              </a:rPr>
              <a:t>、曜日毎に教科を決め、学習内容も系統性を持たせた家庭学習のシステムを作</a:t>
            </a:r>
            <a:r>
              <a:rPr kumimoji="1" lang="ja-JP" altLang="en-US" sz="1200" kern="1200" dirty="0" smtClean="0">
                <a:solidFill>
                  <a:schemeClr val="tx1"/>
                </a:solidFill>
                <a:effectLst/>
                <a:latin typeface="+mn-lt"/>
                <a:ea typeface="+mn-ea"/>
                <a:cs typeface="+mn-cs"/>
              </a:rPr>
              <a:t>っています</a:t>
            </a:r>
            <a:r>
              <a:rPr kumimoji="1" lang="ja-JP" altLang="ja-JP" sz="1200" kern="1200" dirty="0" smtClean="0">
                <a:solidFill>
                  <a:schemeClr val="tx1"/>
                </a:solidFill>
                <a:effectLst/>
                <a:latin typeface="+mn-lt"/>
                <a:ea typeface="+mn-ea"/>
                <a:cs typeface="+mn-cs"/>
              </a:rPr>
              <a:t>。</a:t>
            </a:r>
          </a:p>
          <a:p>
            <a:r>
              <a:rPr kumimoji="1" lang="ja-JP" altLang="ja-JP" sz="1200" kern="1200" dirty="0" smtClean="0">
                <a:solidFill>
                  <a:schemeClr val="tx1"/>
                </a:solidFill>
                <a:effectLst/>
                <a:latin typeface="+mn-lt"/>
                <a:ea typeface="+mn-ea"/>
                <a:cs typeface="+mn-cs"/>
              </a:rPr>
              <a:t>　これによって、</a:t>
            </a: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分量調節と系統性の向上を図ることができただけでなく、基礎的・基本的な知識及び技能の習得やより正確な学習習慣づくりにもつなが</a:t>
            </a:r>
            <a:r>
              <a:rPr kumimoji="1" lang="ja-JP" altLang="en-US" sz="1200" kern="1200" dirty="0" smtClean="0">
                <a:solidFill>
                  <a:schemeClr val="tx1"/>
                </a:solidFill>
                <a:effectLst/>
                <a:latin typeface="+mn-lt"/>
                <a:ea typeface="+mn-ea"/>
                <a:cs typeface="+mn-cs"/>
              </a:rPr>
              <a:t>っています</a:t>
            </a:r>
            <a:r>
              <a:rPr kumimoji="1" lang="ja-JP" altLang="ja-JP" sz="1200" kern="1200" dirty="0" smtClean="0">
                <a:solidFill>
                  <a:schemeClr val="tx1"/>
                </a:solidFill>
                <a:effectLst/>
                <a:latin typeface="+mn-lt"/>
                <a:ea typeface="+mn-ea"/>
                <a:cs typeface="+mn-cs"/>
              </a:rPr>
              <a:t>。</a:t>
            </a:r>
            <a:endParaRPr kumimoji="1" lang="ja-JP" altLang="en-US" dirty="0"/>
          </a:p>
        </p:txBody>
      </p:sp>
      <p:sp>
        <p:nvSpPr>
          <p:cNvPr id="4" name="スライド番号プレースホルダー 3"/>
          <p:cNvSpPr>
            <a:spLocks noGrp="1"/>
          </p:cNvSpPr>
          <p:nvPr>
            <p:ph type="sldNum" sz="quarter" idx="10"/>
          </p:nvPr>
        </p:nvSpPr>
        <p:spPr/>
        <p:txBody>
          <a:bodyPr/>
          <a:lstStyle/>
          <a:p>
            <a:fld id="{635EE8F4-F4F5-4FA2-A96D-72DAF6E4B6C6}" type="slidenum">
              <a:rPr kumimoji="1" lang="ja-JP" altLang="en-US" smtClean="0"/>
              <a:t>20</a:t>
            </a:fld>
            <a:endParaRPr kumimoji="1" lang="ja-JP" altLang="en-US"/>
          </a:p>
        </p:txBody>
      </p:sp>
      <p:sp>
        <p:nvSpPr>
          <p:cNvPr id="5" name="日付プレースホルダー 4"/>
          <p:cNvSpPr>
            <a:spLocks noGrp="1"/>
          </p:cNvSpPr>
          <p:nvPr>
            <p:ph type="dt" idx="11"/>
          </p:nvPr>
        </p:nvSpPr>
        <p:spPr/>
        <p:txBody>
          <a:bodyPr/>
          <a:lstStyle/>
          <a:p>
            <a:r>
              <a:rPr kumimoji="1" lang="en-US" altLang="ja-JP" smtClean="0"/>
              <a:t>2021/11/18</a:t>
            </a:r>
            <a:endParaRPr kumimoji="1" lang="ja-JP" altLang="en-US"/>
          </a:p>
        </p:txBody>
      </p:sp>
    </p:spTree>
    <p:extLst>
      <p:ext uri="{BB962C8B-B14F-4D97-AF65-F5344CB8AC3E}">
        <p14:creationId xmlns:p14="http://schemas.microsoft.com/office/powerpoint/2010/main" val="22094108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417888" y="841375"/>
            <a:ext cx="3030537" cy="2273300"/>
          </a:xfrm>
        </p:spPr>
      </p:sp>
      <p:sp>
        <p:nvSpPr>
          <p:cNvPr id="3" name="ノート プレースホルダー 2"/>
          <p:cNvSpPr>
            <a:spLocks noGrp="1"/>
          </p:cNvSpPr>
          <p:nvPr>
            <p:ph type="body" idx="1"/>
          </p:nvPr>
        </p:nvSpPr>
        <p:spPr/>
        <p:txBody>
          <a:bodyPr/>
          <a:lstStyle/>
          <a:p>
            <a:r>
              <a:rPr lang="ja-JP" altLang="en-US" sz="1200" dirty="0" smtClean="0"/>
              <a:t>今年度初めて保小中で連携して読書郵便の取組を行いました。</a:t>
            </a:r>
            <a:endParaRPr lang="en-US" altLang="ja-JP" sz="1200" dirty="0" smtClean="0"/>
          </a:p>
          <a:p>
            <a:r>
              <a:rPr lang="ja-JP" altLang="en-US" sz="1200" dirty="0" smtClean="0"/>
              <a:t>★この取組を行うことで読解力の向上や読書活動への意欲の向上が図れてきました。</a:t>
            </a:r>
            <a:endParaRPr lang="en-US" altLang="ja-JP" sz="1200"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635EE8F4-F4F5-4FA2-A96D-72DAF6E4B6C6}" type="slidenum">
              <a:rPr kumimoji="1" lang="ja-JP" altLang="en-US" smtClean="0"/>
              <a:t>21</a:t>
            </a:fld>
            <a:endParaRPr kumimoji="1" lang="ja-JP" altLang="en-US"/>
          </a:p>
        </p:txBody>
      </p:sp>
      <p:sp>
        <p:nvSpPr>
          <p:cNvPr id="5" name="日付プレースホルダー 4"/>
          <p:cNvSpPr>
            <a:spLocks noGrp="1"/>
          </p:cNvSpPr>
          <p:nvPr>
            <p:ph type="dt" idx="11"/>
          </p:nvPr>
        </p:nvSpPr>
        <p:spPr/>
        <p:txBody>
          <a:bodyPr/>
          <a:lstStyle/>
          <a:p>
            <a:r>
              <a:rPr kumimoji="1" lang="en-US" altLang="ja-JP" smtClean="0"/>
              <a:t>2021/11/18</a:t>
            </a:r>
            <a:endParaRPr kumimoji="1" lang="ja-JP" altLang="en-US"/>
          </a:p>
        </p:txBody>
      </p:sp>
    </p:spTree>
    <p:extLst>
      <p:ext uri="{BB962C8B-B14F-4D97-AF65-F5344CB8AC3E}">
        <p14:creationId xmlns:p14="http://schemas.microsoft.com/office/powerpoint/2010/main" val="9166724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御所浦町保小中連携カリキュラムを各家庭に提示してもらい、★各家庭でのチェック、</a:t>
            </a:r>
            <a:r>
              <a:rPr kumimoji="1" lang="ja-JP" altLang="en-US" dirty="0" smtClean="0"/>
              <a:t>各校・保育所</a:t>
            </a:r>
            <a:r>
              <a:rPr kumimoji="1" lang="ja-JP" altLang="en-US" dirty="0" smtClean="0"/>
              <a:t>での集計、情報共有、対策検討を行います</a:t>
            </a:r>
            <a:r>
              <a:rPr kumimoji="1" lang="ja-JP" altLang="en-US" dirty="0" smtClean="0"/>
              <a:t>。</a:t>
            </a:r>
            <a:endParaRPr kumimoji="1" lang="en-US" altLang="ja-JP" dirty="0" smtClean="0"/>
          </a:p>
          <a:p>
            <a:r>
              <a:rPr kumimoji="1" lang="ja-JP" altLang="en-US" dirty="0" smtClean="0"/>
              <a:t>その後</a:t>
            </a:r>
            <a:r>
              <a:rPr kumimoji="1" lang="ja-JP" altLang="en-US" dirty="0" smtClean="0"/>
              <a:t>、★★集計結果の情報提供と、改善策の提案を保小中で共通して行い、御所っ子のよりよい生活リズムを整えることを目指しています。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635EE8F4-F4F5-4FA2-A96D-72DAF6E4B6C6}" type="slidenum">
              <a:rPr kumimoji="1" lang="ja-JP" altLang="en-US" smtClean="0"/>
              <a:t>22</a:t>
            </a:fld>
            <a:endParaRPr kumimoji="1" lang="ja-JP" altLang="en-US"/>
          </a:p>
        </p:txBody>
      </p:sp>
      <p:sp>
        <p:nvSpPr>
          <p:cNvPr id="5" name="日付プレースホルダー 4"/>
          <p:cNvSpPr>
            <a:spLocks noGrp="1"/>
          </p:cNvSpPr>
          <p:nvPr>
            <p:ph type="dt" idx="11"/>
          </p:nvPr>
        </p:nvSpPr>
        <p:spPr/>
        <p:txBody>
          <a:bodyPr/>
          <a:lstStyle/>
          <a:p>
            <a:r>
              <a:rPr kumimoji="1" lang="en-US" altLang="ja-JP" smtClean="0"/>
              <a:t>2021/11/18</a:t>
            </a:r>
            <a:endParaRPr kumimoji="1" lang="ja-JP" altLang="en-US"/>
          </a:p>
        </p:txBody>
      </p:sp>
    </p:spTree>
    <p:extLst>
      <p:ext uri="{BB962C8B-B14F-4D97-AF65-F5344CB8AC3E}">
        <p14:creationId xmlns:p14="http://schemas.microsoft.com/office/powerpoint/2010/main" val="11798318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417888" y="841375"/>
            <a:ext cx="3030537" cy="2273300"/>
          </a:xfrm>
        </p:spPr>
      </p:sp>
      <p:sp>
        <p:nvSpPr>
          <p:cNvPr id="3" name="ノート プレースホルダー 2"/>
          <p:cNvSpPr>
            <a:spLocks noGrp="1"/>
          </p:cNvSpPr>
          <p:nvPr>
            <p:ph type="body" idx="1"/>
          </p:nvPr>
        </p:nvSpPr>
        <p:spPr/>
        <p:txBody>
          <a:bodyPr/>
          <a:lstStyle/>
          <a:p>
            <a:r>
              <a:rPr kumimoji="1" lang="ja-JP" altLang="en-US" dirty="0" smtClean="0"/>
              <a:t>次に諸行事を通した小中連携の取組について説明します。</a:t>
            </a:r>
            <a:endParaRPr kumimoji="1" lang="en-US" altLang="ja-JP" dirty="0" smtClean="0"/>
          </a:p>
          <a:p>
            <a:r>
              <a:rPr kumimoji="1" lang="ja-JP" altLang="en-US" dirty="0" smtClean="0"/>
              <a:t>★初めての合同運動会を開催するにあたり、児童生徒が主体的に取り組めるように、スローガンを作成する際に児童会生徒会の合同リモート会議を行いました。</a:t>
            </a:r>
            <a:endParaRPr kumimoji="1" lang="en-US" altLang="ja-JP" dirty="0" smtClean="0"/>
          </a:p>
          <a:p>
            <a:r>
              <a:rPr kumimoji="1" lang="ja-JP" altLang="en-US" dirty="0" smtClean="0"/>
              <a:t>★大テーマ「繋ぐ」をもとに小中学校で意見を出し合い、今年のスローガンが決定しました。</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635EE8F4-F4F5-4FA2-A96D-72DAF6E4B6C6}" type="slidenum">
              <a:rPr kumimoji="1" lang="ja-JP" altLang="en-US" smtClean="0"/>
              <a:t>23</a:t>
            </a:fld>
            <a:endParaRPr kumimoji="1" lang="ja-JP" altLang="en-US"/>
          </a:p>
        </p:txBody>
      </p:sp>
      <p:sp>
        <p:nvSpPr>
          <p:cNvPr id="5" name="日付プレースホルダー 4"/>
          <p:cNvSpPr>
            <a:spLocks noGrp="1"/>
          </p:cNvSpPr>
          <p:nvPr>
            <p:ph type="dt" idx="11"/>
          </p:nvPr>
        </p:nvSpPr>
        <p:spPr/>
        <p:txBody>
          <a:bodyPr/>
          <a:lstStyle/>
          <a:p>
            <a:r>
              <a:rPr kumimoji="1" lang="en-US" altLang="ja-JP" smtClean="0"/>
              <a:t>2021/11/18</a:t>
            </a:r>
            <a:endParaRPr kumimoji="1" lang="ja-JP" altLang="en-US"/>
          </a:p>
        </p:txBody>
      </p:sp>
    </p:spTree>
    <p:extLst>
      <p:ext uri="{BB962C8B-B14F-4D97-AF65-F5344CB8AC3E}">
        <p14:creationId xmlns:p14="http://schemas.microsoft.com/office/powerpoint/2010/main" val="10401633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417888" y="841375"/>
            <a:ext cx="3030537" cy="2273300"/>
          </a:xfrm>
        </p:spPr>
      </p:sp>
      <p:sp>
        <p:nvSpPr>
          <p:cNvPr id="3" name="ノート プレースホルダー 2"/>
          <p:cNvSpPr>
            <a:spLocks noGrp="1"/>
          </p:cNvSpPr>
          <p:nvPr>
            <p:ph type="body" idx="1"/>
          </p:nvPr>
        </p:nvSpPr>
        <p:spPr/>
        <p:txBody>
          <a:bodyPr/>
          <a:lstStyle/>
          <a:p>
            <a:r>
              <a:rPr kumimoji="1" lang="ja-JP" altLang="en-US" dirty="0" smtClean="0"/>
              <a:t>小中合同運動会を通して、★小学生は中学生の率先して動く姿に自分の将来の姿を想像し、★中学生は小学生の手本となることでよりよい行動をとることができました。</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635EE8F4-F4F5-4FA2-A96D-72DAF6E4B6C6}" type="slidenum">
              <a:rPr kumimoji="1" lang="ja-JP" altLang="en-US" smtClean="0"/>
              <a:t>24</a:t>
            </a:fld>
            <a:endParaRPr kumimoji="1" lang="ja-JP" altLang="en-US"/>
          </a:p>
        </p:txBody>
      </p:sp>
      <p:sp>
        <p:nvSpPr>
          <p:cNvPr id="5" name="日付プレースホルダー 4"/>
          <p:cNvSpPr>
            <a:spLocks noGrp="1"/>
          </p:cNvSpPr>
          <p:nvPr>
            <p:ph type="dt" idx="11"/>
          </p:nvPr>
        </p:nvSpPr>
        <p:spPr/>
        <p:txBody>
          <a:bodyPr/>
          <a:lstStyle/>
          <a:p>
            <a:r>
              <a:rPr kumimoji="1" lang="en-US" altLang="ja-JP" smtClean="0"/>
              <a:t>2021/11/18</a:t>
            </a:r>
            <a:endParaRPr kumimoji="1" lang="ja-JP" altLang="en-US"/>
          </a:p>
        </p:txBody>
      </p:sp>
    </p:spTree>
    <p:extLst>
      <p:ext uri="{BB962C8B-B14F-4D97-AF65-F5344CB8AC3E}">
        <p14:creationId xmlns:p14="http://schemas.microsoft.com/office/powerpoint/2010/main" val="28942402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417888" y="841375"/>
            <a:ext cx="3030537" cy="2273300"/>
          </a:xfrm>
        </p:spPr>
      </p:sp>
      <p:sp>
        <p:nvSpPr>
          <p:cNvPr id="3" name="ノート プレースホルダー 2"/>
          <p:cNvSpPr>
            <a:spLocks noGrp="1"/>
          </p:cNvSpPr>
          <p:nvPr>
            <p:ph type="body" idx="1"/>
          </p:nvPr>
        </p:nvSpPr>
        <p:spPr/>
        <p:txBody>
          <a:bodyPr/>
          <a:lstStyle/>
          <a:p>
            <a:r>
              <a:rPr kumimoji="1" lang="ja-JP" altLang="en-US" dirty="0" smtClean="0"/>
              <a:t>次に、児童生徒が協同して行う地域清掃活動です。</a:t>
            </a:r>
            <a:endParaRPr kumimoji="1" lang="en-US" altLang="ja-JP" dirty="0" smtClean="0"/>
          </a:p>
          <a:p>
            <a:r>
              <a:rPr kumimoji="1" lang="ja-JP" altLang="en-US" dirty="0" smtClean="0"/>
              <a:t>進行や役割分担など児童生徒が主体となり活動を進めました。</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635EE8F4-F4F5-4FA2-A96D-72DAF6E4B6C6}" type="slidenum">
              <a:rPr kumimoji="1" lang="ja-JP" altLang="en-US" smtClean="0"/>
              <a:t>25</a:t>
            </a:fld>
            <a:endParaRPr kumimoji="1" lang="ja-JP" altLang="en-US"/>
          </a:p>
        </p:txBody>
      </p:sp>
      <p:sp>
        <p:nvSpPr>
          <p:cNvPr id="5" name="日付プレースホルダー 4"/>
          <p:cNvSpPr>
            <a:spLocks noGrp="1"/>
          </p:cNvSpPr>
          <p:nvPr>
            <p:ph type="dt" idx="11"/>
          </p:nvPr>
        </p:nvSpPr>
        <p:spPr/>
        <p:txBody>
          <a:bodyPr/>
          <a:lstStyle/>
          <a:p>
            <a:r>
              <a:rPr kumimoji="1" lang="en-US" altLang="ja-JP" smtClean="0"/>
              <a:t>2021/11/18</a:t>
            </a:r>
            <a:endParaRPr kumimoji="1" lang="ja-JP" altLang="en-US"/>
          </a:p>
        </p:txBody>
      </p:sp>
    </p:spTree>
    <p:extLst>
      <p:ext uri="{BB962C8B-B14F-4D97-AF65-F5344CB8AC3E}">
        <p14:creationId xmlns:p14="http://schemas.microsoft.com/office/powerpoint/2010/main" val="41039517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417888" y="841375"/>
            <a:ext cx="3030537" cy="2273300"/>
          </a:xfrm>
        </p:spPr>
      </p:sp>
      <p:sp>
        <p:nvSpPr>
          <p:cNvPr id="3" name="ノート プレースホルダー 2"/>
          <p:cNvSpPr>
            <a:spLocks noGrp="1"/>
          </p:cNvSpPr>
          <p:nvPr>
            <p:ph type="body" idx="1"/>
          </p:nvPr>
        </p:nvSpPr>
        <p:spPr/>
        <p:txBody>
          <a:bodyPr/>
          <a:lstStyle/>
          <a:p>
            <a:r>
              <a:rPr kumimoji="1" lang="ja-JP" altLang="en-US" baseline="0" dirty="0" smtClean="0"/>
              <a:t>小中連携</a:t>
            </a:r>
            <a:r>
              <a:rPr kumimoji="1" lang="en-US" altLang="ja-JP" baseline="0" dirty="0" smtClean="0"/>
              <a:t>TT</a:t>
            </a:r>
            <a:r>
              <a:rPr kumimoji="1" lang="ja-JP" altLang="en-US" baseline="0" dirty="0" smtClean="0"/>
              <a:t>授業交流にも取り組みました。</a:t>
            </a:r>
            <a:endParaRPr kumimoji="1" lang="en-US" altLang="ja-JP" baseline="0" dirty="0" smtClean="0"/>
          </a:p>
          <a:p>
            <a:r>
              <a:rPr kumimoji="1" lang="ja-JP" altLang="en-US" baseline="0" dirty="0" smtClean="0"/>
              <a:t>まずは、表記のようなシステムを整えました。</a:t>
            </a:r>
            <a:endParaRPr kumimoji="1" lang="en-US" altLang="ja-JP" baseline="0" dirty="0" smtClean="0"/>
          </a:p>
          <a:p>
            <a:r>
              <a:rPr kumimoji="1" lang="ja-JP" altLang="en-US" baseline="0" dirty="0" smtClean="0"/>
              <a:t>詳しくは、リーフレット中面に記載しています。</a:t>
            </a:r>
            <a:endParaRPr kumimoji="1" lang="en-US" altLang="ja-JP" baseline="0" dirty="0" smtClean="0"/>
          </a:p>
          <a:p>
            <a:endParaRPr kumimoji="1" lang="en-US" altLang="ja-JP" baseline="0" dirty="0" smtClean="0"/>
          </a:p>
          <a:p>
            <a:r>
              <a:rPr kumimoji="1" lang="ja-JP" altLang="en-US" baseline="0" dirty="0" smtClean="0"/>
              <a:t>これまで行った授業は小学校で８回、中学校で７回です。</a:t>
            </a:r>
            <a:endParaRPr kumimoji="1" lang="en-US" altLang="ja-JP" baseline="0" dirty="0" smtClean="0"/>
          </a:p>
          <a:p>
            <a:endParaRPr kumimoji="1" lang="en-US" altLang="ja-JP" baseline="0" dirty="0" smtClean="0"/>
          </a:p>
          <a:p>
            <a:r>
              <a:rPr kumimoji="1" lang="ja-JP" altLang="en-US" baseline="0" dirty="0" smtClean="0"/>
              <a:t>★小学校の職員が中学校で授業をすることで、小学校時代の様子を知った上で、充実した個別指導にあたることができました。</a:t>
            </a:r>
            <a:endParaRPr kumimoji="1" lang="en-US" altLang="ja-JP" baseline="0" dirty="0" smtClean="0"/>
          </a:p>
          <a:p>
            <a:r>
              <a:rPr kumimoji="1" lang="ja-JP" altLang="en-US" baseline="0" dirty="0" smtClean="0"/>
              <a:t>★また中学校の職員が小学校で授業をすることで、各教科の専門性を生かした充実した指導を行うことができました。</a:t>
            </a:r>
            <a:endParaRPr kumimoji="1" lang="en-US" altLang="ja-JP" baseline="0" dirty="0" smtClean="0"/>
          </a:p>
        </p:txBody>
      </p:sp>
      <p:sp>
        <p:nvSpPr>
          <p:cNvPr id="4" name="スライド番号プレースホルダー 3"/>
          <p:cNvSpPr>
            <a:spLocks noGrp="1"/>
          </p:cNvSpPr>
          <p:nvPr>
            <p:ph type="sldNum" sz="quarter" idx="10"/>
          </p:nvPr>
        </p:nvSpPr>
        <p:spPr/>
        <p:txBody>
          <a:bodyPr/>
          <a:lstStyle/>
          <a:p>
            <a:fld id="{635EE8F4-F4F5-4FA2-A96D-72DAF6E4B6C6}" type="slidenum">
              <a:rPr kumimoji="1" lang="ja-JP" altLang="en-US" smtClean="0"/>
              <a:t>26</a:t>
            </a:fld>
            <a:endParaRPr kumimoji="1" lang="ja-JP" altLang="en-US"/>
          </a:p>
        </p:txBody>
      </p:sp>
      <p:sp>
        <p:nvSpPr>
          <p:cNvPr id="5" name="日付プレースホルダー 4"/>
          <p:cNvSpPr>
            <a:spLocks noGrp="1"/>
          </p:cNvSpPr>
          <p:nvPr>
            <p:ph type="dt" idx="11"/>
          </p:nvPr>
        </p:nvSpPr>
        <p:spPr/>
        <p:txBody>
          <a:bodyPr/>
          <a:lstStyle/>
          <a:p>
            <a:r>
              <a:rPr kumimoji="1" lang="en-US" altLang="ja-JP" smtClean="0"/>
              <a:t>2021/11/18</a:t>
            </a:r>
            <a:endParaRPr kumimoji="1" lang="ja-JP" altLang="en-US"/>
          </a:p>
        </p:txBody>
      </p:sp>
    </p:spTree>
    <p:extLst>
      <p:ext uri="{BB962C8B-B14F-4D97-AF65-F5344CB8AC3E}">
        <p14:creationId xmlns:p14="http://schemas.microsoft.com/office/powerpoint/2010/main" val="23724077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417888" y="841375"/>
            <a:ext cx="3030537" cy="2273300"/>
          </a:xfrm>
        </p:spPr>
      </p:sp>
      <p:sp>
        <p:nvSpPr>
          <p:cNvPr id="3" name="ノート プレースホルダー 2"/>
          <p:cNvSpPr>
            <a:spLocks noGrp="1"/>
          </p:cNvSpPr>
          <p:nvPr>
            <p:ph type="body" idx="1"/>
          </p:nvPr>
        </p:nvSpPr>
        <p:spPr/>
        <p:txBody>
          <a:bodyPr/>
          <a:lstStyle/>
          <a:p>
            <a:r>
              <a:rPr kumimoji="1" lang="ja-JP" altLang="en-US" dirty="0" smtClean="0"/>
              <a:t>最後に成果と課題です。</a:t>
            </a:r>
            <a:endParaRPr kumimoji="1" lang="en-US" altLang="ja-JP" dirty="0" smtClean="0"/>
          </a:p>
          <a:p>
            <a:r>
              <a:rPr kumimoji="1" lang="ja-JP" altLang="en-US" dirty="0" smtClean="0"/>
              <a:t>小中の連携を通して、合同運動会や連携授業に関してこのような児童・生徒の感想が出され、小中連携の大切さを児童生徒の立場から感じることができました。</a:t>
            </a:r>
            <a:endParaRPr kumimoji="1" lang="ja-JP" altLang="en-US" dirty="0"/>
          </a:p>
        </p:txBody>
      </p:sp>
      <p:sp>
        <p:nvSpPr>
          <p:cNvPr id="4" name="スライド番号プレースホルダー 3"/>
          <p:cNvSpPr>
            <a:spLocks noGrp="1"/>
          </p:cNvSpPr>
          <p:nvPr>
            <p:ph type="sldNum" sz="quarter" idx="10"/>
          </p:nvPr>
        </p:nvSpPr>
        <p:spPr/>
        <p:txBody>
          <a:bodyPr/>
          <a:lstStyle/>
          <a:p>
            <a:fld id="{635EE8F4-F4F5-4FA2-A96D-72DAF6E4B6C6}" type="slidenum">
              <a:rPr kumimoji="1" lang="ja-JP" altLang="en-US" smtClean="0"/>
              <a:t>27</a:t>
            </a:fld>
            <a:endParaRPr kumimoji="1" lang="ja-JP" altLang="en-US"/>
          </a:p>
        </p:txBody>
      </p:sp>
      <p:sp>
        <p:nvSpPr>
          <p:cNvPr id="5" name="日付プレースホルダー 4"/>
          <p:cNvSpPr>
            <a:spLocks noGrp="1"/>
          </p:cNvSpPr>
          <p:nvPr>
            <p:ph type="dt" idx="11"/>
          </p:nvPr>
        </p:nvSpPr>
        <p:spPr/>
        <p:txBody>
          <a:bodyPr/>
          <a:lstStyle/>
          <a:p>
            <a:r>
              <a:rPr kumimoji="1" lang="en-US" altLang="ja-JP" smtClean="0"/>
              <a:t>2021/11/18</a:t>
            </a:r>
            <a:endParaRPr kumimoji="1" lang="ja-JP" altLang="en-US"/>
          </a:p>
        </p:txBody>
      </p:sp>
    </p:spTree>
    <p:extLst>
      <p:ext uri="{BB962C8B-B14F-4D97-AF65-F5344CB8AC3E}">
        <p14:creationId xmlns:p14="http://schemas.microsoft.com/office/powerpoint/2010/main" val="1365092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417888" y="841375"/>
            <a:ext cx="3030537" cy="2273300"/>
          </a:xfrm>
        </p:spPr>
      </p:sp>
      <p:sp>
        <p:nvSpPr>
          <p:cNvPr id="3" name="ノート プレースホルダー 2"/>
          <p:cNvSpPr>
            <a:spLocks noGrp="1"/>
          </p:cNvSpPr>
          <p:nvPr>
            <p:ph type="body" idx="1"/>
          </p:nvPr>
        </p:nvSpPr>
        <p:spPr/>
        <p:txBody>
          <a:bodyPr/>
          <a:lstStyle/>
          <a:p>
            <a:r>
              <a:rPr kumimoji="1" lang="ja-JP" altLang="en-US" dirty="0" smtClean="0"/>
              <a:t>小中の連携は、このように教職員の関わりの中でも感じ取ることができ、改めて９年間の学びの連続性の大切さに気付きました。</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635EE8F4-F4F5-4FA2-A96D-72DAF6E4B6C6}" type="slidenum">
              <a:rPr kumimoji="1" lang="ja-JP" altLang="en-US" smtClean="0"/>
              <a:t>28</a:t>
            </a:fld>
            <a:endParaRPr kumimoji="1" lang="ja-JP" altLang="en-US"/>
          </a:p>
        </p:txBody>
      </p:sp>
      <p:sp>
        <p:nvSpPr>
          <p:cNvPr id="5" name="日付プレースホルダー 4"/>
          <p:cNvSpPr>
            <a:spLocks noGrp="1"/>
          </p:cNvSpPr>
          <p:nvPr>
            <p:ph type="dt" idx="11"/>
          </p:nvPr>
        </p:nvSpPr>
        <p:spPr/>
        <p:txBody>
          <a:bodyPr/>
          <a:lstStyle/>
          <a:p>
            <a:r>
              <a:rPr kumimoji="1" lang="en-US" altLang="ja-JP" smtClean="0"/>
              <a:t>2021/11/18</a:t>
            </a:r>
            <a:endParaRPr kumimoji="1" lang="ja-JP" altLang="en-US"/>
          </a:p>
        </p:txBody>
      </p:sp>
    </p:spTree>
    <p:extLst>
      <p:ext uri="{BB962C8B-B14F-4D97-AF65-F5344CB8AC3E}">
        <p14:creationId xmlns:p14="http://schemas.microsoft.com/office/powerpoint/2010/main" val="4171849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417888" y="841375"/>
            <a:ext cx="3030537" cy="2273300"/>
          </a:xfrm>
        </p:spPr>
      </p:sp>
      <p:sp>
        <p:nvSpPr>
          <p:cNvPr id="3" name="ノート プレースホルダー 2"/>
          <p:cNvSpPr>
            <a:spLocks noGrp="1"/>
          </p:cNvSpPr>
          <p:nvPr>
            <p:ph type="body" idx="1"/>
          </p:nvPr>
        </p:nvSpPr>
        <p:spPr/>
        <p:txBody>
          <a:bodyPr/>
          <a:lstStyle/>
          <a:p>
            <a:r>
              <a:rPr kumimoji="1" lang="ja-JP" altLang="en-US" dirty="0" smtClean="0"/>
              <a:t>★課題として、合同運動会では、今まで以上に練習計画や役割分担など</a:t>
            </a:r>
            <a:r>
              <a:rPr kumimoji="1" lang="ja-JP" altLang="en-US" dirty="0" smtClean="0"/>
              <a:t>、共通</a:t>
            </a:r>
            <a:r>
              <a:rPr kumimoji="1" lang="ja-JP" altLang="en-US" dirty="0" smtClean="0"/>
              <a:t>理解したうえ</a:t>
            </a:r>
            <a:r>
              <a:rPr kumimoji="1" lang="ja-JP" altLang="en-US" dirty="0" smtClean="0"/>
              <a:t>で見通しをもって取り組む</a:t>
            </a:r>
            <a:r>
              <a:rPr kumimoji="1" lang="ja-JP" altLang="en-US" dirty="0" smtClean="0"/>
              <a:t>必要性を感じました。</a:t>
            </a:r>
            <a:endParaRPr kumimoji="1" lang="en-US" altLang="ja-JP" dirty="0" smtClean="0"/>
          </a:p>
          <a:p>
            <a:endParaRPr kumimoji="1" lang="en-US" altLang="ja-JP" dirty="0" smtClean="0"/>
          </a:p>
          <a:p>
            <a:r>
              <a:rPr kumimoji="1" lang="ja-JP" altLang="en-US" dirty="0" smtClean="0"/>
              <a:t>★小中連携</a:t>
            </a:r>
            <a:r>
              <a:rPr kumimoji="1" lang="en-US" altLang="ja-JP" dirty="0" smtClean="0"/>
              <a:t>TT</a:t>
            </a:r>
            <a:r>
              <a:rPr kumimoji="1" lang="ja-JP" altLang="en-US" dirty="0" smtClean="0"/>
              <a:t>授業では、今後は取組の効果や</a:t>
            </a:r>
            <a:r>
              <a:rPr kumimoji="1" lang="en-US" altLang="ja-JP" dirty="0" smtClean="0"/>
              <a:t>TT</a:t>
            </a:r>
            <a:r>
              <a:rPr kumimoji="1" lang="ja-JP" altLang="en-US" dirty="0" smtClean="0"/>
              <a:t>の役割など目的を明確にして取り組んでいこうと思います。</a:t>
            </a:r>
            <a:endParaRPr kumimoji="1" lang="en-US" altLang="ja-JP" dirty="0" smtClean="0"/>
          </a:p>
          <a:p>
            <a:endParaRPr kumimoji="1" lang="en-US" altLang="ja-JP" dirty="0" smtClean="0"/>
          </a:p>
          <a:p>
            <a:r>
              <a:rPr kumimoji="1" lang="ja-JP" altLang="en-US" dirty="0" smtClean="0"/>
              <a:t>　そして、私たちが最も強く感じたのは、まずは、「一緒にやってみる」ということです。小中間の理解、小中間のリスペクト、すべては、一緒にやってみることからはじまるということを強く感じました。</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635EE8F4-F4F5-4FA2-A96D-72DAF6E4B6C6}" type="slidenum">
              <a:rPr kumimoji="1" lang="ja-JP" altLang="en-US" smtClean="0"/>
              <a:t>29</a:t>
            </a:fld>
            <a:endParaRPr kumimoji="1" lang="ja-JP" altLang="en-US"/>
          </a:p>
        </p:txBody>
      </p:sp>
      <p:sp>
        <p:nvSpPr>
          <p:cNvPr id="5" name="日付プレースホルダー 4"/>
          <p:cNvSpPr>
            <a:spLocks noGrp="1"/>
          </p:cNvSpPr>
          <p:nvPr>
            <p:ph type="dt" idx="11"/>
          </p:nvPr>
        </p:nvSpPr>
        <p:spPr/>
        <p:txBody>
          <a:bodyPr/>
          <a:lstStyle/>
          <a:p>
            <a:r>
              <a:rPr kumimoji="1" lang="en-US" altLang="ja-JP" smtClean="0"/>
              <a:t>2021/11/18</a:t>
            </a:r>
            <a:endParaRPr kumimoji="1" lang="ja-JP" altLang="en-US"/>
          </a:p>
        </p:txBody>
      </p:sp>
    </p:spTree>
    <p:extLst>
      <p:ext uri="{BB962C8B-B14F-4D97-AF65-F5344CB8AC3E}">
        <p14:creationId xmlns:p14="http://schemas.microsoft.com/office/powerpoint/2010/main" val="1092667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現在、天草管内１小１中の学校は、１６校区です。そのうち隣接している学校は６校区、あと１０校区は御所浦のように小中が離れている学校です</a:t>
            </a:r>
            <a:r>
              <a:rPr kumimoji="1" lang="ja-JP" altLang="en-US" dirty="0" smtClean="0"/>
              <a:t>。</a:t>
            </a:r>
            <a:endParaRPr kumimoji="1" lang="en-US" altLang="ja-JP" dirty="0" smtClean="0"/>
          </a:p>
          <a:p>
            <a:r>
              <a:rPr kumimoji="1" lang="ja-JP" altLang="en-US" dirty="0" smtClean="0"/>
              <a:t>本研究</a:t>
            </a:r>
            <a:r>
              <a:rPr kumimoji="1" lang="ja-JP" altLang="en-US" dirty="0" smtClean="0"/>
              <a:t>では、この距離間でできる、小中連携教育の実践を発表します。</a:t>
            </a:r>
            <a:endParaRPr kumimoji="1" lang="ja-JP" altLang="en-US" dirty="0"/>
          </a:p>
        </p:txBody>
      </p:sp>
      <p:sp>
        <p:nvSpPr>
          <p:cNvPr id="4" name="スライド番号プレースホルダー 3"/>
          <p:cNvSpPr>
            <a:spLocks noGrp="1"/>
          </p:cNvSpPr>
          <p:nvPr>
            <p:ph type="sldNum" sz="quarter" idx="10"/>
          </p:nvPr>
        </p:nvSpPr>
        <p:spPr/>
        <p:txBody>
          <a:bodyPr/>
          <a:lstStyle/>
          <a:p>
            <a:fld id="{635EE8F4-F4F5-4FA2-A96D-72DAF6E4B6C6}" type="slidenum">
              <a:rPr kumimoji="1" lang="ja-JP" altLang="en-US" smtClean="0"/>
              <a:t>3</a:t>
            </a:fld>
            <a:endParaRPr kumimoji="1" lang="ja-JP" altLang="en-US"/>
          </a:p>
        </p:txBody>
      </p:sp>
      <p:sp>
        <p:nvSpPr>
          <p:cNvPr id="5" name="日付プレースホルダー 4"/>
          <p:cNvSpPr>
            <a:spLocks noGrp="1"/>
          </p:cNvSpPr>
          <p:nvPr>
            <p:ph type="dt" idx="11"/>
          </p:nvPr>
        </p:nvSpPr>
        <p:spPr/>
        <p:txBody>
          <a:bodyPr/>
          <a:lstStyle/>
          <a:p>
            <a:r>
              <a:rPr kumimoji="1" lang="en-US" altLang="ja-JP" smtClean="0"/>
              <a:t>2021/11/18</a:t>
            </a:r>
            <a:endParaRPr kumimoji="1" lang="ja-JP" altLang="en-US"/>
          </a:p>
        </p:txBody>
      </p:sp>
    </p:spTree>
    <p:extLst>
      <p:ext uri="{BB962C8B-B14F-4D97-AF65-F5344CB8AC3E}">
        <p14:creationId xmlns:p14="http://schemas.microsoft.com/office/powerpoint/2010/main" val="6712986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なお、本スライド資料及び実践資料集は、御所浦小中学校のホームページにｐｄｆで掲載していますので、必要に応じて閲覧ください</a:t>
            </a:r>
            <a:r>
              <a:rPr kumimoji="1" lang="ja-JP" altLang="en-US" dirty="0" smtClean="0"/>
              <a:t>。</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お手元</a:t>
            </a:r>
            <a:r>
              <a:rPr kumimoji="1" lang="ja-JP" altLang="en-US" dirty="0" smtClean="0"/>
              <a:t>の資料集に小中連携</a:t>
            </a:r>
            <a:r>
              <a:rPr kumimoji="1" lang="en-US" altLang="ja-JP" dirty="0" smtClean="0"/>
              <a:t>QR</a:t>
            </a:r>
            <a:r>
              <a:rPr kumimoji="1" lang="ja-JP" altLang="en-US" dirty="0" smtClean="0"/>
              <a:t>コード集も掲載しています。帰りのフェリーに乗られる際など時間のあるときにご覧ください</a:t>
            </a:r>
            <a:r>
              <a:rPr kumimoji="1" lang="ja-JP" altLang="en-US" dirty="0" smtClean="0"/>
              <a:t>。</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635EE8F4-F4F5-4FA2-A96D-72DAF6E4B6C6}" type="slidenum">
              <a:rPr kumimoji="1" lang="ja-JP" altLang="en-US" smtClean="0"/>
              <a:t>30</a:t>
            </a:fld>
            <a:endParaRPr kumimoji="1" lang="ja-JP" altLang="en-US"/>
          </a:p>
        </p:txBody>
      </p:sp>
      <p:sp>
        <p:nvSpPr>
          <p:cNvPr id="5" name="日付プレースホルダー 4"/>
          <p:cNvSpPr>
            <a:spLocks noGrp="1"/>
          </p:cNvSpPr>
          <p:nvPr>
            <p:ph type="dt" idx="11"/>
          </p:nvPr>
        </p:nvSpPr>
        <p:spPr/>
        <p:txBody>
          <a:bodyPr/>
          <a:lstStyle/>
          <a:p>
            <a:r>
              <a:rPr kumimoji="1" lang="en-US" altLang="ja-JP" smtClean="0"/>
              <a:t>2021/11/18</a:t>
            </a:r>
            <a:endParaRPr kumimoji="1" lang="ja-JP" altLang="en-US"/>
          </a:p>
        </p:txBody>
      </p:sp>
    </p:spTree>
    <p:extLst>
      <p:ext uri="{BB962C8B-B14F-4D97-AF65-F5344CB8AC3E}">
        <p14:creationId xmlns:p14="http://schemas.microsoft.com/office/powerpoint/2010/main" val="9110284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 name="スライド イメージ プレースホルダー 1"/>
          <p:cNvSpPr>
            <a:spLocks noGrp="1" noRot="1" noChangeAspect="1"/>
          </p:cNvSpPr>
          <p:nvPr>
            <p:ph type="sldImg"/>
          </p:nvPr>
        </p:nvSpPr>
        <p:spPr>
          <a:xfrm>
            <a:off x="3417888" y="841375"/>
            <a:ext cx="3030537" cy="2273300"/>
          </a:xfrm>
        </p:spPr>
      </p:sp>
      <p:sp>
        <p:nvSpPr>
          <p:cNvPr id="1588" name="ノート プレースホルダー 2"/>
          <p:cNvSpPr>
            <a:spLocks noGrp="1"/>
          </p:cNvSpPr>
          <p:nvPr>
            <p:ph type="body" idx="1"/>
          </p:nvPr>
        </p:nvSpPr>
        <p:spPr/>
        <p:txBody>
          <a:bodyPr/>
          <a:lstStyle/>
          <a:p>
            <a:r>
              <a:rPr kumimoji="1" lang="ja-JP" altLang="en-US" dirty="0" smtClean="0"/>
              <a:t>本日の授業について説明します。</a:t>
            </a:r>
            <a:endParaRPr kumimoji="1" lang="en-US" altLang="ja-JP" dirty="0" smtClean="0"/>
          </a:p>
          <a:p>
            <a:r>
              <a:rPr kumimoji="1" lang="ja-JP" altLang="en-US" dirty="0" smtClean="0"/>
              <a:t>この後、１４：３０～各教室にて３つの公開授業を行います。</a:t>
            </a:r>
            <a:endParaRPr kumimoji="1" lang="en-US" altLang="ja-JP" dirty="0" smtClean="0"/>
          </a:p>
          <a:p>
            <a:r>
              <a:rPr kumimoji="1" lang="ja-JP" altLang="en-US" dirty="0" smtClean="0"/>
              <a:t>本日の授業は、小中学校の教員が</a:t>
            </a:r>
            <a:r>
              <a:rPr kumimoji="1" lang="en-US" altLang="ja-JP" dirty="0" smtClean="0"/>
              <a:t>TT</a:t>
            </a:r>
            <a:r>
              <a:rPr kumimoji="1" lang="ja-JP" altLang="en-US" dirty="0" smtClean="0"/>
              <a:t>で行います。</a:t>
            </a:r>
            <a:endParaRPr kumimoji="1" lang="en-US" altLang="ja-JP" dirty="0" smtClean="0"/>
          </a:p>
          <a:p>
            <a:r>
              <a:rPr kumimoji="1" lang="ja-JP" altLang="en-US" dirty="0" smtClean="0"/>
              <a:t>★そこで、本時の小中連携授業の参観の際、本時の小中連携授業における主張点の「</a:t>
            </a:r>
            <a:r>
              <a:rPr kumimoji="1" lang="ja-JP" altLang="ja-JP" sz="1200" b="1" kern="1200" dirty="0" smtClean="0">
                <a:solidFill>
                  <a:schemeClr val="tx1"/>
                </a:solidFill>
                <a:effectLst/>
                <a:latin typeface="+mn-lt"/>
                <a:ea typeface="+mn-ea"/>
                <a:cs typeface="+mn-cs"/>
              </a:rPr>
              <a:t>小中の教員がそれぞれのよさを生かし</a:t>
            </a:r>
            <a:r>
              <a:rPr kumimoji="1" lang="ja-JP" altLang="en-US" sz="1200" b="1" kern="1200" dirty="0" smtClean="0">
                <a:solidFill>
                  <a:schemeClr val="tx1"/>
                </a:solidFill>
                <a:effectLst/>
                <a:latin typeface="+mn-lt"/>
                <a:ea typeface="+mn-ea"/>
                <a:cs typeface="+mn-cs"/>
              </a:rPr>
              <a:t>ながら</a:t>
            </a:r>
            <a:r>
              <a:rPr kumimoji="1" lang="ja-JP" altLang="ja-JP" sz="1200" b="1" kern="1200" dirty="0" smtClean="0">
                <a:solidFill>
                  <a:schemeClr val="tx1"/>
                </a:solidFill>
                <a:effectLst/>
                <a:latin typeface="+mn-lt"/>
                <a:ea typeface="+mn-ea"/>
                <a:cs typeface="+mn-cs"/>
              </a:rPr>
              <a:t>役割を明確にして支援を行うことで</a:t>
            </a:r>
            <a:r>
              <a:rPr kumimoji="1" lang="ja-JP" altLang="en-US" sz="1200" b="1" kern="1200" dirty="0" smtClean="0">
                <a:solidFill>
                  <a:schemeClr val="tx1"/>
                </a:solidFill>
                <a:effectLst/>
                <a:latin typeface="+mn-lt"/>
                <a:ea typeface="+mn-ea"/>
                <a:cs typeface="+mn-cs"/>
              </a:rPr>
              <a:t>、</a:t>
            </a:r>
            <a:r>
              <a:rPr kumimoji="1" lang="ja-JP" altLang="ja-JP" sz="1200" b="1" kern="1200" dirty="0" smtClean="0">
                <a:solidFill>
                  <a:schemeClr val="tx1"/>
                </a:solidFill>
                <a:effectLst/>
                <a:latin typeface="+mn-lt"/>
                <a:ea typeface="+mn-ea"/>
                <a:cs typeface="+mn-cs"/>
              </a:rPr>
              <a:t>児童生徒が自ら学び、ともに高め合う学習につなげる</a:t>
            </a:r>
            <a:r>
              <a:rPr kumimoji="1" lang="ja-JP" altLang="en-US" sz="1200" b="1" kern="1200" dirty="0" smtClean="0">
                <a:solidFill>
                  <a:schemeClr val="tx1"/>
                </a:solidFill>
                <a:effectLst/>
                <a:latin typeface="+mn-lt"/>
                <a:ea typeface="+mn-ea"/>
                <a:cs typeface="+mn-cs"/>
              </a:rPr>
              <a:t>ことができているか</a:t>
            </a:r>
            <a:r>
              <a:rPr kumimoji="1" lang="ja-JP" altLang="en-US" dirty="0" smtClean="0"/>
              <a:t>」　を参観の視点とされ、授業研究会でご意見をいただければと思います。</a:t>
            </a:r>
          </a:p>
          <a:p>
            <a:endParaRPr kumimoji="1" lang="en-US" altLang="ja-JP" dirty="0" smtClean="0"/>
          </a:p>
        </p:txBody>
      </p:sp>
      <p:sp>
        <p:nvSpPr>
          <p:cNvPr id="1589" name="スライド番号プレースホルダー 3"/>
          <p:cNvSpPr>
            <a:spLocks noGrp="1"/>
          </p:cNvSpPr>
          <p:nvPr>
            <p:ph type="sldNum" sz="quarter" idx="10"/>
          </p:nvPr>
        </p:nvSpPr>
        <p:spPr/>
        <p:txBody>
          <a:bodyPr/>
          <a:lstStyle/>
          <a:p>
            <a:fld id="{635EE8F4-F4F5-4FA2-A96D-72DAF6E4B6C6}" type="slidenum">
              <a:rPr kumimoji="1" lang="ja-JP" altLang="en-US" smtClean="0"/>
              <a:t>31</a:t>
            </a:fld>
            <a:endParaRPr kumimoji="1" lang="ja-JP" altLang="en-US"/>
          </a:p>
        </p:txBody>
      </p:sp>
      <p:sp>
        <p:nvSpPr>
          <p:cNvPr id="2" name="日付プレースホルダー 1"/>
          <p:cNvSpPr>
            <a:spLocks noGrp="1"/>
          </p:cNvSpPr>
          <p:nvPr>
            <p:ph type="dt" idx="11"/>
          </p:nvPr>
        </p:nvSpPr>
        <p:spPr/>
        <p:txBody>
          <a:bodyPr/>
          <a:lstStyle/>
          <a:p>
            <a:r>
              <a:rPr kumimoji="1" lang="en-US" altLang="ja-JP" smtClean="0"/>
              <a:t>2021/11/18</a:t>
            </a:r>
            <a:endParaRPr kumimoji="1" lang="ja-JP" altLang="en-US"/>
          </a:p>
        </p:txBody>
      </p:sp>
    </p:spTree>
    <p:extLst>
      <p:ext uri="{BB962C8B-B14F-4D97-AF65-F5344CB8AC3E}">
        <p14:creationId xmlns:p14="http://schemas.microsoft.com/office/powerpoint/2010/main" val="15698021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0" name="スライド イメージ プレースホルダー 1"/>
          <p:cNvSpPr>
            <a:spLocks noGrp="1" noRot="1" noChangeAspect="1"/>
          </p:cNvSpPr>
          <p:nvPr>
            <p:ph type="sldImg"/>
          </p:nvPr>
        </p:nvSpPr>
        <p:spPr/>
      </p:sp>
      <p:sp>
        <p:nvSpPr>
          <p:cNvPr id="1601" name="ノート プレースホルダー 2"/>
          <p:cNvSpPr>
            <a:spLocks noGrp="1"/>
          </p:cNvSpPr>
          <p:nvPr>
            <p:ph type="body" idx="1"/>
          </p:nvPr>
        </p:nvSpPr>
        <p:spPr/>
        <p:txBody>
          <a:bodyPr/>
          <a:lstStyle/>
          <a:p>
            <a:r>
              <a:rPr kumimoji="1" lang="ja-JP" altLang="en-US" dirty="0" smtClean="0"/>
              <a:t>主張点にある</a:t>
            </a:r>
            <a:r>
              <a:rPr kumimoji="1" lang="ja-JP" altLang="en-US" dirty="0" smtClean="0"/>
              <a:t>小中教員連携</a:t>
            </a:r>
            <a:r>
              <a:rPr kumimoji="1" lang="en-US" altLang="ja-JP" dirty="0" smtClean="0"/>
              <a:t>TT</a:t>
            </a:r>
            <a:r>
              <a:rPr kumimoji="1" lang="ja-JP" altLang="en-US" dirty="0" smtClean="0"/>
              <a:t>のよさ</a:t>
            </a:r>
            <a:r>
              <a:rPr kumimoji="1" lang="ja-JP" altLang="en-US" dirty="0" smtClean="0"/>
              <a:t>について説明します。</a:t>
            </a:r>
            <a:endParaRPr kumimoji="1" lang="en-US" altLang="ja-JP" dirty="0" smtClean="0"/>
          </a:p>
          <a:p>
            <a:r>
              <a:rPr kumimoji="1" lang="ja-JP" altLang="en-US" dirty="0" smtClean="0"/>
              <a:t>★小学校教員が中学校の授業で入る場合は、小学校の様子に基づいた個別指導が充実したり、学習内容との系統性を意識した指導ができたりすると考えます。</a:t>
            </a:r>
            <a:endParaRPr kumimoji="1" lang="en-US" altLang="ja-JP" dirty="0" smtClean="0"/>
          </a:p>
          <a:p>
            <a:r>
              <a:rPr kumimoji="1" lang="ja-JP" altLang="en-US" dirty="0" smtClean="0"/>
              <a:t>中学校教員が小学校の</a:t>
            </a:r>
            <a:r>
              <a:rPr kumimoji="1" lang="ja-JP" altLang="en-US" dirty="0" smtClean="0"/>
              <a:t>授業に入る</a:t>
            </a:r>
            <a:r>
              <a:rPr kumimoji="1" lang="ja-JP" altLang="en-US" dirty="0" smtClean="0"/>
              <a:t>場合は、各教科の専門性を生かした指導が充実したり、中学校の学習内容との系統性</a:t>
            </a:r>
            <a:r>
              <a:rPr kumimoji="1" lang="ja-JP" altLang="en-US" b="0" dirty="0" smtClean="0">
                <a:solidFill>
                  <a:srgbClr val="FF00C0"/>
                </a:solidFill>
                <a:highlight>
                  <a:srgbClr val="FF00FF"/>
                </a:highlight>
              </a:rPr>
              <a:t>を</a:t>
            </a:r>
            <a:r>
              <a:rPr kumimoji="1" lang="ja-JP" altLang="en-US" dirty="0" smtClean="0"/>
              <a:t>意識した言葉かけができたりすると考えます。</a:t>
            </a:r>
            <a:endParaRPr kumimoji="1" lang="en-US" altLang="ja-JP" dirty="0" smtClean="0"/>
          </a:p>
          <a:p>
            <a:r>
              <a:rPr kumimoji="1" lang="ja-JP" altLang="en-US" dirty="0" smtClean="0"/>
              <a:t>そのよさをいかしながら、本時では、導入・展開・終末において</a:t>
            </a:r>
            <a:r>
              <a:rPr kumimoji="1" lang="en-US" altLang="ja-JP" dirty="0" smtClean="0"/>
              <a:t>TT</a:t>
            </a:r>
            <a:r>
              <a:rPr kumimoji="1" lang="ja-JP" altLang="en-US" dirty="0" smtClean="0"/>
              <a:t>の役割を明確にして支援を行うことで、児童生徒の学びを深めたいと思います。</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p:txBody>
      </p:sp>
      <p:sp>
        <p:nvSpPr>
          <p:cNvPr id="1602" name="スライド番号プレースホルダー 3"/>
          <p:cNvSpPr>
            <a:spLocks noGrp="1"/>
          </p:cNvSpPr>
          <p:nvPr>
            <p:ph type="sldNum" sz="quarter" idx="10"/>
          </p:nvPr>
        </p:nvSpPr>
        <p:spPr/>
        <p:txBody>
          <a:bodyPr/>
          <a:lstStyle/>
          <a:p>
            <a:fld id="{635EE8F4-F4F5-4FA2-A96D-72DAF6E4B6C6}" type="slidenum">
              <a:rPr kumimoji="1" lang="ja-JP" altLang="en-US" smtClean="0"/>
              <a:t>32</a:t>
            </a:fld>
            <a:endParaRPr kumimoji="1" lang="ja-JP" altLang="en-US"/>
          </a:p>
        </p:txBody>
      </p:sp>
      <p:sp>
        <p:nvSpPr>
          <p:cNvPr id="2" name="日付プレースホルダー 1"/>
          <p:cNvSpPr>
            <a:spLocks noGrp="1"/>
          </p:cNvSpPr>
          <p:nvPr>
            <p:ph type="dt" idx="11"/>
          </p:nvPr>
        </p:nvSpPr>
        <p:spPr/>
        <p:txBody>
          <a:bodyPr/>
          <a:lstStyle/>
          <a:p>
            <a:r>
              <a:rPr kumimoji="1" lang="en-US" altLang="ja-JP" smtClean="0"/>
              <a:t>2021/11/18</a:t>
            </a:r>
            <a:endParaRPr kumimoji="1" lang="ja-JP" altLang="en-US"/>
          </a:p>
        </p:txBody>
      </p:sp>
    </p:spTree>
    <p:extLst>
      <p:ext uri="{BB962C8B-B14F-4D97-AF65-F5344CB8AC3E}">
        <p14:creationId xmlns:p14="http://schemas.microsoft.com/office/powerpoint/2010/main" val="37611345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 name="スライド イメージ プレースホルダー 1"/>
          <p:cNvSpPr>
            <a:spLocks noGrp="1" noRot="1" noChangeAspect="1"/>
          </p:cNvSpPr>
          <p:nvPr>
            <p:ph type="sldImg"/>
          </p:nvPr>
        </p:nvSpPr>
        <p:spPr/>
      </p:sp>
      <p:sp>
        <p:nvSpPr>
          <p:cNvPr id="1608" name="ノート プレースホルダー 2"/>
          <p:cNvSpPr>
            <a:spLocks noGrp="1"/>
          </p:cNvSpPr>
          <p:nvPr>
            <p:ph type="body" idx="1"/>
          </p:nvPr>
        </p:nvSpPr>
        <p:spPr/>
        <p:txBody>
          <a:bodyPr/>
          <a:lstStyle/>
          <a:p>
            <a:r>
              <a:rPr kumimoji="1" lang="ja-JP" altLang="en-US" dirty="0" smtClean="0"/>
              <a:t>授業研究会における協議の柱</a:t>
            </a:r>
            <a:r>
              <a:rPr kumimoji="1" lang="ja-JP" altLang="en-US" dirty="0" smtClean="0"/>
              <a:t>を本時の主張点にあわせ、</a:t>
            </a:r>
            <a:r>
              <a:rPr kumimoji="1" lang="en-US" altLang="ja-JP" dirty="0" smtClean="0"/>
              <a:t>『</a:t>
            </a:r>
            <a:r>
              <a:rPr lang="ja-JP" altLang="ja-JP" sz="1200" b="1" dirty="0" smtClean="0"/>
              <a:t>小中の教員のよさを生かし</a:t>
            </a:r>
            <a:r>
              <a:rPr lang="ja-JP" altLang="en-US" sz="1200" b="1" dirty="0" smtClean="0"/>
              <a:t>ながら，</a:t>
            </a:r>
            <a:r>
              <a:rPr lang="ja-JP" altLang="ja-JP" sz="1200" b="1" dirty="0" smtClean="0"/>
              <a:t>役割を明確にして支援を行うことで</a:t>
            </a:r>
            <a:r>
              <a:rPr lang="ja-JP" altLang="en-US" sz="1200" b="1" dirty="0" smtClean="0"/>
              <a:t>，</a:t>
            </a:r>
            <a:r>
              <a:rPr lang="ja-JP" altLang="ja-JP" sz="1200" b="1" dirty="0" smtClean="0"/>
              <a:t>児童生徒が自ら学び</a:t>
            </a:r>
            <a:r>
              <a:rPr lang="ja-JP" altLang="en-US" sz="1200" b="1" dirty="0" smtClean="0"/>
              <a:t>，</a:t>
            </a:r>
            <a:r>
              <a:rPr lang="ja-JP" altLang="ja-JP" sz="1200" b="1" dirty="0" smtClean="0"/>
              <a:t>ともに高め合う学習につな</a:t>
            </a:r>
            <a:r>
              <a:rPr lang="ja-JP" altLang="en-US" sz="1200" b="1" dirty="0" smtClean="0"/>
              <a:t>げることができたか</a:t>
            </a:r>
            <a:r>
              <a:rPr lang="ja-JP" altLang="ja-JP" sz="1200" b="1" dirty="0" smtClean="0"/>
              <a:t>。</a:t>
            </a:r>
            <a:r>
              <a:rPr kumimoji="1" lang="en-US" altLang="ja-JP" dirty="0" smtClean="0"/>
              <a:t>』</a:t>
            </a:r>
            <a:r>
              <a:rPr kumimoji="1" lang="ja-JP" altLang="en-US" dirty="0" smtClean="0"/>
              <a:t>と</a:t>
            </a:r>
            <a:r>
              <a:rPr kumimoji="1" lang="ja-JP" altLang="en-US" dirty="0" smtClean="0"/>
              <a:t>しています。</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公開授業後は１５：３０より各教室で授業研究会を行います。参観される先生方から、授業や小中連携の取組に対する忌憚のないご意見をお聞かせいただければ幸いです。</a:t>
            </a:r>
          </a:p>
          <a:p>
            <a:endParaRPr kumimoji="1" lang="ja-JP" altLang="en-US" dirty="0"/>
          </a:p>
        </p:txBody>
      </p:sp>
      <p:sp>
        <p:nvSpPr>
          <p:cNvPr id="1609" name="スライド番号プレースホルダー 3"/>
          <p:cNvSpPr>
            <a:spLocks noGrp="1"/>
          </p:cNvSpPr>
          <p:nvPr>
            <p:ph type="sldNum" sz="quarter" idx="10"/>
          </p:nvPr>
        </p:nvSpPr>
        <p:spPr/>
        <p:txBody>
          <a:bodyPr/>
          <a:lstStyle/>
          <a:p>
            <a:fld id="{635EE8F4-F4F5-4FA2-A96D-72DAF6E4B6C6}" type="slidenum">
              <a:rPr kumimoji="1" lang="ja-JP" altLang="en-US" smtClean="0"/>
              <a:t>33</a:t>
            </a:fld>
            <a:endParaRPr kumimoji="1" lang="ja-JP" altLang="en-US"/>
          </a:p>
        </p:txBody>
      </p:sp>
      <p:sp>
        <p:nvSpPr>
          <p:cNvPr id="2" name="日付プレースホルダー 1"/>
          <p:cNvSpPr>
            <a:spLocks noGrp="1"/>
          </p:cNvSpPr>
          <p:nvPr>
            <p:ph type="dt" idx="11"/>
          </p:nvPr>
        </p:nvSpPr>
        <p:spPr/>
        <p:txBody>
          <a:bodyPr/>
          <a:lstStyle/>
          <a:p>
            <a:r>
              <a:rPr kumimoji="1" lang="en-US" altLang="ja-JP" smtClean="0"/>
              <a:t>2021/11/18</a:t>
            </a:r>
            <a:endParaRPr kumimoji="1" lang="ja-JP" altLang="en-US"/>
          </a:p>
        </p:txBody>
      </p:sp>
    </p:spTree>
    <p:extLst>
      <p:ext uri="{BB962C8B-B14F-4D97-AF65-F5344CB8AC3E}">
        <p14:creationId xmlns:p14="http://schemas.microsoft.com/office/powerpoint/2010/main" val="10154938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417888" y="841375"/>
            <a:ext cx="3030537" cy="2273300"/>
          </a:xfrm>
        </p:spPr>
      </p:sp>
      <p:sp>
        <p:nvSpPr>
          <p:cNvPr id="3" name="ノート プレースホルダー 2"/>
          <p:cNvSpPr>
            <a:spLocks noGrp="1"/>
          </p:cNvSpPr>
          <p:nvPr>
            <p:ph type="body" idx="1"/>
          </p:nvPr>
        </p:nvSpPr>
        <p:spPr/>
        <p:txBody>
          <a:bodyPr/>
          <a:lstStyle/>
          <a:p>
            <a:r>
              <a:rPr kumimoji="1" lang="ja-JP" altLang="en-US" dirty="0" smtClean="0"/>
              <a:t>ご清聴ありがとうございました。</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635EE8F4-F4F5-4FA2-A96D-72DAF6E4B6C6}" type="slidenum">
              <a:rPr kumimoji="1" lang="ja-JP" altLang="en-US" smtClean="0"/>
              <a:t>34</a:t>
            </a:fld>
            <a:endParaRPr kumimoji="1" lang="ja-JP" altLang="en-US"/>
          </a:p>
        </p:txBody>
      </p:sp>
      <p:sp>
        <p:nvSpPr>
          <p:cNvPr id="5" name="日付プレースホルダー 4"/>
          <p:cNvSpPr>
            <a:spLocks noGrp="1"/>
          </p:cNvSpPr>
          <p:nvPr>
            <p:ph type="dt" idx="11"/>
          </p:nvPr>
        </p:nvSpPr>
        <p:spPr/>
        <p:txBody>
          <a:bodyPr/>
          <a:lstStyle/>
          <a:p>
            <a:r>
              <a:rPr kumimoji="1" lang="en-US" altLang="ja-JP" smtClean="0"/>
              <a:t>2021/11/18</a:t>
            </a:r>
            <a:endParaRPr kumimoji="1" lang="ja-JP" altLang="en-US"/>
          </a:p>
        </p:txBody>
      </p:sp>
    </p:spTree>
    <p:extLst>
      <p:ext uri="{BB962C8B-B14F-4D97-AF65-F5344CB8AC3E}">
        <p14:creationId xmlns:p14="http://schemas.microsoft.com/office/powerpoint/2010/main" val="3262561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417888" y="841375"/>
            <a:ext cx="3030537" cy="2273300"/>
          </a:xfrm>
        </p:spPr>
      </p:sp>
      <p:sp>
        <p:nvSpPr>
          <p:cNvPr id="3" name="ノート プレースホルダー 2"/>
          <p:cNvSpPr>
            <a:spLocks noGrp="1"/>
          </p:cNvSpPr>
          <p:nvPr>
            <p:ph type="body" idx="1"/>
          </p:nvPr>
        </p:nvSpPr>
        <p:spPr/>
        <p:txBody>
          <a:bodyPr/>
          <a:lstStyle/>
          <a:p>
            <a:r>
              <a:rPr kumimoji="1" lang="ja-JP" altLang="en-US" dirty="0" smtClean="0"/>
              <a:t>今から９年前の平成２４年に中学校が統合、その２年後の平成２６年に小学校が統合され、御所浦</a:t>
            </a:r>
            <a:r>
              <a:rPr kumimoji="1" lang="ja-JP" altLang="en-US" dirty="0" smtClean="0"/>
              <a:t>町内、１</a:t>
            </a:r>
            <a:r>
              <a:rPr kumimoji="1" lang="ja-JP" altLang="en-US" dirty="0" smtClean="0"/>
              <a:t>小１中となりました。</a:t>
            </a:r>
            <a:endParaRPr kumimoji="1" lang="en-US" altLang="ja-JP" dirty="0" smtClean="0"/>
          </a:p>
          <a:p>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★本校区の小中連携の課題としては、このようなことが挙げられました。</a:t>
            </a:r>
            <a:endParaRPr kumimoji="1" lang="en-US" altLang="ja-JP" dirty="0" smtClean="0"/>
          </a:p>
          <a:p>
            <a:endParaRPr kumimoji="1" lang="en-US" altLang="ja-JP" dirty="0" smtClean="0"/>
          </a:p>
          <a:p>
            <a:r>
              <a:rPr kumimoji="1" lang="ja-JP" altLang="en-US" dirty="0" smtClean="0"/>
              <a:t>★そこで本年度は、学力の向上、</a:t>
            </a:r>
            <a:r>
              <a:rPr kumimoji="1" lang="ja-JP" altLang="en-US" u="none" dirty="0" smtClean="0">
                <a:effectLst>
                  <a:outerShdw blurRad="38100" dist="38100" dir="2700000" algn="tl">
                    <a:srgbClr val="000000">
                      <a:alpha val="43137"/>
                    </a:srgbClr>
                  </a:outerShdw>
                </a:effectLst>
              </a:rPr>
              <a:t>コミュニケーション能力</a:t>
            </a:r>
            <a:r>
              <a:rPr kumimoji="1" lang="ja-JP" altLang="en-US" u="none" dirty="0" smtClean="0"/>
              <a:t>の向上</a:t>
            </a:r>
            <a:r>
              <a:rPr kumimoji="1" lang="ja-JP" altLang="en-US" dirty="0" smtClean="0"/>
              <a:t>に取り組みました。</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635EE8F4-F4F5-4FA2-A96D-72DAF6E4B6C6}" type="slidenum">
              <a:rPr kumimoji="1" lang="ja-JP" altLang="en-US" smtClean="0"/>
              <a:t>4</a:t>
            </a:fld>
            <a:endParaRPr kumimoji="1" lang="ja-JP" altLang="en-US"/>
          </a:p>
        </p:txBody>
      </p:sp>
      <p:sp>
        <p:nvSpPr>
          <p:cNvPr id="5" name="日付プレースホルダー 4"/>
          <p:cNvSpPr>
            <a:spLocks noGrp="1"/>
          </p:cNvSpPr>
          <p:nvPr>
            <p:ph type="dt" idx="11"/>
          </p:nvPr>
        </p:nvSpPr>
        <p:spPr/>
        <p:txBody>
          <a:bodyPr/>
          <a:lstStyle/>
          <a:p>
            <a:r>
              <a:rPr kumimoji="1" lang="en-US" altLang="ja-JP" smtClean="0"/>
              <a:t>2021/11/18</a:t>
            </a:r>
            <a:endParaRPr kumimoji="1" lang="ja-JP" altLang="en-US"/>
          </a:p>
        </p:txBody>
      </p:sp>
    </p:spTree>
    <p:extLst>
      <p:ext uri="{BB962C8B-B14F-4D97-AF65-F5344CB8AC3E}">
        <p14:creationId xmlns:p14="http://schemas.microsoft.com/office/powerpoint/2010/main" val="964140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417888" y="841375"/>
            <a:ext cx="3030537" cy="2273300"/>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そこで、小中連携のテーマを「夢の実現に向けて、たくましく学び続ける御所っ子の育成」と設定し、本研究をスタートしました。</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この研究主題の実現に向けて、★表記の３つの研究部を位置付けました。</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635EE8F4-F4F5-4FA2-A96D-72DAF6E4B6C6}" type="slidenum">
              <a:rPr kumimoji="1" lang="ja-JP" altLang="en-US" smtClean="0"/>
              <a:t>5</a:t>
            </a:fld>
            <a:endParaRPr kumimoji="1" lang="ja-JP" altLang="en-US"/>
          </a:p>
        </p:txBody>
      </p:sp>
      <p:sp>
        <p:nvSpPr>
          <p:cNvPr id="5" name="日付プレースホルダー 4"/>
          <p:cNvSpPr>
            <a:spLocks noGrp="1"/>
          </p:cNvSpPr>
          <p:nvPr>
            <p:ph type="dt" idx="11"/>
          </p:nvPr>
        </p:nvSpPr>
        <p:spPr/>
        <p:txBody>
          <a:bodyPr/>
          <a:lstStyle/>
          <a:p>
            <a:r>
              <a:rPr kumimoji="1" lang="en-US" altLang="ja-JP" smtClean="0"/>
              <a:t>2021/11/18</a:t>
            </a:r>
            <a:endParaRPr kumimoji="1" lang="ja-JP" altLang="en-US"/>
          </a:p>
        </p:txBody>
      </p:sp>
    </p:spTree>
    <p:extLst>
      <p:ext uri="{BB962C8B-B14F-4D97-AF65-F5344CB8AC3E}">
        <p14:creationId xmlns:p14="http://schemas.microsoft.com/office/powerpoint/2010/main" val="2348870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417888" y="841375"/>
            <a:ext cx="3030537" cy="2273300"/>
          </a:xfrm>
        </p:spPr>
      </p:sp>
      <p:sp>
        <p:nvSpPr>
          <p:cNvPr id="3" name="ノート プレースホルダー 2"/>
          <p:cNvSpPr>
            <a:spLocks noGrp="1"/>
          </p:cNvSpPr>
          <p:nvPr>
            <p:ph type="body" idx="1"/>
          </p:nvPr>
        </p:nvSpPr>
        <p:spPr/>
        <p:txBody>
          <a:bodyPr/>
          <a:lstStyle/>
          <a:p>
            <a:r>
              <a:rPr kumimoji="1" lang="ja-JP" altLang="en-US" dirty="0" smtClean="0"/>
              <a:t>まずは、単元デザイン研究部について説明します。小中で共通した視点をもって取り組むことで、お互いの実践のよい点や課題点を見つけることができ、小中それぞれの実践に生かすことができると考え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635EE8F4-F4F5-4FA2-A96D-72DAF6E4B6C6}" type="slidenum">
              <a:rPr kumimoji="1" lang="ja-JP" altLang="en-US" smtClean="0"/>
              <a:t>6</a:t>
            </a:fld>
            <a:endParaRPr kumimoji="1" lang="ja-JP" altLang="en-US"/>
          </a:p>
        </p:txBody>
      </p:sp>
      <p:sp>
        <p:nvSpPr>
          <p:cNvPr id="5" name="日付プレースホルダー 4"/>
          <p:cNvSpPr>
            <a:spLocks noGrp="1"/>
          </p:cNvSpPr>
          <p:nvPr>
            <p:ph type="dt" idx="11"/>
          </p:nvPr>
        </p:nvSpPr>
        <p:spPr/>
        <p:txBody>
          <a:bodyPr/>
          <a:lstStyle/>
          <a:p>
            <a:r>
              <a:rPr kumimoji="1" lang="en-US" altLang="ja-JP" smtClean="0"/>
              <a:t>2021/11/18</a:t>
            </a:r>
            <a:endParaRPr kumimoji="1" lang="ja-JP" altLang="en-US"/>
          </a:p>
        </p:txBody>
      </p:sp>
    </p:spTree>
    <p:extLst>
      <p:ext uri="{BB962C8B-B14F-4D97-AF65-F5344CB8AC3E}">
        <p14:creationId xmlns:p14="http://schemas.microsoft.com/office/powerpoint/2010/main" val="3364367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417888" y="841375"/>
            <a:ext cx="3030537" cy="2273300"/>
          </a:xfrm>
        </p:spPr>
      </p:sp>
      <p:sp>
        <p:nvSpPr>
          <p:cNvPr id="3" name="ノート プレースホルダー 2"/>
          <p:cNvSpPr>
            <a:spLocks noGrp="1"/>
          </p:cNvSpPr>
          <p:nvPr>
            <p:ph type="body" idx="1"/>
          </p:nvPr>
        </p:nvSpPr>
        <p:spPr/>
        <p:txBody>
          <a:bodyPr/>
          <a:lstStyle/>
          <a:p>
            <a:r>
              <a:rPr kumimoji="1" lang="ja-JP" altLang="en-US" dirty="0" smtClean="0"/>
              <a:t>小学校では、単元の系統性を意識</a:t>
            </a:r>
            <a:r>
              <a:rPr kumimoji="1" lang="ja-JP" altLang="en-US" dirty="0" smtClean="0"/>
              <a:t>した 　「単元</a:t>
            </a:r>
            <a:r>
              <a:rPr kumimoji="1" lang="ja-JP" altLang="en-US" dirty="0" smtClean="0"/>
              <a:t>を通した学習</a:t>
            </a:r>
            <a:r>
              <a:rPr kumimoji="1" lang="ja-JP" altLang="en-US" dirty="0" smtClean="0"/>
              <a:t>課題」の</a:t>
            </a:r>
            <a:r>
              <a:rPr kumimoji="1" lang="ja-JP" altLang="en-US" dirty="0" smtClean="0"/>
              <a:t>効果的な設定</a:t>
            </a:r>
            <a:r>
              <a:rPr kumimoji="1" lang="ja-JP" altLang="en-US" dirty="0" smtClean="0"/>
              <a:t>に　取り組みました</a:t>
            </a:r>
            <a:r>
              <a:rPr kumimoji="1" lang="ja-JP" altLang="en-US" dirty="0" smtClean="0"/>
              <a:t>。</a:t>
            </a:r>
            <a:endParaRPr kumimoji="1" lang="en-US" altLang="ja-JP" dirty="0" smtClean="0"/>
          </a:p>
          <a:p>
            <a:endParaRPr kumimoji="1" lang="en-US" altLang="ja-JP" dirty="0" smtClean="0"/>
          </a:p>
          <a:p>
            <a:r>
              <a:rPr kumimoji="1" lang="ja-JP" altLang="en-US" dirty="0" smtClean="0"/>
              <a:t>★</a:t>
            </a:r>
            <a:r>
              <a:rPr kumimoji="1" lang="ja-JP" altLang="en-US" dirty="0" smtClean="0"/>
              <a:t>まず、単元</a:t>
            </a:r>
            <a:r>
              <a:rPr kumimoji="1" lang="ja-JP" altLang="en-US" dirty="0" smtClean="0"/>
              <a:t>の導入時</a:t>
            </a:r>
            <a:r>
              <a:rPr kumimoji="1" lang="ja-JP" altLang="en-US" dirty="0" smtClean="0"/>
              <a:t>に　既習</a:t>
            </a:r>
            <a:r>
              <a:rPr kumimoji="1" lang="ja-JP" altLang="en-US" dirty="0" smtClean="0"/>
              <a:t>事項で身に付けた力を振り返ります。その力がどのようにいかされ、本単元ではどのような力が身に付いていくのかを児童と共有します。</a:t>
            </a:r>
            <a:endParaRPr kumimoji="1" lang="en-US" altLang="ja-JP" dirty="0" smtClean="0"/>
          </a:p>
          <a:p>
            <a:r>
              <a:rPr kumimoji="1" lang="ja-JP" altLang="en-US" dirty="0" smtClean="0"/>
              <a:t>★そうすることで児童が学習のゴールの活動</a:t>
            </a:r>
            <a:r>
              <a:rPr kumimoji="1" lang="ja-JP" altLang="en-US" dirty="0" smtClean="0"/>
              <a:t>や　ゴール</a:t>
            </a:r>
            <a:r>
              <a:rPr kumimoji="1" lang="ja-JP" altLang="en-US" dirty="0" smtClean="0"/>
              <a:t>の姿に</a:t>
            </a:r>
            <a:r>
              <a:rPr kumimoji="1" lang="ja-JP" altLang="en-US" dirty="0" smtClean="0"/>
              <a:t>向けて　課題</a:t>
            </a:r>
            <a:r>
              <a:rPr kumimoji="1" lang="ja-JP" altLang="en-US" dirty="0" smtClean="0"/>
              <a:t>解決の必要性を</a:t>
            </a:r>
            <a:r>
              <a:rPr kumimoji="1" lang="ja-JP" altLang="en-US" dirty="0" smtClean="0"/>
              <a:t>もって　学習</a:t>
            </a:r>
            <a:r>
              <a:rPr kumimoji="1" lang="ja-JP" altLang="en-US" dirty="0" smtClean="0"/>
              <a:t>に臨むことができると考えます。</a:t>
            </a:r>
            <a:endParaRPr kumimoji="1" lang="en-US" altLang="ja-JP" dirty="0" smtClean="0"/>
          </a:p>
          <a:p>
            <a:endParaRPr kumimoji="1" lang="en-US" altLang="ja-JP" dirty="0" smtClean="0"/>
          </a:p>
          <a:p>
            <a:r>
              <a:rPr kumimoji="1" lang="ja-JP" altLang="en-US" dirty="0" smtClean="0"/>
              <a:t>第四学年の「ごんぎつね」の実践をリーフレットに掲載していますので、後でご覧ください。</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635EE8F4-F4F5-4FA2-A96D-72DAF6E4B6C6}" type="slidenum">
              <a:rPr kumimoji="1" lang="ja-JP" altLang="en-US" smtClean="0"/>
              <a:t>7</a:t>
            </a:fld>
            <a:endParaRPr kumimoji="1" lang="ja-JP" altLang="en-US"/>
          </a:p>
        </p:txBody>
      </p:sp>
      <p:sp>
        <p:nvSpPr>
          <p:cNvPr id="5" name="日付プレースホルダー 4"/>
          <p:cNvSpPr>
            <a:spLocks noGrp="1"/>
          </p:cNvSpPr>
          <p:nvPr>
            <p:ph type="dt" idx="11"/>
          </p:nvPr>
        </p:nvSpPr>
        <p:spPr/>
        <p:txBody>
          <a:bodyPr/>
          <a:lstStyle/>
          <a:p>
            <a:r>
              <a:rPr kumimoji="1" lang="en-US" altLang="ja-JP" smtClean="0"/>
              <a:t>2021/11/18</a:t>
            </a:r>
            <a:endParaRPr kumimoji="1" lang="ja-JP" altLang="en-US"/>
          </a:p>
        </p:txBody>
      </p:sp>
    </p:spTree>
    <p:extLst>
      <p:ext uri="{BB962C8B-B14F-4D97-AF65-F5344CB8AC3E}">
        <p14:creationId xmlns:p14="http://schemas.microsoft.com/office/powerpoint/2010/main" val="2225167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417888" y="841375"/>
            <a:ext cx="3030537" cy="2273300"/>
          </a:xfrm>
        </p:spPr>
      </p:sp>
      <p:sp>
        <p:nvSpPr>
          <p:cNvPr id="3" name="ノート プレースホルダー 2"/>
          <p:cNvSpPr>
            <a:spLocks noGrp="1"/>
          </p:cNvSpPr>
          <p:nvPr>
            <p:ph type="body" idx="1"/>
          </p:nvPr>
        </p:nvSpPr>
        <p:spPr/>
        <p:txBody>
          <a:bodyPr/>
          <a:lstStyle/>
          <a:p>
            <a:r>
              <a:rPr kumimoji="1" lang="ja-JP" altLang="en-US" dirty="0" smtClean="0"/>
              <a:t>次に本時のまとめを意識</a:t>
            </a:r>
            <a:r>
              <a:rPr kumimoji="1" lang="ja-JP" altLang="en-US" dirty="0" smtClean="0"/>
              <a:t>した　目的</a:t>
            </a:r>
            <a:r>
              <a:rPr kumimoji="1" lang="ja-JP" altLang="en-US" dirty="0" smtClean="0"/>
              <a:t>をもった学び合いの</a:t>
            </a:r>
            <a:r>
              <a:rPr kumimoji="1" lang="ja-JP" altLang="en-US" dirty="0" smtClean="0"/>
              <a:t>設定　です</a:t>
            </a:r>
            <a:r>
              <a:rPr kumimoji="1" lang="ja-JP" altLang="en-US" dirty="0" smtClean="0"/>
              <a:t>。</a:t>
            </a:r>
            <a:endParaRPr kumimoji="1" lang="en-US" altLang="ja-JP" dirty="0" smtClean="0"/>
          </a:p>
          <a:p>
            <a:endParaRPr kumimoji="1" lang="en-US" altLang="ja-JP" dirty="0" smtClean="0"/>
          </a:p>
          <a:p>
            <a:r>
              <a:rPr kumimoji="1" lang="ja-JP" altLang="en-US" dirty="0" smtClean="0"/>
              <a:t>第６学年のやまなしの実践では、</a:t>
            </a:r>
            <a:r>
              <a:rPr kumimoji="1" lang="ja-JP" altLang="en-US" dirty="0" smtClean="0"/>
              <a:t>個人　★</a:t>
            </a:r>
            <a:r>
              <a:rPr kumimoji="1" lang="ja-JP" altLang="en-US" dirty="0" smtClean="0"/>
              <a:t>次に全体で考えを</a:t>
            </a:r>
            <a:r>
              <a:rPr kumimoji="1" lang="ja-JP" altLang="en-US" dirty="0" smtClean="0"/>
              <a:t>共有　★</a:t>
            </a:r>
            <a:r>
              <a:rPr kumimoji="1" lang="ja-JP" altLang="en-US" dirty="0" smtClean="0"/>
              <a:t>その後、また個にもどり、最初の自分の考えに友達の考えを</a:t>
            </a:r>
            <a:r>
              <a:rPr kumimoji="1" lang="ja-JP" altLang="en-US" dirty="0" smtClean="0"/>
              <a:t>いかして　自分</a:t>
            </a:r>
            <a:r>
              <a:rPr kumimoji="1" lang="ja-JP" altLang="en-US" dirty="0" smtClean="0"/>
              <a:t>の考えを再構築させました。</a:t>
            </a:r>
            <a:endParaRPr kumimoji="1" lang="en-US" altLang="ja-JP" dirty="0" smtClean="0"/>
          </a:p>
          <a:p>
            <a:r>
              <a:rPr kumimoji="1" lang="ja-JP" altLang="en-US" dirty="0" smtClean="0"/>
              <a:t>この実践を通して、児童がまとめを意識して活動ができ、さらに自分の考えの変容の</a:t>
            </a:r>
            <a:r>
              <a:rPr kumimoji="1" lang="ja-JP" altLang="en-US" dirty="0" smtClean="0"/>
              <a:t>自覚化を図る</a:t>
            </a:r>
            <a:r>
              <a:rPr kumimoji="1" lang="ja-JP" altLang="en-US" dirty="0" smtClean="0"/>
              <a:t>ことができました。</a:t>
            </a:r>
            <a:endParaRPr kumimoji="1" lang="ja-JP" altLang="en-US" dirty="0"/>
          </a:p>
        </p:txBody>
      </p:sp>
      <p:sp>
        <p:nvSpPr>
          <p:cNvPr id="4" name="スライド番号プレースホルダー 3"/>
          <p:cNvSpPr>
            <a:spLocks noGrp="1"/>
          </p:cNvSpPr>
          <p:nvPr>
            <p:ph type="sldNum" sz="quarter" idx="10"/>
          </p:nvPr>
        </p:nvSpPr>
        <p:spPr/>
        <p:txBody>
          <a:bodyPr/>
          <a:lstStyle/>
          <a:p>
            <a:fld id="{635EE8F4-F4F5-4FA2-A96D-72DAF6E4B6C6}" type="slidenum">
              <a:rPr kumimoji="1" lang="ja-JP" altLang="en-US" smtClean="0"/>
              <a:t>8</a:t>
            </a:fld>
            <a:endParaRPr kumimoji="1" lang="ja-JP" altLang="en-US"/>
          </a:p>
        </p:txBody>
      </p:sp>
      <p:sp>
        <p:nvSpPr>
          <p:cNvPr id="5" name="日付プレースホルダー 4"/>
          <p:cNvSpPr>
            <a:spLocks noGrp="1"/>
          </p:cNvSpPr>
          <p:nvPr>
            <p:ph type="dt" idx="11"/>
          </p:nvPr>
        </p:nvSpPr>
        <p:spPr/>
        <p:txBody>
          <a:bodyPr/>
          <a:lstStyle/>
          <a:p>
            <a:r>
              <a:rPr kumimoji="1" lang="en-US" altLang="ja-JP" smtClean="0"/>
              <a:t>2021/11/18</a:t>
            </a:r>
            <a:endParaRPr kumimoji="1" lang="ja-JP" altLang="en-US"/>
          </a:p>
        </p:txBody>
      </p:sp>
    </p:spTree>
    <p:extLst>
      <p:ext uri="{BB962C8B-B14F-4D97-AF65-F5344CB8AC3E}">
        <p14:creationId xmlns:p14="http://schemas.microsoft.com/office/powerpoint/2010/main" val="1471676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中学校</a:t>
            </a:r>
            <a:r>
              <a:rPr kumimoji="1" lang="ja-JP" altLang="en-US" sz="1200" kern="1200" dirty="0" smtClean="0">
                <a:solidFill>
                  <a:schemeClr val="tx1"/>
                </a:solidFill>
                <a:effectLst/>
                <a:latin typeface="+mn-lt"/>
                <a:ea typeface="+mn-ea"/>
                <a:cs typeface="+mn-cs"/>
              </a:rPr>
              <a:t>では、</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事前のアンケートや生徒の発言から実態把握に努め</a:t>
            </a: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実態を踏まえて「単元を通した学習課題」を設定しました。</a:t>
            </a:r>
          </a:p>
          <a:p>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これによって生徒に単元の見通しを持たせるとともに、生徒の問いや実態に沿った学習課題を立てることにより、これまで以上に学習意欲を高めることができました。</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リーフレットに事例も掲載していますので、後ほどご覧ください。</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635EE8F4-F4F5-4FA2-A96D-72DAF6E4B6C6}" type="slidenum">
              <a:rPr kumimoji="1" lang="ja-JP" altLang="en-US" smtClean="0"/>
              <a:t>9</a:t>
            </a:fld>
            <a:endParaRPr kumimoji="1" lang="ja-JP" altLang="en-US"/>
          </a:p>
        </p:txBody>
      </p:sp>
      <p:sp>
        <p:nvSpPr>
          <p:cNvPr id="5" name="日付プレースホルダー 4"/>
          <p:cNvSpPr>
            <a:spLocks noGrp="1"/>
          </p:cNvSpPr>
          <p:nvPr>
            <p:ph type="dt" idx="11"/>
          </p:nvPr>
        </p:nvSpPr>
        <p:spPr/>
        <p:txBody>
          <a:bodyPr/>
          <a:lstStyle/>
          <a:p>
            <a:r>
              <a:rPr kumimoji="1" lang="en-US" altLang="ja-JP" smtClean="0"/>
              <a:t>2021/11/18</a:t>
            </a:r>
            <a:endParaRPr kumimoji="1" lang="ja-JP" altLang="en-US"/>
          </a:p>
        </p:txBody>
      </p:sp>
    </p:spTree>
    <p:extLst>
      <p:ext uri="{BB962C8B-B14F-4D97-AF65-F5344CB8AC3E}">
        <p14:creationId xmlns:p14="http://schemas.microsoft.com/office/powerpoint/2010/main" val="2165239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FAA9AC49-10D3-4DFE-A52D-D0C95D3FA102}" type="datetime1">
              <a:rPr kumimoji="1" lang="ja-JP" altLang="en-US" smtClean="0"/>
              <a:t>2021/11/13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A1D3F61-0290-49D1-B09E-39B0B9D428F0}" type="slidenum">
              <a:rPr kumimoji="1" lang="ja-JP" altLang="en-US" smtClean="0"/>
              <a:t>‹#›</a:t>
            </a:fld>
            <a:endParaRPr kumimoji="1" lang="ja-JP" altLang="en-US"/>
          </a:p>
        </p:txBody>
      </p:sp>
    </p:spTree>
    <p:extLst>
      <p:ext uri="{BB962C8B-B14F-4D97-AF65-F5344CB8AC3E}">
        <p14:creationId xmlns:p14="http://schemas.microsoft.com/office/powerpoint/2010/main" val="4081392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03FA86B2-A8F2-410B-9869-B07D4846C540}" type="datetime1">
              <a:rPr kumimoji="1" lang="ja-JP" altLang="en-US" smtClean="0"/>
              <a:t>2021/11/13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A1D3F61-0290-49D1-B09E-39B0B9D428F0}" type="slidenum">
              <a:rPr kumimoji="1" lang="ja-JP" altLang="en-US" smtClean="0"/>
              <a:t>‹#›</a:t>
            </a:fld>
            <a:endParaRPr kumimoji="1" lang="ja-JP" altLang="en-US"/>
          </a:p>
        </p:txBody>
      </p:sp>
    </p:spTree>
    <p:extLst>
      <p:ext uri="{BB962C8B-B14F-4D97-AF65-F5344CB8AC3E}">
        <p14:creationId xmlns:p14="http://schemas.microsoft.com/office/powerpoint/2010/main" val="715037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F7FD19F0-D870-484A-BCC4-2173C6A621A6}" type="datetime1">
              <a:rPr kumimoji="1" lang="ja-JP" altLang="en-US" smtClean="0"/>
              <a:t>2021/11/13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A1D3F61-0290-49D1-B09E-39B0B9D428F0}" type="slidenum">
              <a:rPr kumimoji="1" lang="ja-JP" altLang="en-US" smtClean="0"/>
              <a:t>‹#›</a:t>
            </a:fld>
            <a:endParaRPr kumimoji="1" lang="ja-JP" altLang="en-US"/>
          </a:p>
        </p:txBody>
      </p:sp>
    </p:spTree>
    <p:extLst>
      <p:ext uri="{BB962C8B-B14F-4D97-AF65-F5344CB8AC3E}">
        <p14:creationId xmlns:p14="http://schemas.microsoft.com/office/powerpoint/2010/main" val="2835823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C8136037-6D42-447F-B1AF-2B64FE68B513}" type="datetime1">
              <a:rPr kumimoji="1" lang="ja-JP" altLang="en-US" smtClean="0"/>
              <a:t>2021/11/13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A1D3F61-0290-49D1-B09E-39B0B9D428F0}" type="slidenum">
              <a:rPr kumimoji="1" lang="ja-JP" altLang="en-US" smtClean="0"/>
              <a:t>‹#›</a:t>
            </a:fld>
            <a:endParaRPr kumimoji="1" lang="ja-JP" altLang="en-US"/>
          </a:p>
        </p:txBody>
      </p:sp>
    </p:spTree>
    <p:extLst>
      <p:ext uri="{BB962C8B-B14F-4D97-AF65-F5344CB8AC3E}">
        <p14:creationId xmlns:p14="http://schemas.microsoft.com/office/powerpoint/2010/main" val="1612133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E7A4DA64-31AF-4E5E-8EA9-68210A230A42}" type="datetime1">
              <a:rPr kumimoji="1" lang="ja-JP" altLang="en-US" smtClean="0"/>
              <a:t>2021/11/13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A1D3F61-0290-49D1-B09E-39B0B9D428F0}" type="slidenum">
              <a:rPr kumimoji="1" lang="ja-JP" altLang="en-US" smtClean="0"/>
              <a:t>‹#›</a:t>
            </a:fld>
            <a:endParaRPr kumimoji="1" lang="ja-JP" altLang="en-US"/>
          </a:p>
        </p:txBody>
      </p:sp>
    </p:spTree>
    <p:extLst>
      <p:ext uri="{BB962C8B-B14F-4D97-AF65-F5344CB8AC3E}">
        <p14:creationId xmlns:p14="http://schemas.microsoft.com/office/powerpoint/2010/main" val="239329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2D98A08C-1F1B-45BE-BFA8-5AFE994F26DE}" type="datetime1">
              <a:rPr kumimoji="1" lang="ja-JP" altLang="en-US" smtClean="0"/>
              <a:t>2021/11/13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A1D3F61-0290-49D1-B09E-39B0B9D428F0}" type="slidenum">
              <a:rPr kumimoji="1" lang="ja-JP" altLang="en-US" smtClean="0"/>
              <a:t>‹#›</a:t>
            </a:fld>
            <a:endParaRPr kumimoji="1" lang="ja-JP" altLang="en-US"/>
          </a:p>
        </p:txBody>
      </p:sp>
    </p:spTree>
    <p:extLst>
      <p:ext uri="{BB962C8B-B14F-4D97-AF65-F5344CB8AC3E}">
        <p14:creationId xmlns:p14="http://schemas.microsoft.com/office/powerpoint/2010/main" val="3156545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77930A12-554B-4708-9F88-7FCD3DBF08D5}" type="datetime1">
              <a:rPr kumimoji="1" lang="ja-JP" altLang="en-US" smtClean="0"/>
              <a:t>2021/11/13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AA1D3F61-0290-49D1-B09E-39B0B9D428F0}" type="slidenum">
              <a:rPr kumimoji="1" lang="ja-JP" altLang="en-US" smtClean="0"/>
              <a:t>‹#›</a:t>
            </a:fld>
            <a:endParaRPr kumimoji="1" lang="ja-JP" altLang="en-US"/>
          </a:p>
        </p:txBody>
      </p:sp>
    </p:spTree>
    <p:extLst>
      <p:ext uri="{BB962C8B-B14F-4D97-AF65-F5344CB8AC3E}">
        <p14:creationId xmlns:p14="http://schemas.microsoft.com/office/powerpoint/2010/main" val="2257167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BBC3A782-A2A6-4B59-8DC9-28152C77CB88}" type="datetime1">
              <a:rPr kumimoji="1" lang="ja-JP" altLang="en-US" smtClean="0"/>
              <a:t>2021/11/13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AA1D3F61-0290-49D1-B09E-39B0B9D428F0}" type="slidenum">
              <a:rPr kumimoji="1" lang="ja-JP" altLang="en-US" smtClean="0"/>
              <a:t>‹#›</a:t>
            </a:fld>
            <a:endParaRPr kumimoji="1" lang="ja-JP" altLang="en-US"/>
          </a:p>
        </p:txBody>
      </p:sp>
    </p:spTree>
    <p:extLst>
      <p:ext uri="{BB962C8B-B14F-4D97-AF65-F5344CB8AC3E}">
        <p14:creationId xmlns:p14="http://schemas.microsoft.com/office/powerpoint/2010/main" val="1824892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B903D4-2A78-4B01-9D02-C51BD55C11A8}" type="datetime1">
              <a:rPr kumimoji="1" lang="ja-JP" altLang="en-US" smtClean="0"/>
              <a:t>2021/11/13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AA1D3F61-0290-49D1-B09E-39B0B9D428F0}" type="slidenum">
              <a:rPr kumimoji="1" lang="ja-JP" altLang="en-US" smtClean="0"/>
              <a:t>‹#›</a:t>
            </a:fld>
            <a:endParaRPr kumimoji="1" lang="ja-JP" altLang="en-US"/>
          </a:p>
        </p:txBody>
      </p:sp>
    </p:spTree>
    <p:extLst>
      <p:ext uri="{BB962C8B-B14F-4D97-AF65-F5344CB8AC3E}">
        <p14:creationId xmlns:p14="http://schemas.microsoft.com/office/powerpoint/2010/main" val="4061964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87F4D17B-8E31-4E9A-9DFA-54DB745DA109}" type="datetime1">
              <a:rPr kumimoji="1" lang="ja-JP" altLang="en-US" smtClean="0"/>
              <a:t>2021/11/13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A1D3F61-0290-49D1-B09E-39B0B9D428F0}" type="slidenum">
              <a:rPr kumimoji="1" lang="ja-JP" altLang="en-US" smtClean="0"/>
              <a:t>‹#›</a:t>
            </a:fld>
            <a:endParaRPr kumimoji="1" lang="ja-JP" altLang="en-US"/>
          </a:p>
        </p:txBody>
      </p:sp>
    </p:spTree>
    <p:extLst>
      <p:ext uri="{BB962C8B-B14F-4D97-AF65-F5344CB8AC3E}">
        <p14:creationId xmlns:p14="http://schemas.microsoft.com/office/powerpoint/2010/main" val="3175806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75E01A96-7993-4D26-B2AF-6E2CA4326908}" type="datetime1">
              <a:rPr kumimoji="1" lang="ja-JP" altLang="en-US" smtClean="0"/>
              <a:t>2021/11/13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A1D3F61-0290-49D1-B09E-39B0B9D428F0}" type="slidenum">
              <a:rPr kumimoji="1" lang="ja-JP" altLang="en-US" smtClean="0"/>
              <a:t>‹#›</a:t>
            </a:fld>
            <a:endParaRPr kumimoji="1" lang="ja-JP" altLang="en-US"/>
          </a:p>
        </p:txBody>
      </p:sp>
    </p:spTree>
    <p:extLst>
      <p:ext uri="{BB962C8B-B14F-4D97-AF65-F5344CB8AC3E}">
        <p14:creationId xmlns:p14="http://schemas.microsoft.com/office/powerpoint/2010/main" val="9473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5E7BB0-36BD-4888-A7CA-277474A16485}" type="datetime1">
              <a:rPr kumimoji="1" lang="ja-JP" altLang="en-US" smtClean="0"/>
              <a:t>2021/11/13</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1D3F61-0290-49D1-B09E-39B0B9D428F0}" type="slidenum">
              <a:rPr kumimoji="1" lang="ja-JP" altLang="en-US" smtClean="0"/>
              <a:t>‹#›</a:t>
            </a:fld>
            <a:endParaRPr kumimoji="1" lang="ja-JP" altLang="en-US"/>
          </a:p>
        </p:txBody>
      </p:sp>
    </p:spTree>
    <p:extLst>
      <p:ext uri="{BB962C8B-B14F-4D97-AF65-F5344CB8AC3E}">
        <p14:creationId xmlns:p14="http://schemas.microsoft.com/office/powerpoint/2010/main" val="1246915766"/>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6.emf"/><Relationship Id="rId4" Type="http://schemas.openxmlformats.org/officeDocument/2006/relationships/image" Target="../media/image25.emf"/></Relationships>
</file>

<file path=ppt/slides/_rels/slide2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9.emf"/><Relationship Id="rId4" Type="http://schemas.openxmlformats.org/officeDocument/2006/relationships/image" Target="../media/image28.emf"/></Relationships>
</file>

<file path=ppt/slides/_rels/slide2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54105" y="198956"/>
            <a:ext cx="8435790" cy="1984503"/>
          </a:xfrm>
        </p:spPr>
        <p:txBody>
          <a:bodyPr>
            <a:noAutofit/>
          </a:bodyPr>
          <a:lstStyle/>
          <a:p>
            <a:r>
              <a:rPr lang="ja-JP" altLang="en-US" sz="2800" dirty="0"/>
              <a:t>令和３年度　天草市教育委員会指定</a:t>
            </a:r>
            <a:r>
              <a:rPr lang="en-US" altLang="ja-JP" sz="2800" dirty="0"/>
              <a:t/>
            </a:r>
            <a:br>
              <a:rPr lang="en-US" altLang="ja-JP" sz="2800" dirty="0"/>
            </a:br>
            <a:r>
              <a:rPr lang="ja-JP" altLang="en-US" sz="2800" dirty="0" smtClean="0"/>
              <a:t>「小中</a:t>
            </a:r>
            <a:r>
              <a:rPr lang="ja-JP" altLang="en-US" sz="2800" dirty="0"/>
              <a:t>連携</a:t>
            </a:r>
            <a:r>
              <a:rPr lang="ja-JP" altLang="en-US" sz="2800" dirty="0" smtClean="0"/>
              <a:t>教育」研究</a:t>
            </a:r>
            <a:r>
              <a:rPr lang="ja-JP" altLang="en-US" sz="2800" dirty="0"/>
              <a:t>推進校</a:t>
            </a:r>
            <a:r>
              <a:rPr lang="en-US" altLang="ja-JP" sz="2800" dirty="0"/>
              <a:t/>
            </a:r>
            <a:br>
              <a:rPr lang="en-US" altLang="ja-JP" sz="2800" dirty="0"/>
            </a:br>
            <a:r>
              <a:rPr lang="ja-JP" altLang="en-US" sz="4400" dirty="0"/>
              <a:t>天草</a:t>
            </a:r>
            <a:r>
              <a:rPr lang="ja-JP" altLang="en-US" sz="4400" dirty="0" smtClean="0"/>
              <a:t>市立御所浦小・中学校</a:t>
            </a:r>
            <a:r>
              <a:rPr lang="en-US" altLang="ja-JP" sz="4400" dirty="0" smtClean="0"/>
              <a:t/>
            </a:r>
            <a:br>
              <a:rPr lang="en-US" altLang="ja-JP" sz="4400" dirty="0" smtClean="0"/>
            </a:br>
            <a:r>
              <a:rPr lang="ja-JP" altLang="en-US" sz="4400" dirty="0" smtClean="0"/>
              <a:t>研究発表会</a:t>
            </a:r>
            <a:endParaRPr lang="ja-JP" altLang="en-US" sz="4400" dirty="0"/>
          </a:p>
        </p:txBody>
      </p:sp>
      <p:sp>
        <p:nvSpPr>
          <p:cNvPr id="3" name="サブタイトル 2"/>
          <p:cNvSpPr>
            <a:spLocks noGrp="1"/>
          </p:cNvSpPr>
          <p:nvPr>
            <p:ph type="subTitle" idx="1"/>
          </p:nvPr>
        </p:nvSpPr>
        <p:spPr>
          <a:xfrm>
            <a:off x="1143000" y="2183459"/>
            <a:ext cx="6858000" cy="454252"/>
          </a:xfrm>
        </p:spPr>
        <p:txBody>
          <a:bodyPr>
            <a:normAutofit/>
          </a:bodyPr>
          <a:lstStyle/>
          <a:p>
            <a:r>
              <a:rPr kumimoji="1" lang="ja-JP" altLang="en-US" sz="2000" dirty="0" smtClean="0"/>
              <a:t>令和３年１１月１８日（木）</a:t>
            </a:r>
            <a:endParaRPr kumimoji="1" lang="en-US" altLang="ja-JP" sz="2000" dirty="0" smtClean="0"/>
          </a:p>
        </p:txBody>
      </p:sp>
      <p:sp>
        <p:nvSpPr>
          <p:cNvPr id="4" name="スライド番号プレースホルダー 3"/>
          <p:cNvSpPr>
            <a:spLocks noGrp="1"/>
          </p:cNvSpPr>
          <p:nvPr>
            <p:ph type="sldNum" sz="quarter" idx="12"/>
          </p:nvPr>
        </p:nvSpPr>
        <p:spPr/>
        <p:txBody>
          <a:bodyPr/>
          <a:lstStyle/>
          <a:p>
            <a:fld id="{AA1D3F61-0290-49D1-B09E-39B0B9D428F0}" type="slidenum">
              <a:rPr kumimoji="1" lang="ja-JP" altLang="en-US" smtClean="0"/>
              <a:t>1</a:t>
            </a:fld>
            <a:endParaRPr kumimoji="1" lang="ja-JP" altLang="en-US"/>
          </a:p>
        </p:txBody>
      </p:sp>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267" y="2505358"/>
            <a:ext cx="8041466" cy="4352642"/>
          </a:xfrm>
          <a:prstGeom prst="rect">
            <a:avLst/>
          </a:prstGeom>
          <a:ln>
            <a:noFill/>
          </a:ln>
          <a:effectLst>
            <a:softEdge rad="112500"/>
          </a:effectLst>
        </p:spPr>
      </p:pic>
    </p:spTree>
    <p:extLst>
      <p:ext uri="{BB962C8B-B14F-4D97-AF65-F5344CB8AC3E}">
        <p14:creationId xmlns:p14="http://schemas.microsoft.com/office/powerpoint/2010/main" val="31643596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 name="スライド番号プレースホルダー 1"/>
          <p:cNvSpPr>
            <a:spLocks noGrp="1"/>
          </p:cNvSpPr>
          <p:nvPr>
            <p:ph type="sldNum" sz="quarter" idx="12"/>
          </p:nvPr>
        </p:nvSpPr>
        <p:spPr/>
        <p:txBody>
          <a:bodyPr/>
          <a:lstStyle/>
          <a:p>
            <a:fld id="{AA1D3F61-0290-49D1-B09E-39B0B9D428F0}" type="slidenum">
              <a:rPr kumimoji="1" lang="ja-JP" altLang="en-US" smtClean="0"/>
              <a:t>10</a:t>
            </a:fld>
            <a:endParaRPr kumimoji="1" lang="ja-JP" altLang="en-US"/>
          </a:p>
        </p:txBody>
      </p:sp>
      <p:sp>
        <p:nvSpPr>
          <p:cNvPr id="1128" name="コンテンツ プレースホルダー 1"/>
          <p:cNvSpPr>
            <a:spLocks noGrp="1"/>
          </p:cNvSpPr>
          <p:nvPr>
            <p:ph type="title"/>
          </p:nvPr>
        </p:nvSpPr>
        <p:spPr>
          <a:xfrm>
            <a:off x="4023360" y="500162"/>
            <a:ext cx="2898648" cy="502534"/>
          </a:xfrm>
          <a:ln>
            <a:solidFill>
              <a:schemeClr val="tx1"/>
            </a:solidFill>
          </a:ln>
        </p:spPr>
        <p:txBody>
          <a:bodyPr>
            <a:normAutofit/>
          </a:bodyPr>
          <a:lstStyle/>
          <a:p>
            <a:pPr algn="ctr"/>
            <a:r>
              <a:rPr lang="ja-JP" altLang="en-US" sz="2100" b="1" dirty="0">
                <a:latin typeface="+mj-ea"/>
              </a:rPr>
              <a:t>具体的実践～中学校～</a:t>
            </a:r>
            <a:endParaRPr lang="en-US" altLang="ja-JP" sz="2100" b="1" dirty="0">
              <a:latin typeface="+mj-ea"/>
            </a:endParaRPr>
          </a:p>
        </p:txBody>
      </p:sp>
      <p:sp>
        <p:nvSpPr>
          <p:cNvPr id="1129" name="コンテンツ プレースホルダー 2"/>
          <p:cNvSpPr>
            <a:spLocks noGrp="1"/>
          </p:cNvSpPr>
          <p:nvPr>
            <p:ph idx="1"/>
          </p:nvPr>
        </p:nvSpPr>
        <p:spPr>
          <a:xfrm>
            <a:off x="250098" y="1272209"/>
            <a:ext cx="8665736" cy="713553"/>
          </a:xfrm>
          <a:ln>
            <a:solidFill>
              <a:schemeClr val="tx1"/>
            </a:solidFill>
          </a:ln>
        </p:spPr>
        <p:txBody>
          <a:bodyPr>
            <a:normAutofit fontScale="92500"/>
          </a:bodyPr>
          <a:lstStyle/>
          <a:p>
            <a:pPr marL="0" indent="0" algn="ctr">
              <a:buNone/>
            </a:pPr>
            <a:r>
              <a:rPr lang="ja-JP" altLang="en-US" sz="3300" b="1" u="sng" dirty="0" smtClean="0">
                <a:latin typeface="+mn-ea"/>
              </a:rPr>
              <a:t>単元</a:t>
            </a:r>
            <a:r>
              <a:rPr lang="ja-JP" altLang="en-US" sz="3300" b="1" u="sng" dirty="0">
                <a:latin typeface="+mn-ea"/>
              </a:rPr>
              <a:t>の中での「学び合いの時間」</a:t>
            </a:r>
            <a:r>
              <a:rPr lang="ja-JP" altLang="en-US" sz="3300" b="1" dirty="0">
                <a:latin typeface="+mn-ea"/>
              </a:rPr>
              <a:t>の効果的な設定</a:t>
            </a:r>
            <a:endParaRPr lang="ja-JP" altLang="en-US" sz="3300" dirty="0">
              <a:latin typeface="+mn-ea"/>
            </a:endParaRPr>
          </a:p>
        </p:txBody>
      </p:sp>
      <p:sp>
        <p:nvSpPr>
          <p:cNvPr id="1130" name="テキスト 101"/>
          <p:cNvSpPr txBox="1"/>
          <p:nvPr/>
        </p:nvSpPr>
        <p:spPr>
          <a:xfrm>
            <a:off x="628650" y="532139"/>
            <a:ext cx="3294126" cy="461665"/>
          </a:xfrm>
          <a:prstGeom prst="rect">
            <a:avLst/>
          </a:prstGeom>
          <a:solidFill>
            <a:srgbClr val="FFCCFF"/>
          </a:solidFill>
          <a:ln w="57150">
            <a:solidFill>
              <a:schemeClr val="tx1"/>
            </a:solidFill>
          </a:ln>
        </p:spPr>
        <p:txBody>
          <a:bodyPr wrap="square">
            <a:spAutoFit/>
          </a:bodyPr>
          <a:lstStyle/>
          <a:p>
            <a:pPr algn="ctr">
              <a:defRPr lang="ja-JP" altLang="en-US"/>
            </a:pPr>
            <a:r>
              <a:rPr lang="ja-JP" altLang="en-US" sz="2400" dirty="0">
                <a:latin typeface="AR P明朝体U"/>
                <a:ea typeface="AR P明朝体U"/>
              </a:rPr>
              <a:t>①単元デザイン研究部</a:t>
            </a:r>
          </a:p>
        </p:txBody>
      </p:sp>
      <p:sp>
        <p:nvSpPr>
          <p:cNvPr id="1131" name="テキスト 352"/>
          <p:cNvSpPr txBox="1"/>
          <p:nvPr/>
        </p:nvSpPr>
        <p:spPr>
          <a:xfrm>
            <a:off x="4023360" y="2124773"/>
            <a:ext cx="4721060" cy="1752819"/>
          </a:xfrm>
          <a:prstGeom prst="rect">
            <a:avLst/>
          </a:prstGeom>
        </p:spPr>
        <p:txBody>
          <a:bodyPr wrap="square">
            <a:noAutofit/>
          </a:bodyPr>
          <a:lstStyle/>
          <a:p>
            <a:pPr>
              <a:defRPr lang="ja-JP" altLang="en-US"/>
            </a:pPr>
            <a:r>
              <a:rPr lang="ja-JP" altLang="en-US" dirty="0"/>
              <a:t>　</a:t>
            </a:r>
            <a:r>
              <a:rPr lang="ja-JP" altLang="en-US" sz="2100" dirty="0"/>
              <a:t>事例）中学１年理科</a:t>
            </a:r>
          </a:p>
          <a:p>
            <a:pPr>
              <a:defRPr lang="ja-JP" altLang="en-US"/>
            </a:pPr>
            <a:r>
              <a:rPr lang="ja-JP" altLang="en-US" sz="2100" dirty="0"/>
              <a:t>①「学び合いの時間」までの学習</a:t>
            </a:r>
          </a:p>
          <a:p>
            <a:pPr>
              <a:defRPr lang="ja-JP" altLang="en-US"/>
            </a:pPr>
            <a:endParaRPr lang="ja-JP" altLang="en-US" sz="2100" dirty="0"/>
          </a:p>
          <a:p>
            <a:pPr>
              <a:defRPr lang="ja-JP" altLang="en-US"/>
            </a:pPr>
            <a:endParaRPr lang="ja-JP" altLang="en-US" sz="2100" dirty="0"/>
          </a:p>
          <a:p>
            <a:pPr>
              <a:defRPr lang="ja-JP" altLang="en-US"/>
            </a:pPr>
            <a:r>
              <a:rPr lang="ja-JP" altLang="en-US" sz="2100" dirty="0"/>
              <a:t>②「学び合いの時間」の学習</a:t>
            </a:r>
          </a:p>
          <a:p>
            <a:pPr>
              <a:defRPr lang="ja-JP" altLang="en-US"/>
            </a:pPr>
            <a:r>
              <a:rPr lang="ja-JP" altLang="en-US" dirty="0"/>
              <a:t>　</a:t>
            </a:r>
          </a:p>
        </p:txBody>
      </p:sp>
      <p:sp>
        <p:nvSpPr>
          <p:cNvPr id="1132" name="テキスト ボックス 380"/>
          <p:cNvSpPr txBox="1"/>
          <p:nvPr/>
        </p:nvSpPr>
        <p:spPr>
          <a:xfrm>
            <a:off x="250098" y="5128513"/>
            <a:ext cx="3672679" cy="1569660"/>
          </a:xfrm>
          <a:prstGeom prst="rect">
            <a:avLst/>
          </a:prstGeom>
          <a:solidFill>
            <a:schemeClr val="accent4">
              <a:lumMod val="40000"/>
              <a:lumOff val="60000"/>
            </a:schemeClr>
          </a:solidFill>
          <a:ln w="28575">
            <a:solidFill>
              <a:schemeClr val="tx1"/>
            </a:solidFill>
          </a:ln>
          <a:effectLst>
            <a:outerShdw blurRad="50800" dist="38100" dir="2700000" algn="tl" rotWithShape="0">
              <a:prstClr val="black">
                <a:alpha val="40000"/>
              </a:prstClr>
            </a:outerShdw>
          </a:effectLst>
        </p:spPr>
        <p:txBody>
          <a:bodyPr wrap="square" rtlCol="0">
            <a:spAutoFit/>
          </a:bodyPr>
          <a:lstStyle/>
          <a:p>
            <a:r>
              <a:rPr lang="ja-JP" altLang="en-US" sz="2400" b="1" dirty="0"/>
              <a:t> </a:t>
            </a:r>
            <a:r>
              <a:rPr lang="ja-JP" altLang="en-US" sz="2400" b="1" dirty="0" smtClean="0"/>
              <a:t>成果</a:t>
            </a:r>
            <a:endParaRPr lang="en-US" altLang="ja-JP" sz="2400" b="1" dirty="0" smtClean="0"/>
          </a:p>
          <a:p>
            <a:r>
              <a:rPr lang="ja-JP" altLang="en-US" sz="2400" b="1" dirty="0" smtClean="0"/>
              <a:t>単元内</a:t>
            </a:r>
            <a:r>
              <a:rPr lang="ja-JP" altLang="en-US" sz="2400" b="1" dirty="0"/>
              <a:t>で習得した</a:t>
            </a:r>
            <a:r>
              <a:rPr lang="ja-JP" altLang="en-US" sz="2400" b="1" dirty="0" smtClean="0"/>
              <a:t>知識及び技能を</a:t>
            </a:r>
            <a:r>
              <a:rPr lang="ja-JP" altLang="en-US" sz="2400" b="1" dirty="0"/>
              <a:t>活用した，効果的</a:t>
            </a:r>
            <a:r>
              <a:rPr lang="ja-JP" altLang="en-US" sz="2400" b="1" dirty="0" smtClean="0"/>
              <a:t>な学び合い</a:t>
            </a:r>
            <a:r>
              <a:rPr lang="ja-JP" altLang="en-US" sz="2400" b="1" dirty="0"/>
              <a:t>の実現</a:t>
            </a:r>
          </a:p>
        </p:txBody>
      </p:sp>
      <p:sp>
        <p:nvSpPr>
          <p:cNvPr id="1133" name="テキスト ボックス 381"/>
          <p:cNvSpPr txBox="1"/>
          <p:nvPr/>
        </p:nvSpPr>
        <p:spPr>
          <a:xfrm>
            <a:off x="250098" y="2266698"/>
            <a:ext cx="3672679" cy="1015663"/>
          </a:xfrm>
          <a:prstGeom prst="rect">
            <a:avLst/>
          </a:prstGeom>
          <a:solidFill>
            <a:schemeClr val="bg1"/>
          </a:solidFill>
          <a:ln>
            <a:solidFill>
              <a:schemeClr val="tx1"/>
            </a:solidFill>
          </a:ln>
        </p:spPr>
        <p:txBody>
          <a:bodyPr wrap="square" rtlCol="0">
            <a:spAutoFit/>
          </a:bodyPr>
          <a:lstStyle/>
          <a:p>
            <a:r>
              <a:rPr lang="ja-JP" altLang="en-US" sz="2400" b="1" dirty="0"/>
              <a:t>内容：</a:t>
            </a:r>
            <a:r>
              <a:rPr lang="ja-JP" altLang="en-US" b="1" dirty="0"/>
              <a:t>「</a:t>
            </a:r>
            <a:r>
              <a:rPr lang="ja-JP" altLang="en-US" b="1" dirty="0" smtClean="0"/>
              <a:t>学び合い間</a:t>
            </a:r>
            <a:r>
              <a:rPr lang="ja-JP" altLang="en-US" b="1" dirty="0"/>
              <a:t>」までに</a:t>
            </a:r>
          </a:p>
          <a:p>
            <a:r>
              <a:rPr lang="ja-JP" altLang="en-US" b="1" dirty="0"/>
              <a:t>　　　　　必要な知識及び技能を</a:t>
            </a:r>
          </a:p>
          <a:p>
            <a:r>
              <a:rPr lang="ja-JP" altLang="en-US" b="1" dirty="0"/>
              <a:t>　　　　　習得させる</a:t>
            </a:r>
          </a:p>
        </p:txBody>
      </p:sp>
      <p:sp>
        <p:nvSpPr>
          <p:cNvPr id="1134" name="図形 382"/>
          <p:cNvSpPr/>
          <p:nvPr/>
        </p:nvSpPr>
        <p:spPr>
          <a:xfrm>
            <a:off x="465897" y="3316595"/>
            <a:ext cx="882926" cy="1811918"/>
          </a:xfrm>
          <a:prstGeom prst="downArrow">
            <a:avLst/>
          </a:prstGeom>
          <a:solidFill>
            <a:srgbClr val="FFFF00"/>
          </a:solidFill>
          <a:ln w="12700" cap="flat" cmpd="sng" algn="ctr">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sz="1350"/>
          </a:p>
        </p:txBody>
      </p:sp>
      <p:sp>
        <p:nvSpPr>
          <p:cNvPr id="1135" name="角丸四角形吹き出し 385"/>
          <p:cNvSpPr/>
          <p:nvPr/>
        </p:nvSpPr>
        <p:spPr>
          <a:xfrm>
            <a:off x="4314055" y="2829393"/>
            <a:ext cx="3339408" cy="487202"/>
          </a:xfrm>
          <a:prstGeom prst="wedgeRoundRectCallout">
            <a:avLst>
              <a:gd name="adj1" fmla="val 58745"/>
              <a:gd name="adj2" fmla="val 3378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500" dirty="0">
                <a:solidFill>
                  <a:schemeClr val="tx1"/>
                </a:solidFill>
              </a:rPr>
              <a:t>　身近な気体の性質。集め方。調べ方。</a:t>
            </a:r>
          </a:p>
        </p:txBody>
      </p:sp>
      <p:sp>
        <p:nvSpPr>
          <p:cNvPr id="1136" name="角丸四角形吹き出し 387"/>
          <p:cNvSpPr/>
          <p:nvPr/>
        </p:nvSpPr>
        <p:spPr>
          <a:xfrm>
            <a:off x="4865561" y="3987717"/>
            <a:ext cx="3287348" cy="487202"/>
          </a:xfrm>
          <a:prstGeom prst="wedgeRoundRectCallout">
            <a:avLst>
              <a:gd name="adj1" fmla="val 56147"/>
              <a:gd name="adj2" fmla="val 4875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500" dirty="0">
                <a:solidFill>
                  <a:schemeClr val="tx1"/>
                </a:solidFill>
              </a:rPr>
              <a:t>　今までと違う方法で発生した気体。</a:t>
            </a:r>
          </a:p>
          <a:p>
            <a:r>
              <a:rPr lang="ja-JP" altLang="en-US" sz="1500" dirty="0">
                <a:solidFill>
                  <a:schemeClr val="tx1"/>
                </a:solidFill>
              </a:rPr>
              <a:t>どうやったら調べられるかな。</a:t>
            </a:r>
          </a:p>
        </p:txBody>
      </p:sp>
      <p:sp>
        <p:nvSpPr>
          <p:cNvPr id="1137" name="角丸四角形吹き出し 409"/>
          <p:cNvSpPr/>
          <p:nvPr/>
        </p:nvSpPr>
        <p:spPr>
          <a:xfrm>
            <a:off x="4865561" y="4566944"/>
            <a:ext cx="3287348" cy="809783"/>
          </a:xfrm>
          <a:prstGeom prst="wedgeRoundRectCallout">
            <a:avLst>
              <a:gd name="adj1" fmla="val -57097"/>
              <a:gd name="adj2" fmla="val 2681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500" dirty="0">
                <a:solidFill>
                  <a:schemeClr val="tx1"/>
                </a:solidFill>
              </a:rPr>
              <a:t>　水上置換法で集められるかな。ダメだったら下方置換法か上方置換法を試そう。</a:t>
            </a:r>
          </a:p>
        </p:txBody>
      </p:sp>
      <p:pic>
        <p:nvPicPr>
          <p:cNvPr id="1138" name="図 112"/>
          <p:cNvPicPr>
            <a:picLocks noChangeAspect="1"/>
          </p:cNvPicPr>
          <p:nvPr/>
        </p:nvPicPr>
        <p:blipFill>
          <a:blip r:embed="rId3">
            <a:lum bright="20000" contrast="20000"/>
          </a:blip>
          <a:stretch>
            <a:fillRect/>
          </a:stretch>
        </p:blipFill>
        <p:spPr>
          <a:xfrm>
            <a:off x="1493994" y="3467129"/>
            <a:ext cx="2428782" cy="1528378"/>
          </a:xfrm>
          <a:prstGeom prst="rect">
            <a:avLst/>
          </a:prstGeom>
          <a:noFill/>
          <a:ln w="9525" cap="flat" cmpd="sng">
            <a:noFill/>
            <a:prstDash val="solid"/>
            <a:round/>
          </a:ln>
          <a:effectLst>
            <a:glow>
              <a:sysClr val="windowText" lastClr="000000"/>
            </a:glow>
            <a:softEdge rad="112522"/>
          </a:effectLst>
        </p:spPr>
      </p:pic>
      <p:sp>
        <p:nvSpPr>
          <p:cNvPr id="1139" name="角丸四角形吹き出し 113"/>
          <p:cNvSpPr/>
          <p:nvPr/>
        </p:nvSpPr>
        <p:spPr>
          <a:xfrm>
            <a:off x="4865561" y="5432744"/>
            <a:ext cx="3287348" cy="739556"/>
          </a:xfrm>
          <a:prstGeom prst="wedgeRoundRectCallout">
            <a:avLst>
              <a:gd name="adj1" fmla="val 55803"/>
              <a:gd name="adj2" fmla="val -3608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500" dirty="0">
                <a:solidFill>
                  <a:schemeClr val="tx1"/>
                </a:solidFill>
              </a:rPr>
              <a:t>　水上置換法で集まるなら、アンモニアじゃないよね。火のついたマッチを近づけてみよう。</a:t>
            </a:r>
          </a:p>
        </p:txBody>
      </p:sp>
      <p:sp>
        <p:nvSpPr>
          <p:cNvPr id="1140" name="図形 114"/>
          <p:cNvSpPr/>
          <p:nvPr/>
        </p:nvSpPr>
        <p:spPr>
          <a:xfrm>
            <a:off x="4023360" y="4840202"/>
            <a:ext cx="541193" cy="557429"/>
          </a:xfrm>
          <a:prstGeom prst="smileyFace">
            <a:avLst/>
          </a:prstGeom>
          <a:solidFill>
            <a:srgbClr val="FFFF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sz="1350"/>
          </a:p>
        </p:txBody>
      </p:sp>
      <p:sp>
        <p:nvSpPr>
          <p:cNvPr id="1141" name="図形 115"/>
          <p:cNvSpPr/>
          <p:nvPr/>
        </p:nvSpPr>
        <p:spPr>
          <a:xfrm>
            <a:off x="8354542" y="4819298"/>
            <a:ext cx="541193" cy="557429"/>
          </a:xfrm>
          <a:prstGeom prst="smileyFace">
            <a:avLst/>
          </a:prstGeom>
          <a:solidFill>
            <a:srgbClr val="FFFF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sz="1350"/>
          </a:p>
        </p:txBody>
      </p:sp>
      <p:sp>
        <p:nvSpPr>
          <p:cNvPr id="2" name="正方形/長方形 1"/>
          <p:cNvSpPr/>
          <p:nvPr/>
        </p:nvSpPr>
        <p:spPr>
          <a:xfrm>
            <a:off x="4023360" y="2124773"/>
            <a:ext cx="4892474" cy="442233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25727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33"/>
                                        </p:tgtEl>
                                        <p:attrNameLst>
                                          <p:attrName>style.visibility</p:attrName>
                                        </p:attrNameLst>
                                      </p:cBhvr>
                                      <p:to>
                                        <p:strVal val="visible"/>
                                      </p:to>
                                    </p:set>
                                    <p:animEffect transition="in" filter="fade">
                                      <p:cBhvr>
                                        <p:cTn id="7" dur="500"/>
                                        <p:tgtEl>
                                          <p:spTgt spid="11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31"/>
                                        </p:tgtEl>
                                        <p:attrNameLst>
                                          <p:attrName>style.visibility</p:attrName>
                                        </p:attrNameLst>
                                      </p:cBhvr>
                                      <p:to>
                                        <p:strVal val="visible"/>
                                      </p:to>
                                    </p:set>
                                    <p:animEffect transition="in" filter="fade">
                                      <p:cBhvr>
                                        <p:cTn id="13" dur="500"/>
                                        <p:tgtEl>
                                          <p:spTgt spid="113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36"/>
                                        </p:tgtEl>
                                        <p:attrNameLst>
                                          <p:attrName>style.visibility</p:attrName>
                                        </p:attrNameLst>
                                      </p:cBhvr>
                                      <p:to>
                                        <p:strVal val="visible"/>
                                      </p:to>
                                    </p:set>
                                    <p:animEffect transition="in" filter="fade">
                                      <p:cBhvr>
                                        <p:cTn id="16" dur="500"/>
                                        <p:tgtEl>
                                          <p:spTgt spid="113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37"/>
                                        </p:tgtEl>
                                        <p:attrNameLst>
                                          <p:attrName>style.visibility</p:attrName>
                                        </p:attrNameLst>
                                      </p:cBhvr>
                                      <p:to>
                                        <p:strVal val="visible"/>
                                      </p:to>
                                    </p:set>
                                    <p:animEffect transition="in" filter="fade">
                                      <p:cBhvr>
                                        <p:cTn id="19" dur="500"/>
                                        <p:tgtEl>
                                          <p:spTgt spid="113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39"/>
                                        </p:tgtEl>
                                        <p:attrNameLst>
                                          <p:attrName>style.visibility</p:attrName>
                                        </p:attrNameLst>
                                      </p:cBhvr>
                                      <p:to>
                                        <p:strVal val="visible"/>
                                      </p:to>
                                    </p:set>
                                    <p:animEffect transition="in" filter="fade">
                                      <p:cBhvr>
                                        <p:cTn id="22" dur="500"/>
                                        <p:tgtEl>
                                          <p:spTgt spid="113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40"/>
                                        </p:tgtEl>
                                        <p:attrNameLst>
                                          <p:attrName>style.visibility</p:attrName>
                                        </p:attrNameLst>
                                      </p:cBhvr>
                                      <p:to>
                                        <p:strVal val="visible"/>
                                      </p:to>
                                    </p:set>
                                    <p:animEffect transition="in" filter="fade">
                                      <p:cBhvr>
                                        <p:cTn id="25" dur="500"/>
                                        <p:tgtEl>
                                          <p:spTgt spid="114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41"/>
                                        </p:tgtEl>
                                        <p:attrNameLst>
                                          <p:attrName>style.visibility</p:attrName>
                                        </p:attrNameLst>
                                      </p:cBhvr>
                                      <p:to>
                                        <p:strVal val="visible"/>
                                      </p:to>
                                    </p:set>
                                    <p:animEffect transition="in" filter="fade">
                                      <p:cBhvr>
                                        <p:cTn id="28" dur="500"/>
                                        <p:tgtEl>
                                          <p:spTgt spid="1141"/>
                                        </p:tgtEl>
                                      </p:cBhvr>
                                    </p:animEffect>
                                  </p:childTnLst>
                                </p:cTn>
                              </p:par>
                              <p:par>
                                <p:cTn id="29" presetID="10" presetClass="entr" presetSubtype="0" fill="hold" nodeType="withEffect">
                                  <p:stCondLst>
                                    <p:cond delay="0"/>
                                  </p:stCondLst>
                                  <p:childTnLst>
                                    <p:set>
                                      <p:cBhvr>
                                        <p:cTn id="30" dur="1" fill="hold">
                                          <p:stCondLst>
                                            <p:cond delay="0"/>
                                          </p:stCondLst>
                                        </p:cTn>
                                        <p:tgtEl>
                                          <p:spTgt spid="1138"/>
                                        </p:tgtEl>
                                        <p:attrNameLst>
                                          <p:attrName>style.visibility</p:attrName>
                                        </p:attrNameLst>
                                      </p:cBhvr>
                                      <p:to>
                                        <p:strVal val="visible"/>
                                      </p:to>
                                    </p:set>
                                    <p:animEffect transition="in" filter="fade">
                                      <p:cBhvr>
                                        <p:cTn id="31" dur="500"/>
                                        <p:tgtEl>
                                          <p:spTgt spid="113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35"/>
                                        </p:tgtEl>
                                        <p:attrNameLst>
                                          <p:attrName>style.visibility</p:attrName>
                                        </p:attrNameLst>
                                      </p:cBhvr>
                                      <p:to>
                                        <p:strVal val="visible"/>
                                      </p:to>
                                    </p:set>
                                    <p:animEffect transition="in" filter="fade">
                                      <p:cBhvr>
                                        <p:cTn id="34" dur="500"/>
                                        <p:tgtEl>
                                          <p:spTgt spid="113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34"/>
                                        </p:tgtEl>
                                        <p:attrNameLst>
                                          <p:attrName>style.visibility</p:attrName>
                                        </p:attrNameLst>
                                      </p:cBhvr>
                                      <p:to>
                                        <p:strVal val="visible"/>
                                      </p:to>
                                    </p:set>
                                    <p:animEffect transition="in" filter="fade">
                                      <p:cBhvr>
                                        <p:cTn id="39" dur="500"/>
                                        <p:tgtEl>
                                          <p:spTgt spid="113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32"/>
                                        </p:tgtEl>
                                        <p:attrNameLst>
                                          <p:attrName>style.visibility</p:attrName>
                                        </p:attrNameLst>
                                      </p:cBhvr>
                                      <p:to>
                                        <p:strVal val="visible"/>
                                      </p:to>
                                    </p:set>
                                    <p:animEffect transition="in" filter="fade">
                                      <p:cBhvr>
                                        <p:cTn id="42" dur="500"/>
                                        <p:tgtEl>
                                          <p:spTgt spid="1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1" grpId="0"/>
      <p:bldP spid="1132" grpId="0" animBg="1"/>
      <p:bldP spid="1133" grpId="0" animBg="1"/>
      <p:bldP spid="1134" grpId="0" animBg="1"/>
      <p:bldP spid="1135" grpId="0" animBg="1"/>
      <p:bldP spid="1136" grpId="0" animBg="1"/>
      <p:bldP spid="1137" grpId="0" animBg="1"/>
      <p:bldP spid="1139" grpId="0" animBg="1"/>
      <p:bldP spid="1140" grpId="0" animBg="1"/>
      <p:bldP spid="1141"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AA1D3F61-0290-49D1-B09E-39B0B9D428F0}" type="slidenum">
              <a:rPr kumimoji="1" lang="ja-JP" altLang="en-US" smtClean="0"/>
              <a:t>11</a:t>
            </a:fld>
            <a:endParaRPr kumimoji="1" lang="ja-JP" altLang="en-US"/>
          </a:p>
        </p:txBody>
      </p:sp>
      <p:sp>
        <p:nvSpPr>
          <p:cNvPr id="9" name="テキスト 103"/>
          <p:cNvSpPr txBox="1"/>
          <p:nvPr/>
        </p:nvSpPr>
        <p:spPr>
          <a:xfrm>
            <a:off x="796011" y="1746100"/>
            <a:ext cx="7771432" cy="4293483"/>
          </a:xfrm>
          <a:prstGeom prst="rect">
            <a:avLst/>
          </a:prstGeom>
          <a:solidFill>
            <a:srgbClr val="99FF99"/>
          </a:solidFill>
          <a:ln w="19050">
            <a:solidFill>
              <a:schemeClr val="accent1"/>
            </a:solidFill>
          </a:ln>
        </p:spPr>
        <p:txBody>
          <a:bodyPr wrap="square">
            <a:spAutoFit/>
          </a:bodyPr>
          <a:lstStyle/>
          <a:p>
            <a:pPr algn="l">
              <a:defRPr lang="ja-JP" altLang="en-US"/>
            </a:pPr>
            <a:r>
              <a:rPr lang="ja-JP" altLang="en-US" sz="4000" u="sng" dirty="0">
                <a:solidFill>
                  <a:srgbClr val="FF0000"/>
                </a:solidFill>
                <a:latin typeface="AR P明朝体U"/>
                <a:ea typeface="AR P明朝体U"/>
              </a:rPr>
              <a:t>【視点②】個別指導の</a:t>
            </a:r>
            <a:r>
              <a:rPr lang="ja-JP" altLang="en-US" sz="4000" u="sng" dirty="0" smtClean="0">
                <a:solidFill>
                  <a:srgbClr val="FF0000"/>
                </a:solidFill>
                <a:latin typeface="AR P明朝体U"/>
                <a:ea typeface="AR P明朝体U"/>
              </a:rPr>
              <a:t>充実</a:t>
            </a:r>
            <a:endParaRPr lang="en-US" altLang="ja-JP" sz="4000" u="sng" dirty="0" smtClean="0">
              <a:solidFill>
                <a:srgbClr val="FF0000"/>
              </a:solidFill>
              <a:latin typeface="AR P明朝体U"/>
              <a:ea typeface="AR P明朝体U"/>
            </a:endParaRPr>
          </a:p>
          <a:p>
            <a:pPr algn="l">
              <a:defRPr lang="ja-JP" altLang="en-US"/>
            </a:pPr>
            <a:endParaRPr lang="ja-JP" altLang="en-US" sz="4000" u="sng" dirty="0">
              <a:solidFill>
                <a:srgbClr val="FF0000"/>
              </a:solidFill>
              <a:latin typeface="AR P明朝体U"/>
              <a:ea typeface="AR P明朝体U"/>
            </a:endParaRPr>
          </a:p>
          <a:p>
            <a:pPr>
              <a:defRPr lang="ja-JP" altLang="en-US"/>
            </a:pPr>
            <a:r>
              <a:rPr lang="ja-JP" altLang="en-US" sz="4000" dirty="0">
                <a:latin typeface="AR P明朝体U"/>
                <a:ea typeface="AR P明朝体U"/>
              </a:rPr>
              <a:t>○特別支援教育</a:t>
            </a:r>
            <a:r>
              <a:rPr lang="ja-JP" altLang="en-US" sz="4000" dirty="0" smtClean="0">
                <a:latin typeface="AR P明朝体U"/>
                <a:ea typeface="AR P明朝体U"/>
              </a:rPr>
              <a:t>の視点</a:t>
            </a:r>
            <a:r>
              <a:rPr lang="ja-JP" altLang="en-US" sz="4000" dirty="0">
                <a:latin typeface="AR P明朝体U"/>
                <a:ea typeface="AR P明朝体U"/>
              </a:rPr>
              <a:t>を</a:t>
            </a:r>
            <a:r>
              <a:rPr lang="ja-JP" altLang="en-US" sz="4000" dirty="0" smtClean="0">
                <a:latin typeface="AR P明朝体U"/>
                <a:ea typeface="AR P明朝体U"/>
              </a:rPr>
              <a:t>生かした</a:t>
            </a:r>
            <a:endParaRPr lang="en-US" altLang="ja-JP" sz="4000" dirty="0" smtClean="0">
              <a:latin typeface="AR P明朝体U"/>
              <a:ea typeface="AR P明朝体U"/>
            </a:endParaRPr>
          </a:p>
          <a:p>
            <a:pPr>
              <a:defRPr lang="ja-JP" altLang="en-US"/>
            </a:pPr>
            <a:r>
              <a:rPr lang="ja-JP" altLang="en-US" sz="4000" dirty="0" smtClean="0">
                <a:latin typeface="AR P明朝体U"/>
                <a:ea typeface="AR P明朝体U"/>
              </a:rPr>
              <a:t>　指導</a:t>
            </a:r>
            <a:endParaRPr lang="en-US" altLang="ja-JP" sz="4000" dirty="0">
              <a:latin typeface="AR P明朝体U"/>
              <a:ea typeface="AR P明朝体U"/>
            </a:endParaRPr>
          </a:p>
          <a:p>
            <a:pPr>
              <a:defRPr lang="ja-JP" altLang="en-US"/>
            </a:pPr>
            <a:endParaRPr lang="en-US" altLang="ja-JP" sz="4000" dirty="0">
              <a:latin typeface="AR P明朝体U"/>
              <a:ea typeface="AR P明朝体U"/>
            </a:endParaRPr>
          </a:p>
          <a:p>
            <a:pPr>
              <a:defRPr lang="ja-JP" altLang="en-US"/>
            </a:pPr>
            <a:r>
              <a:rPr lang="ja-JP" altLang="en-US" sz="4000" dirty="0">
                <a:latin typeface="AR P明朝体U"/>
                <a:ea typeface="AR P明朝体U"/>
              </a:rPr>
              <a:t>〇個別指導の時間</a:t>
            </a:r>
            <a:r>
              <a:rPr lang="ja-JP" altLang="en-US" sz="4000" dirty="0" smtClean="0">
                <a:latin typeface="AR P明朝体U"/>
                <a:ea typeface="AR P明朝体U"/>
              </a:rPr>
              <a:t>の充実</a:t>
            </a:r>
            <a:endParaRPr lang="en-US" altLang="ja-JP" sz="4000" dirty="0" smtClean="0">
              <a:latin typeface="AR P明朝体U"/>
              <a:ea typeface="AR P明朝体U"/>
            </a:endParaRPr>
          </a:p>
          <a:p>
            <a:pPr>
              <a:defRPr lang="ja-JP" altLang="en-US"/>
            </a:pPr>
            <a:endParaRPr lang="ja-JP" altLang="en-US" sz="3300" dirty="0">
              <a:latin typeface="AR P明朝体U"/>
              <a:ea typeface="AR P明朝体U"/>
            </a:endParaRPr>
          </a:p>
        </p:txBody>
      </p:sp>
      <p:sp>
        <p:nvSpPr>
          <p:cNvPr id="14" name="テキスト 101"/>
          <p:cNvSpPr txBox="1"/>
          <p:nvPr/>
        </p:nvSpPr>
        <p:spPr>
          <a:xfrm>
            <a:off x="2753343" y="829169"/>
            <a:ext cx="3856768" cy="600164"/>
          </a:xfrm>
          <a:prstGeom prst="rect">
            <a:avLst/>
          </a:prstGeom>
          <a:solidFill>
            <a:srgbClr val="99FF99"/>
          </a:solidFill>
          <a:ln w="57150">
            <a:solidFill>
              <a:schemeClr val="tx1"/>
            </a:solidFill>
          </a:ln>
        </p:spPr>
        <p:txBody>
          <a:bodyPr wrap="square">
            <a:spAutoFit/>
          </a:bodyPr>
          <a:lstStyle/>
          <a:p>
            <a:pPr algn="ctr">
              <a:defRPr lang="ja-JP" altLang="en-US"/>
            </a:pPr>
            <a:r>
              <a:rPr lang="ja-JP" altLang="en-US" sz="3300" dirty="0">
                <a:latin typeface="AR P明朝体U"/>
                <a:ea typeface="AR P明朝体U"/>
              </a:rPr>
              <a:t>②個別指導研究部</a:t>
            </a:r>
          </a:p>
        </p:txBody>
      </p:sp>
    </p:spTree>
    <p:extLst>
      <p:ext uri="{BB962C8B-B14F-4D97-AF65-F5344CB8AC3E}">
        <p14:creationId xmlns:p14="http://schemas.microsoft.com/office/powerpoint/2010/main" val="28392529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1"/>
          <p:cNvSpPr>
            <a:spLocks noGrp="1"/>
          </p:cNvSpPr>
          <p:nvPr>
            <p:ph type="title"/>
          </p:nvPr>
        </p:nvSpPr>
        <p:spPr>
          <a:xfrm>
            <a:off x="4010710" y="424827"/>
            <a:ext cx="2898648" cy="438581"/>
          </a:xfrm>
          <a:ln>
            <a:solidFill>
              <a:schemeClr val="tx1"/>
            </a:solidFill>
          </a:ln>
        </p:spPr>
        <p:txBody>
          <a:bodyPr>
            <a:normAutofit/>
          </a:bodyPr>
          <a:lstStyle/>
          <a:p>
            <a:pPr algn="ctr"/>
            <a:r>
              <a:rPr lang="ja-JP" altLang="en-US" sz="2100" b="1" dirty="0">
                <a:latin typeface="+mj-ea"/>
              </a:rPr>
              <a:t>具体的実践～小学校～</a:t>
            </a:r>
            <a:endParaRPr lang="en-US" altLang="ja-JP" sz="2100" b="1" dirty="0">
              <a:latin typeface="+mj-ea"/>
            </a:endParaRPr>
          </a:p>
        </p:txBody>
      </p:sp>
      <p:sp>
        <p:nvSpPr>
          <p:cNvPr id="9" name="コンテンツ プレースホルダー 2"/>
          <p:cNvSpPr>
            <a:spLocks noGrp="1"/>
          </p:cNvSpPr>
          <p:nvPr>
            <p:ph idx="1"/>
          </p:nvPr>
        </p:nvSpPr>
        <p:spPr>
          <a:xfrm>
            <a:off x="608692" y="1048210"/>
            <a:ext cx="8010716" cy="1460824"/>
          </a:xfrm>
          <a:ln>
            <a:solidFill>
              <a:schemeClr val="tx1"/>
            </a:solidFill>
          </a:ln>
        </p:spPr>
        <p:txBody>
          <a:bodyPr>
            <a:noAutofit/>
          </a:bodyPr>
          <a:lstStyle/>
          <a:p>
            <a:pPr marL="0" indent="0" algn="ctr">
              <a:lnSpc>
                <a:spcPct val="120000"/>
              </a:lnSpc>
              <a:spcBef>
                <a:spcPts val="0"/>
              </a:spcBef>
              <a:buNone/>
              <a:defRPr lang="ja-JP" altLang="en-US"/>
            </a:pPr>
            <a:r>
              <a:rPr lang="ja-JP" altLang="en-US" dirty="0" smtClean="0"/>
              <a:t>　</a:t>
            </a:r>
            <a:r>
              <a:rPr lang="ja-JP" altLang="en-US" dirty="0" smtClean="0">
                <a:latin typeface="AR P明朝体U"/>
                <a:ea typeface="AR P明朝体U"/>
              </a:rPr>
              <a:t>特別</a:t>
            </a:r>
            <a:r>
              <a:rPr lang="ja-JP" altLang="en-US" dirty="0">
                <a:latin typeface="AR P明朝体U"/>
                <a:ea typeface="AR P明朝体U"/>
              </a:rPr>
              <a:t>支援教育の視点を</a:t>
            </a:r>
            <a:r>
              <a:rPr lang="ja-JP" altLang="en-US" dirty="0" smtClean="0">
                <a:latin typeface="AR P明朝体U"/>
                <a:ea typeface="AR P明朝体U"/>
              </a:rPr>
              <a:t>生かした指導</a:t>
            </a:r>
            <a:endParaRPr lang="en-US" altLang="ja-JP" dirty="0" smtClean="0">
              <a:latin typeface="AR P明朝体U"/>
              <a:ea typeface="AR P明朝体U"/>
            </a:endParaRPr>
          </a:p>
          <a:p>
            <a:pPr marL="0" indent="0" algn="ctr">
              <a:lnSpc>
                <a:spcPct val="120000"/>
              </a:lnSpc>
              <a:spcBef>
                <a:spcPts val="0"/>
              </a:spcBef>
              <a:buNone/>
              <a:defRPr lang="ja-JP" altLang="en-US"/>
            </a:pPr>
            <a:r>
              <a:rPr lang="ja-JP" altLang="en-US" b="1" u="sng" dirty="0" smtClean="0">
                <a:latin typeface="AR P明朝体U"/>
                <a:ea typeface="AR P明朝体U"/>
              </a:rPr>
              <a:t>「学びのヒーロー・ヒロイン」</a:t>
            </a:r>
            <a:endParaRPr lang="en-US" altLang="ja-JP" b="1" u="sng" dirty="0" smtClean="0">
              <a:latin typeface="AR P明朝体U"/>
              <a:ea typeface="AR P明朝体U"/>
            </a:endParaRPr>
          </a:p>
          <a:p>
            <a:pPr marL="0" indent="0" algn="ctr">
              <a:lnSpc>
                <a:spcPct val="120000"/>
              </a:lnSpc>
              <a:spcBef>
                <a:spcPts val="0"/>
              </a:spcBef>
              <a:buNone/>
              <a:defRPr lang="ja-JP" altLang="en-US"/>
            </a:pPr>
            <a:r>
              <a:rPr lang="ja-JP" altLang="en-US" sz="1800" dirty="0" smtClean="0">
                <a:latin typeface="AR P明朝体U"/>
                <a:ea typeface="AR P明朝体U"/>
              </a:rPr>
              <a:t>（</a:t>
            </a:r>
            <a:r>
              <a:rPr lang="ja-JP" altLang="en-US" sz="1800" dirty="0"/>
              <a:t>授業内外で一人一人の頑張りを賞賛する掲示</a:t>
            </a:r>
            <a:r>
              <a:rPr lang="ja-JP" altLang="en-US" sz="1800" dirty="0">
                <a:latin typeface="AR P明朝体U"/>
                <a:ea typeface="AR P明朝体U"/>
              </a:rPr>
              <a:t>）</a:t>
            </a:r>
            <a:endParaRPr lang="ja-JP" altLang="en-US" dirty="0">
              <a:latin typeface="AR P明朝体U"/>
              <a:ea typeface="AR P明朝体U"/>
            </a:endParaRPr>
          </a:p>
          <a:p>
            <a:pPr marL="0" indent="0">
              <a:lnSpc>
                <a:spcPct val="120000"/>
              </a:lnSpc>
              <a:buNone/>
            </a:pPr>
            <a:endParaRPr kumimoji="1" lang="ja-JP" altLang="en-US" dirty="0"/>
          </a:p>
        </p:txBody>
      </p:sp>
      <p:sp>
        <p:nvSpPr>
          <p:cNvPr id="2" name="スライド番号プレースホルダー 1"/>
          <p:cNvSpPr>
            <a:spLocks noGrp="1"/>
          </p:cNvSpPr>
          <p:nvPr>
            <p:ph type="sldNum" sz="quarter" idx="12"/>
          </p:nvPr>
        </p:nvSpPr>
        <p:spPr/>
        <p:txBody>
          <a:bodyPr/>
          <a:lstStyle/>
          <a:p>
            <a:fld id="{AA1D3F61-0290-49D1-B09E-39B0B9D428F0}" type="slidenum">
              <a:rPr kumimoji="1" lang="ja-JP" altLang="en-US" smtClean="0"/>
              <a:t>12</a:t>
            </a:fld>
            <a:endParaRPr kumimoji="1" lang="ja-JP" altLang="en-US"/>
          </a:p>
        </p:txBody>
      </p:sp>
      <p:sp>
        <p:nvSpPr>
          <p:cNvPr id="7" name="テキスト 101"/>
          <p:cNvSpPr txBox="1"/>
          <p:nvPr/>
        </p:nvSpPr>
        <p:spPr>
          <a:xfrm>
            <a:off x="549992" y="424825"/>
            <a:ext cx="3351276" cy="461665"/>
          </a:xfrm>
          <a:prstGeom prst="rect">
            <a:avLst/>
          </a:prstGeom>
          <a:solidFill>
            <a:srgbClr val="99FF99"/>
          </a:solidFill>
          <a:ln w="57150">
            <a:solidFill>
              <a:schemeClr val="tx1"/>
            </a:solidFill>
          </a:ln>
        </p:spPr>
        <p:txBody>
          <a:bodyPr wrap="square">
            <a:spAutoFit/>
          </a:bodyPr>
          <a:lstStyle/>
          <a:p>
            <a:pPr algn="ctr">
              <a:defRPr lang="ja-JP" altLang="en-US"/>
            </a:pPr>
            <a:r>
              <a:rPr lang="ja-JP" altLang="en-US" sz="2400" dirty="0">
                <a:latin typeface="AR P明朝体U"/>
                <a:ea typeface="AR P明朝体U"/>
              </a:rPr>
              <a:t>②個別指導研究部</a:t>
            </a:r>
          </a:p>
        </p:txBody>
      </p:sp>
      <p:sp>
        <p:nvSpPr>
          <p:cNvPr id="11" name="正方形/長方形 10"/>
          <p:cNvSpPr/>
          <p:nvPr/>
        </p:nvSpPr>
        <p:spPr>
          <a:xfrm>
            <a:off x="608692" y="2785000"/>
            <a:ext cx="1783652" cy="1428221"/>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2" name="正方形/長方形 11"/>
          <p:cNvSpPr/>
          <p:nvPr/>
        </p:nvSpPr>
        <p:spPr>
          <a:xfrm>
            <a:off x="608692" y="4636207"/>
            <a:ext cx="1819323" cy="1349799"/>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3" name="テキスト ボックス 12"/>
          <p:cNvSpPr txBox="1"/>
          <p:nvPr/>
        </p:nvSpPr>
        <p:spPr>
          <a:xfrm>
            <a:off x="837533" y="6015783"/>
            <a:ext cx="1255992" cy="276999"/>
          </a:xfrm>
          <a:prstGeom prst="rect">
            <a:avLst/>
          </a:prstGeom>
          <a:noFill/>
        </p:spPr>
        <p:txBody>
          <a:bodyPr wrap="square" rtlCol="0">
            <a:spAutoFit/>
          </a:bodyPr>
          <a:lstStyle/>
          <a:p>
            <a:pPr algn="ctr"/>
            <a:r>
              <a:rPr lang="en-US" altLang="ja-JP" sz="1200" dirty="0"/>
              <a:t>【</a:t>
            </a:r>
            <a:r>
              <a:rPr lang="ja-JP" altLang="en-US" sz="1200" dirty="0"/>
              <a:t>校内掲示</a:t>
            </a:r>
            <a:r>
              <a:rPr lang="en-US" altLang="ja-JP" sz="1200" dirty="0"/>
              <a:t>】</a:t>
            </a:r>
            <a:endParaRPr lang="ja-JP" altLang="en-US" sz="1200" dirty="0"/>
          </a:p>
        </p:txBody>
      </p:sp>
      <p:sp>
        <p:nvSpPr>
          <p:cNvPr id="14" name="テキスト ボックス 13"/>
          <p:cNvSpPr txBox="1"/>
          <p:nvPr/>
        </p:nvSpPr>
        <p:spPr>
          <a:xfrm>
            <a:off x="549992" y="4212188"/>
            <a:ext cx="1971828" cy="276999"/>
          </a:xfrm>
          <a:prstGeom prst="rect">
            <a:avLst/>
          </a:prstGeom>
          <a:noFill/>
        </p:spPr>
        <p:txBody>
          <a:bodyPr wrap="square" rtlCol="0">
            <a:spAutoFit/>
          </a:bodyPr>
          <a:lstStyle/>
          <a:p>
            <a:pPr algn="ctr"/>
            <a:r>
              <a:rPr lang="en-US" altLang="ja-JP" sz="1200" dirty="0"/>
              <a:t>【</a:t>
            </a:r>
            <a:r>
              <a:rPr lang="ja-JP" altLang="en-US" sz="1200" dirty="0"/>
              <a:t>学級通信による啓発</a:t>
            </a:r>
            <a:r>
              <a:rPr lang="en-US" altLang="ja-JP" sz="1200" dirty="0"/>
              <a:t>】</a:t>
            </a:r>
            <a:endParaRPr lang="ja-JP" altLang="en-US" sz="1200" dirty="0"/>
          </a:p>
        </p:txBody>
      </p:sp>
      <p:sp>
        <p:nvSpPr>
          <p:cNvPr id="15" name="テキスト ボックス 14"/>
          <p:cNvSpPr txBox="1"/>
          <p:nvPr/>
        </p:nvSpPr>
        <p:spPr>
          <a:xfrm>
            <a:off x="2639232" y="4431259"/>
            <a:ext cx="5323390" cy="646331"/>
          </a:xfrm>
          <a:prstGeom prst="rect">
            <a:avLst/>
          </a:prstGeom>
          <a:solidFill>
            <a:schemeClr val="bg1"/>
          </a:solidFill>
          <a:ln>
            <a:solidFill>
              <a:schemeClr val="tx1"/>
            </a:solidFill>
          </a:ln>
        </p:spPr>
        <p:txBody>
          <a:bodyPr wrap="square" rtlCol="0">
            <a:spAutoFit/>
          </a:bodyPr>
          <a:lstStyle/>
          <a:p>
            <a:pPr algn="ctr"/>
            <a:r>
              <a:rPr lang="ja-JP" altLang="en-US" sz="3600" dirty="0"/>
              <a:t>校内掲示板に掲示する</a:t>
            </a:r>
            <a:endParaRPr lang="en-US" altLang="ja-JP" sz="3600" dirty="0"/>
          </a:p>
        </p:txBody>
      </p:sp>
      <p:sp>
        <p:nvSpPr>
          <p:cNvPr id="16" name="テキスト ボックス 15"/>
          <p:cNvSpPr txBox="1"/>
          <p:nvPr/>
        </p:nvSpPr>
        <p:spPr>
          <a:xfrm>
            <a:off x="2639232" y="2590457"/>
            <a:ext cx="5734220" cy="646331"/>
          </a:xfrm>
          <a:prstGeom prst="rect">
            <a:avLst/>
          </a:prstGeom>
          <a:solidFill>
            <a:schemeClr val="bg1"/>
          </a:solidFill>
          <a:ln>
            <a:solidFill>
              <a:schemeClr val="tx1"/>
            </a:solidFill>
          </a:ln>
        </p:spPr>
        <p:txBody>
          <a:bodyPr wrap="square" rtlCol="0">
            <a:spAutoFit/>
          </a:bodyPr>
          <a:lstStyle/>
          <a:p>
            <a:pPr algn="ctr"/>
            <a:r>
              <a:rPr lang="ja-JP" altLang="en-US" sz="3600" dirty="0"/>
              <a:t>月に一回，学級通信に掲載</a:t>
            </a:r>
          </a:p>
        </p:txBody>
      </p:sp>
      <p:sp>
        <p:nvSpPr>
          <p:cNvPr id="17" name="テキスト ボックス 16"/>
          <p:cNvSpPr txBox="1"/>
          <p:nvPr/>
        </p:nvSpPr>
        <p:spPr>
          <a:xfrm>
            <a:off x="2639232" y="5174974"/>
            <a:ext cx="5980176" cy="369332"/>
          </a:xfrm>
          <a:prstGeom prst="rect">
            <a:avLst/>
          </a:prstGeom>
          <a:solidFill>
            <a:srgbClr val="99FF99"/>
          </a:solidFill>
          <a:ln w="19050">
            <a:solidFill>
              <a:schemeClr val="tx1"/>
            </a:solidFill>
          </a:ln>
        </p:spPr>
        <p:txBody>
          <a:bodyPr wrap="square" rtlCol="0">
            <a:spAutoFit/>
          </a:bodyPr>
          <a:lstStyle/>
          <a:p>
            <a:r>
              <a:rPr lang="ja-JP" altLang="en-US" b="1" dirty="0">
                <a:effectLst>
                  <a:outerShdw blurRad="38100" dist="38100" dir="2700000" algn="tl">
                    <a:srgbClr val="000000">
                      <a:alpha val="43137"/>
                    </a:srgbClr>
                  </a:outerShdw>
                </a:effectLst>
              </a:rPr>
              <a:t>　一年間で全員の頑張りが児童や教職員，家庭に伝わる</a:t>
            </a:r>
            <a:endParaRPr lang="en-US" altLang="ja-JP" b="1" dirty="0">
              <a:effectLst>
                <a:outerShdw blurRad="38100" dist="38100" dir="2700000" algn="tl">
                  <a:srgbClr val="000000">
                    <a:alpha val="43137"/>
                  </a:srgbClr>
                </a:outerShdw>
              </a:effectLst>
            </a:endParaRPr>
          </a:p>
        </p:txBody>
      </p:sp>
      <p:sp>
        <p:nvSpPr>
          <p:cNvPr id="18" name="テキスト ボックス 17"/>
          <p:cNvSpPr txBox="1"/>
          <p:nvPr/>
        </p:nvSpPr>
        <p:spPr>
          <a:xfrm>
            <a:off x="2639232" y="3230930"/>
            <a:ext cx="5980176" cy="1200329"/>
          </a:xfrm>
          <a:prstGeom prst="rect">
            <a:avLst/>
          </a:prstGeom>
          <a:solidFill>
            <a:srgbClr val="FFFF00"/>
          </a:solidFill>
          <a:ln>
            <a:solidFill>
              <a:schemeClr val="tx1"/>
            </a:solidFill>
          </a:ln>
        </p:spPr>
        <p:txBody>
          <a:bodyPr wrap="square" rtlCol="0">
            <a:spAutoFit/>
          </a:bodyPr>
          <a:lstStyle/>
          <a:p>
            <a:r>
              <a:rPr lang="ja-JP" altLang="en-US" sz="2400" dirty="0"/>
              <a:t>例）〇〇さんは、歴史がとても好きです</a:t>
            </a:r>
            <a:r>
              <a:rPr lang="ja-JP" altLang="en-US" sz="2400" dirty="0" smtClean="0"/>
              <a:t>。・・・</a:t>
            </a:r>
            <a:endParaRPr lang="en-US" altLang="ja-JP" sz="2400" dirty="0" smtClean="0"/>
          </a:p>
          <a:p>
            <a:r>
              <a:rPr lang="ja-JP" altLang="en-US" sz="2400" dirty="0" smtClean="0"/>
              <a:t>　　自分の興味</a:t>
            </a:r>
            <a:r>
              <a:rPr lang="ja-JP" altLang="en-US" sz="2400" dirty="0"/>
              <a:t>のある</a:t>
            </a:r>
            <a:r>
              <a:rPr lang="ja-JP" altLang="en-US" sz="2400" dirty="0" smtClean="0"/>
              <a:t>ことを</a:t>
            </a:r>
            <a:r>
              <a:rPr lang="ja-JP" altLang="en-US" sz="2400" dirty="0"/>
              <a:t>追究し続ける</a:t>
            </a:r>
            <a:r>
              <a:rPr lang="ja-JP" altLang="en-US" sz="2400" dirty="0" smtClean="0"/>
              <a:t>姿</a:t>
            </a:r>
            <a:endParaRPr lang="en-US" altLang="ja-JP" sz="2400" dirty="0" smtClean="0"/>
          </a:p>
          <a:p>
            <a:r>
              <a:rPr lang="ja-JP" altLang="en-US" sz="2400" dirty="0" smtClean="0"/>
              <a:t>　　勢</a:t>
            </a:r>
            <a:r>
              <a:rPr lang="ja-JP" altLang="en-US" sz="2400" dirty="0"/>
              <a:t>はとても大切です</a:t>
            </a:r>
            <a:r>
              <a:rPr lang="en-US" altLang="ja-JP" sz="2400" dirty="0"/>
              <a:t>!</a:t>
            </a:r>
          </a:p>
        </p:txBody>
      </p:sp>
      <p:sp>
        <p:nvSpPr>
          <p:cNvPr id="19" name="テキスト ボックス 18"/>
          <p:cNvSpPr txBox="1"/>
          <p:nvPr/>
        </p:nvSpPr>
        <p:spPr>
          <a:xfrm>
            <a:off x="2639232" y="5894364"/>
            <a:ext cx="5980176" cy="553998"/>
          </a:xfrm>
          <a:prstGeom prst="rect">
            <a:avLst/>
          </a:prstGeom>
          <a:solidFill>
            <a:srgbClr val="66FF33"/>
          </a:solidFill>
          <a:ln w="19050">
            <a:solidFill>
              <a:schemeClr val="tx1"/>
            </a:solidFill>
          </a:ln>
        </p:spPr>
        <p:txBody>
          <a:bodyPr wrap="square" rtlCol="0">
            <a:spAutoFit/>
          </a:bodyPr>
          <a:lstStyle/>
          <a:p>
            <a:pPr algn="ctr"/>
            <a:r>
              <a:rPr lang="ja-JP" altLang="en-US" sz="2400" b="1" dirty="0">
                <a:effectLst>
                  <a:outerShdw blurRad="38100" dist="38100" dir="2700000" algn="tl">
                    <a:srgbClr val="000000">
                      <a:alpha val="43137"/>
                    </a:srgbClr>
                  </a:outerShdw>
                </a:effectLst>
              </a:rPr>
              <a:t>　</a:t>
            </a:r>
            <a:r>
              <a:rPr lang="ja-JP" altLang="en-US" sz="3000" b="1" dirty="0">
                <a:effectLst>
                  <a:outerShdw blurRad="38100" dist="38100" dir="2700000" algn="tl">
                    <a:srgbClr val="000000">
                      <a:alpha val="43137"/>
                    </a:srgbClr>
                  </a:outerShdw>
                </a:effectLst>
              </a:rPr>
              <a:t>自己肯定感</a:t>
            </a:r>
            <a:r>
              <a:rPr lang="ja-JP" altLang="en-US" sz="3000" b="1" dirty="0" smtClean="0">
                <a:effectLst>
                  <a:outerShdw blurRad="38100" dist="38100" dir="2700000" algn="tl">
                    <a:srgbClr val="000000">
                      <a:alpha val="43137"/>
                    </a:srgbClr>
                  </a:outerShdw>
                </a:effectLst>
              </a:rPr>
              <a:t>の向上</a:t>
            </a:r>
            <a:r>
              <a:rPr lang="ja-JP" altLang="en-US" sz="3000" b="1" dirty="0">
                <a:effectLst>
                  <a:outerShdw blurRad="38100" dist="38100" dir="2700000" algn="tl">
                    <a:srgbClr val="000000">
                      <a:alpha val="43137"/>
                    </a:srgbClr>
                  </a:outerShdw>
                </a:effectLst>
              </a:rPr>
              <a:t>　相互理解</a:t>
            </a:r>
            <a:endParaRPr lang="ja-JP" altLang="en-US" sz="2400" b="1" dirty="0">
              <a:effectLst>
                <a:outerShdw blurRad="38100" dist="38100" dir="2700000" algn="tl">
                  <a:srgbClr val="000000">
                    <a:alpha val="43137"/>
                  </a:srgbClr>
                </a:outerShdw>
              </a:effectLst>
            </a:endParaRPr>
          </a:p>
        </p:txBody>
      </p:sp>
      <p:sp>
        <p:nvSpPr>
          <p:cNvPr id="20" name="下矢印 19"/>
          <p:cNvSpPr/>
          <p:nvPr/>
        </p:nvSpPr>
        <p:spPr>
          <a:xfrm>
            <a:off x="5232290" y="5521221"/>
            <a:ext cx="603504" cy="3499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1" name="円/楕円 20"/>
          <p:cNvSpPr/>
          <p:nvPr/>
        </p:nvSpPr>
        <p:spPr>
          <a:xfrm>
            <a:off x="1763809" y="2607546"/>
            <a:ext cx="394178" cy="351280"/>
          </a:xfrm>
          <a:prstGeom prst="ellipse">
            <a:avLst/>
          </a:prstGeom>
          <a:solidFill>
            <a:schemeClr val="bg1"/>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sz="525" dirty="0">
                <a:solidFill>
                  <a:schemeClr val="tx1"/>
                </a:solidFill>
                <a:latin typeface="+mn-ea"/>
              </a:rPr>
              <a:t>児童</a:t>
            </a:r>
            <a:endParaRPr lang="en-US" altLang="ja-JP" sz="525" dirty="0">
              <a:solidFill>
                <a:schemeClr val="tx1"/>
              </a:solidFill>
              <a:latin typeface="+mn-ea"/>
            </a:endParaRPr>
          </a:p>
          <a:p>
            <a:pPr algn="ctr"/>
            <a:r>
              <a:rPr lang="ja-JP" altLang="en-US" sz="525" dirty="0">
                <a:solidFill>
                  <a:schemeClr val="tx1"/>
                </a:solidFill>
                <a:latin typeface="+mn-ea"/>
              </a:rPr>
              <a:t>写真</a:t>
            </a:r>
            <a:endParaRPr lang="en-US" altLang="ja-JP" sz="525" dirty="0">
              <a:solidFill>
                <a:schemeClr val="tx1"/>
              </a:solidFill>
              <a:latin typeface="+mn-ea"/>
            </a:endParaRPr>
          </a:p>
        </p:txBody>
      </p:sp>
    </p:spTree>
    <p:extLst>
      <p:ext uri="{BB962C8B-B14F-4D97-AF65-F5344CB8AC3E}">
        <p14:creationId xmlns:p14="http://schemas.microsoft.com/office/powerpoint/2010/main" val="875867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par>
                          <p:cTn id="38" fill="hold">
                            <p:stCondLst>
                              <p:cond delay="500"/>
                            </p:stCondLst>
                            <p:childTnLst>
                              <p:par>
                                <p:cTn id="39" presetID="16" presetClass="entr" presetSubtype="21"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arn(inVertical)">
                                      <p:cBhvr>
                                        <p:cTn id="41"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P spid="14" grpId="0"/>
      <p:bldP spid="15" grpId="0" animBg="1"/>
      <p:bldP spid="16" grpId="0" animBg="1"/>
      <p:bldP spid="17" grpId="0" animBg="1"/>
      <p:bldP spid="18" grpId="0" animBg="1"/>
      <p:bldP spid="19" grpId="0" animBg="1"/>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1"/>
          <p:cNvSpPr>
            <a:spLocks noGrp="1"/>
          </p:cNvSpPr>
          <p:nvPr>
            <p:ph type="title"/>
          </p:nvPr>
        </p:nvSpPr>
        <p:spPr>
          <a:xfrm>
            <a:off x="4054506" y="274434"/>
            <a:ext cx="2898648" cy="438581"/>
          </a:xfrm>
          <a:ln>
            <a:solidFill>
              <a:schemeClr val="tx1"/>
            </a:solidFill>
          </a:ln>
        </p:spPr>
        <p:txBody>
          <a:bodyPr>
            <a:normAutofit/>
          </a:bodyPr>
          <a:lstStyle/>
          <a:p>
            <a:pPr algn="ctr"/>
            <a:r>
              <a:rPr lang="ja-JP" altLang="en-US" sz="2100" b="1" dirty="0">
                <a:latin typeface="+mj-ea"/>
              </a:rPr>
              <a:t>具体的実践～小学校～</a:t>
            </a:r>
            <a:endParaRPr lang="en-US" altLang="ja-JP" sz="2100" b="1" dirty="0">
              <a:latin typeface="+mj-ea"/>
            </a:endParaRPr>
          </a:p>
        </p:txBody>
      </p:sp>
      <p:sp>
        <p:nvSpPr>
          <p:cNvPr id="5" name="コンテンツ プレースホルダー 2"/>
          <p:cNvSpPr>
            <a:spLocks noGrp="1"/>
          </p:cNvSpPr>
          <p:nvPr>
            <p:ph idx="1"/>
          </p:nvPr>
        </p:nvSpPr>
        <p:spPr>
          <a:xfrm>
            <a:off x="254080" y="1016146"/>
            <a:ext cx="8391186" cy="1192150"/>
          </a:xfrm>
          <a:ln>
            <a:solidFill>
              <a:schemeClr val="tx1"/>
            </a:solidFill>
          </a:ln>
        </p:spPr>
        <p:txBody>
          <a:bodyPr>
            <a:noAutofit/>
          </a:bodyPr>
          <a:lstStyle/>
          <a:p>
            <a:pPr marL="0" indent="0">
              <a:lnSpc>
                <a:spcPct val="120000"/>
              </a:lnSpc>
              <a:spcBef>
                <a:spcPts val="0"/>
              </a:spcBef>
              <a:buNone/>
              <a:defRPr lang="ja-JP" altLang="en-US"/>
            </a:pPr>
            <a:r>
              <a:rPr lang="ja-JP" altLang="en-US" dirty="0" smtClean="0"/>
              <a:t>　</a:t>
            </a:r>
            <a:r>
              <a:rPr lang="ja-JP" altLang="en-US" dirty="0" smtClean="0">
                <a:latin typeface="AR P明朝体U"/>
                <a:ea typeface="AR P明朝体U"/>
              </a:rPr>
              <a:t>個別指導の時間の充実</a:t>
            </a:r>
            <a:r>
              <a:rPr lang="ja-JP" altLang="en-US" b="1" u="sng" dirty="0" smtClean="0">
                <a:latin typeface="AR P明朝体U"/>
                <a:ea typeface="AR P明朝体U"/>
              </a:rPr>
              <a:t>「バリスタタイム」</a:t>
            </a:r>
            <a:endParaRPr lang="en-US" altLang="ja-JP" b="1" u="sng" dirty="0" smtClean="0">
              <a:latin typeface="AR P明朝体U"/>
              <a:ea typeface="AR P明朝体U"/>
            </a:endParaRPr>
          </a:p>
          <a:p>
            <a:pPr marL="0" indent="0" algn="ctr">
              <a:lnSpc>
                <a:spcPct val="120000"/>
              </a:lnSpc>
              <a:spcBef>
                <a:spcPts val="0"/>
              </a:spcBef>
              <a:buNone/>
              <a:defRPr lang="ja-JP" altLang="en-US"/>
            </a:pPr>
            <a:r>
              <a:rPr lang="ja-JP" altLang="en-US" dirty="0" smtClean="0">
                <a:latin typeface="AR P明朝体U"/>
                <a:ea typeface="AR P明朝体U"/>
              </a:rPr>
              <a:t>（自分の定着状況に応じて自ら取り組むプリント学習）</a:t>
            </a:r>
            <a:endParaRPr lang="ja-JP" altLang="en-US" dirty="0">
              <a:latin typeface="AR P明朝体U"/>
              <a:ea typeface="AR P明朝体U"/>
            </a:endParaRPr>
          </a:p>
          <a:p>
            <a:pPr marL="0" indent="0">
              <a:lnSpc>
                <a:spcPct val="120000"/>
              </a:lnSpc>
              <a:buNone/>
            </a:pPr>
            <a:endParaRPr kumimoji="1" lang="ja-JP" altLang="en-US" dirty="0"/>
          </a:p>
        </p:txBody>
      </p:sp>
      <p:sp>
        <p:nvSpPr>
          <p:cNvPr id="2" name="スライド番号プレースホルダー 1"/>
          <p:cNvSpPr>
            <a:spLocks noGrp="1"/>
          </p:cNvSpPr>
          <p:nvPr>
            <p:ph type="sldNum" sz="quarter" idx="12"/>
          </p:nvPr>
        </p:nvSpPr>
        <p:spPr>
          <a:xfrm>
            <a:off x="6606391" y="6426813"/>
            <a:ext cx="2057400" cy="273844"/>
          </a:xfrm>
        </p:spPr>
        <p:txBody>
          <a:bodyPr/>
          <a:lstStyle/>
          <a:p>
            <a:fld id="{AA1D3F61-0290-49D1-B09E-39B0B9D428F0}" type="slidenum">
              <a:rPr kumimoji="1" lang="ja-JP" altLang="en-US" smtClean="0"/>
              <a:t>13</a:t>
            </a:fld>
            <a:endParaRPr kumimoji="1" lang="ja-JP" altLang="en-US"/>
          </a:p>
        </p:txBody>
      </p:sp>
      <p:sp>
        <p:nvSpPr>
          <p:cNvPr id="7" name="テキスト 101"/>
          <p:cNvSpPr txBox="1"/>
          <p:nvPr/>
        </p:nvSpPr>
        <p:spPr>
          <a:xfrm>
            <a:off x="593788" y="274432"/>
            <a:ext cx="3351276" cy="461665"/>
          </a:xfrm>
          <a:prstGeom prst="rect">
            <a:avLst/>
          </a:prstGeom>
          <a:solidFill>
            <a:srgbClr val="99FF99"/>
          </a:solidFill>
          <a:ln w="57150">
            <a:solidFill>
              <a:schemeClr val="tx1"/>
            </a:solidFill>
          </a:ln>
        </p:spPr>
        <p:txBody>
          <a:bodyPr wrap="square">
            <a:spAutoFit/>
          </a:bodyPr>
          <a:lstStyle/>
          <a:p>
            <a:pPr algn="ctr">
              <a:defRPr lang="ja-JP" altLang="en-US"/>
            </a:pPr>
            <a:r>
              <a:rPr lang="ja-JP" altLang="en-US" sz="2400" dirty="0">
                <a:latin typeface="AR P明朝体U"/>
                <a:ea typeface="AR P明朝体U"/>
              </a:rPr>
              <a:t>②個別指導研究部</a:t>
            </a:r>
          </a:p>
        </p:txBody>
      </p:sp>
      <p:pic>
        <p:nvPicPr>
          <p:cNvPr id="9" name="図 8"/>
          <p:cNvPicPr>
            <a:picLocks noChangeAspect="1"/>
          </p:cNvPicPr>
          <p:nvPr/>
        </p:nvPicPr>
        <p:blipFill>
          <a:blip r:embed="rId3"/>
          <a:stretch>
            <a:fillRect/>
          </a:stretch>
        </p:blipFill>
        <p:spPr>
          <a:xfrm>
            <a:off x="3812734" y="2221606"/>
            <a:ext cx="1232844" cy="1137822"/>
          </a:xfrm>
          <a:prstGeom prst="rect">
            <a:avLst/>
          </a:prstGeom>
          <a:effectLst>
            <a:softEdge rad="31750"/>
          </a:effectLst>
        </p:spPr>
      </p:pic>
      <p:pic>
        <p:nvPicPr>
          <p:cNvPr id="10" name="図 9"/>
          <p:cNvPicPr>
            <a:picLocks noChangeAspect="1"/>
          </p:cNvPicPr>
          <p:nvPr/>
        </p:nvPicPr>
        <p:blipFill>
          <a:blip r:embed="rId4"/>
          <a:stretch>
            <a:fillRect/>
          </a:stretch>
        </p:blipFill>
        <p:spPr>
          <a:xfrm>
            <a:off x="6512795" y="3529691"/>
            <a:ext cx="1869935" cy="1595182"/>
          </a:xfrm>
          <a:prstGeom prst="rect">
            <a:avLst/>
          </a:prstGeom>
          <a:effectLst>
            <a:softEdge rad="31750"/>
          </a:effectLst>
        </p:spPr>
      </p:pic>
      <p:pic>
        <p:nvPicPr>
          <p:cNvPr id="11" name="図 10"/>
          <p:cNvPicPr>
            <a:picLocks noChangeAspect="1"/>
          </p:cNvPicPr>
          <p:nvPr/>
        </p:nvPicPr>
        <p:blipFill>
          <a:blip r:embed="rId5"/>
          <a:stretch>
            <a:fillRect/>
          </a:stretch>
        </p:blipFill>
        <p:spPr>
          <a:xfrm>
            <a:off x="3853014" y="5090740"/>
            <a:ext cx="1426940" cy="1285235"/>
          </a:xfrm>
          <a:prstGeom prst="rect">
            <a:avLst/>
          </a:prstGeom>
          <a:effectLst>
            <a:softEdge rad="31750"/>
          </a:effectLst>
        </p:spPr>
      </p:pic>
      <p:pic>
        <p:nvPicPr>
          <p:cNvPr id="12" name="図 11"/>
          <p:cNvPicPr>
            <a:picLocks noChangeAspect="1"/>
          </p:cNvPicPr>
          <p:nvPr/>
        </p:nvPicPr>
        <p:blipFill>
          <a:blip r:embed="rId6"/>
          <a:stretch>
            <a:fillRect/>
          </a:stretch>
        </p:blipFill>
        <p:spPr>
          <a:xfrm>
            <a:off x="799393" y="3628412"/>
            <a:ext cx="1862514" cy="1636065"/>
          </a:xfrm>
          <a:prstGeom prst="rect">
            <a:avLst/>
          </a:prstGeom>
          <a:effectLst>
            <a:softEdge rad="31750"/>
          </a:effectLst>
        </p:spPr>
      </p:pic>
      <p:sp>
        <p:nvSpPr>
          <p:cNvPr id="13" name="テキスト ボックス 12"/>
          <p:cNvSpPr txBox="1"/>
          <p:nvPr/>
        </p:nvSpPr>
        <p:spPr>
          <a:xfrm>
            <a:off x="6254011" y="5413302"/>
            <a:ext cx="2485723" cy="830997"/>
          </a:xfrm>
          <a:prstGeom prst="rect">
            <a:avLst/>
          </a:prstGeom>
          <a:solidFill>
            <a:schemeClr val="bg1"/>
          </a:solidFill>
          <a:ln>
            <a:solidFill>
              <a:schemeClr val="tx1"/>
            </a:solidFill>
          </a:ln>
        </p:spPr>
        <p:txBody>
          <a:bodyPr wrap="square" rtlCol="0">
            <a:spAutoFit/>
          </a:bodyPr>
          <a:lstStyle/>
          <a:p>
            <a:pPr algn="ctr"/>
            <a:r>
              <a:rPr lang="ja-JP" altLang="en-US" sz="2400" dirty="0"/>
              <a:t>②自分</a:t>
            </a:r>
            <a:r>
              <a:rPr lang="ja-JP" altLang="en-US" sz="2400" dirty="0" smtClean="0"/>
              <a:t>で</a:t>
            </a:r>
            <a:endParaRPr lang="en-US" altLang="ja-JP" sz="2400" dirty="0" smtClean="0"/>
          </a:p>
          <a:p>
            <a:pPr algn="ctr"/>
            <a:r>
              <a:rPr lang="ja-JP" altLang="en-US" sz="2400" dirty="0" smtClean="0"/>
              <a:t>答え合わせ</a:t>
            </a:r>
            <a:endParaRPr lang="ja-JP" altLang="en-US" sz="2400" dirty="0"/>
          </a:p>
        </p:txBody>
      </p:sp>
      <p:sp>
        <p:nvSpPr>
          <p:cNvPr id="14" name="テキスト ボックス 13"/>
          <p:cNvSpPr txBox="1"/>
          <p:nvPr/>
        </p:nvSpPr>
        <p:spPr>
          <a:xfrm>
            <a:off x="3190267" y="6294089"/>
            <a:ext cx="2940276" cy="461665"/>
          </a:xfrm>
          <a:prstGeom prst="rect">
            <a:avLst/>
          </a:prstGeom>
          <a:solidFill>
            <a:schemeClr val="bg1"/>
          </a:solidFill>
          <a:ln>
            <a:solidFill>
              <a:schemeClr val="tx1"/>
            </a:solidFill>
          </a:ln>
        </p:spPr>
        <p:txBody>
          <a:bodyPr wrap="square" rtlCol="0">
            <a:spAutoFit/>
          </a:bodyPr>
          <a:lstStyle/>
          <a:p>
            <a:pPr algn="ctr"/>
            <a:r>
              <a:rPr lang="ja-JP" altLang="en-US" sz="2400" dirty="0"/>
              <a:t>③やり直しをして提出</a:t>
            </a:r>
          </a:p>
        </p:txBody>
      </p:sp>
      <p:sp>
        <p:nvSpPr>
          <p:cNvPr id="15" name="テキスト ボックス 14"/>
          <p:cNvSpPr txBox="1"/>
          <p:nvPr/>
        </p:nvSpPr>
        <p:spPr>
          <a:xfrm>
            <a:off x="289158" y="5413302"/>
            <a:ext cx="2686971" cy="830997"/>
          </a:xfrm>
          <a:prstGeom prst="rect">
            <a:avLst/>
          </a:prstGeom>
          <a:solidFill>
            <a:schemeClr val="bg1"/>
          </a:solidFill>
          <a:ln>
            <a:solidFill>
              <a:schemeClr val="tx1"/>
            </a:solidFill>
          </a:ln>
        </p:spPr>
        <p:txBody>
          <a:bodyPr wrap="square" rtlCol="0">
            <a:spAutoFit/>
          </a:bodyPr>
          <a:lstStyle/>
          <a:p>
            <a:pPr algn="ctr"/>
            <a:r>
              <a:rPr lang="ja-JP" altLang="en-US" sz="2400" dirty="0"/>
              <a:t>④</a:t>
            </a:r>
            <a:r>
              <a:rPr lang="ja-JP" altLang="en-US" sz="2400" dirty="0" smtClean="0"/>
              <a:t>取り組んだ枚数分</a:t>
            </a:r>
            <a:r>
              <a:rPr lang="ja-JP" altLang="en-US" sz="2400" dirty="0"/>
              <a:t>のマスを塗る</a:t>
            </a:r>
          </a:p>
        </p:txBody>
      </p:sp>
      <p:sp>
        <p:nvSpPr>
          <p:cNvPr id="16" name="曲折矢印 15"/>
          <p:cNvSpPr/>
          <p:nvPr/>
        </p:nvSpPr>
        <p:spPr>
          <a:xfrm rot="10800000">
            <a:off x="5086448" y="4817739"/>
            <a:ext cx="1703217" cy="52246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schemeClr val="tx1"/>
              </a:solidFill>
            </a:endParaRPr>
          </a:p>
        </p:txBody>
      </p:sp>
      <p:sp>
        <p:nvSpPr>
          <p:cNvPr id="17" name="曲折矢印 16"/>
          <p:cNvSpPr/>
          <p:nvPr/>
        </p:nvSpPr>
        <p:spPr>
          <a:xfrm>
            <a:off x="2269422" y="3239909"/>
            <a:ext cx="1584179" cy="42254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schemeClr val="tx1"/>
              </a:solidFill>
            </a:endParaRPr>
          </a:p>
        </p:txBody>
      </p:sp>
      <p:sp>
        <p:nvSpPr>
          <p:cNvPr id="18" name="曲折矢印 17"/>
          <p:cNvSpPr/>
          <p:nvPr/>
        </p:nvSpPr>
        <p:spPr>
          <a:xfrm rot="5400000">
            <a:off x="5713416" y="2669013"/>
            <a:ext cx="453605" cy="1707543"/>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schemeClr val="tx1"/>
              </a:solidFill>
            </a:endParaRPr>
          </a:p>
        </p:txBody>
      </p:sp>
      <p:sp>
        <p:nvSpPr>
          <p:cNvPr id="19" name="曲折矢印 18"/>
          <p:cNvSpPr/>
          <p:nvPr/>
        </p:nvSpPr>
        <p:spPr>
          <a:xfrm rot="16200000">
            <a:off x="2816734" y="4303326"/>
            <a:ext cx="489566" cy="1584178"/>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schemeClr val="tx1"/>
              </a:solidFill>
            </a:endParaRPr>
          </a:p>
        </p:txBody>
      </p:sp>
      <p:sp>
        <p:nvSpPr>
          <p:cNvPr id="20" name="テキスト ボックス 19"/>
          <p:cNvSpPr txBox="1"/>
          <p:nvPr/>
        </p:nvSpPr>
        <p:spPr>
          <a:xfrm>
            <a:off x="354119" y="2219358"/>
            <a:ext cx="3366098" cy="1446550"/>
          </a:xfrm>
          <a:prstGeom prst="rect">
            <a:avLst/>
          </a:prstGeom>
          <a:noFill/>
        </p:spPr>
        <p:txBody>
          <a:bodyPr wrap="square" rtlCol="0">
            <a:spAutoFit/>
          </a:bodyPr>
          <a:lstStyle/>
          <a:p>
            <a:r>
              <a:rPr lang="en-US" altLang="ja-JP" sz="1600" b="1" dirty="0"/>
              <a:t>【</a:t>
            </a:r>
            <a:r>
              <a:rPr lang="ja-JP" altLang="en-US" sz="1600" b="1" dirty="0"/>
              <a:t>ポイント１</a:t>
            </a:r>
            <a:r>
              <a:rPr lang="en-US" altLang="ja-JP" sz="1600" b="1" dirty="0"/>
              <a:t>】</a:t>
            </a:r>
          </a:p>
          <a:p>
            <a:r>
              <a:rPr lang="ja-JP" altLang="en-US" sz="1600" b="1" dirty="0"/>
              <a:t>　</a:t>
            </a:r>
            <a:r>
              <a:rPr lang="ja-JP" altLang="en-US" sz="2400" b="1" dirty="0">
                <a:solidFill>
                  <a:srgbClr val="FF0000"/>
                </a:solidFill>
              </a:rPr>
              <a:t>言語文法プリント</a:t>
            </a:r>
            <a:r>
              <a:rPr lang="en-US" altLang="ja-JP" sz="2400" b="1" dirty="0" smtClean="0">
                <a:solidFill>
                  <a:srgbClr val="FF0000"/>
                </a:solidFill>
              </a:rPr>
              <a:t>,</a:t>
            </a:r>
          </a:p>
          <a:p>
            <a:r>
              <a:rPr lang="ja-JP" altLang="en-US" sz="2400" b="1" dirty="0" smtClean="0">
                <a:solidFill>
                  <a:srgbClr val="FF0000"/>
                </a:solidFill>
              </a:rPr>
              <a:t>アシストシート</a:t>
            </a:r>
            <a:r>
              <a:rPr lang="en-US" altLang="ja-JP" sz="2400" b="1" dirty="0">
                <a:solidFill>
                  <a:srgbClr val="FF0000"/>
                </a:solidFill>
              </a:rPr>
              <a:t>,</a:t>
            </a:r>
            <a:r>
              <a:rPr lang="ja-JP" altLang="en-US" sz="2400" b="1" dirty="0">
                <a:solidFill>
                  <a:srgbClr val="FF0000"/>
                </a:solidFill>
              </a:rPr>
              <a:t>課題克服</a:t>
            </a:r>
            <a:endParaRPr lang="en-US" altLang="ja-JP" sz="2400" b="1" dirty="0">
              <a:solidFill>
                <a:srgbClr val="FF0000"/>
              </a:solidFill>
            </a:endParaRPr>
          </a:p>
          <a:p>
            <a:r>
              <a:rPr lang="ja-JP" altLang="en-US" sz="2400" b="1" dirty="0">
                <a:solidFill>
                  <a:srgbClr val="FF0000"/>
                </a:solidFill>
              </a:rPr>
              <a:t>プリント</a:t>
            </a:r>
            <a:r>
              <a:rPr lang="ja-JP" altLang="en-US" sz="1600" b="1" dirty="0"/>
              <a:t>等を活用</a:t>
            </a:r>
            <a:endParaRPr lang="en-US" altLang="ja-JP" sz="1600" b="1" dirty="0"/>
          </a:p>
        </p:txBody>
      </p:sp>
      <p:sp>
        <p:nvSpPr>
          <p:cNvPr id="21" name="テキスト ボックス 20"/>
          <p:cNvSpPr txBox="1"/>
          <p:nvPr/>
        </p:nvSpPr>
        <p:spPr>
          <a:xfrm>
            <a:off x="2983604" y="3504027"/>
            <a:ext cx="3187212" cy="461665"/>
          </a:xfrm>
          <a:prstGeom prst="rect">
            <a:avLst/>
          </a:prstGeom>
          <a:solidFill>
            <a:schemeClr val="bg1"/>
          </a:solidFill>
          <a:ln>
            <a:solidFill>
              <a:schemeClr val="tx1"/>
            </a:solidFill>
          </a:ln>
        </p:spPr>
        <p:txBody>
          <a:bodyPr wrap="square" rtlCol="0">
            <a:spAutoFit/>
          </a:bodyPr>
          <a:lstStyle/>
          <a:p>
            <a:pPr algn="ctr"/>
            <a:r>
              <a:rPr lang="ja-JP" altLang="en-US" sz="2400" dirty="0"/>
              <a:t>①問題に取り組む</a:t>
            </a:r>
          </a:p>
        </p:txBody>
      </p:sp>
      <p:sp>
        <p:nvSpPr>
          <p:cNvPr id="23" name="テキスト ボックス 22"/>
          <p:cNvSpPr txBox="1"/>
          <p:nvPr/>
        </p:nvSpPr>
        <p:spPr>
          <a:xfrm>
            <a:off x="2908389" y="4016176"/>
            <a:ext cx="3316190" cy="830997"/>
          </a:xfrm>
          <a:prstGeom prst="rect">
            <a:avLst/>
          </a:prstGeom>
          <a:solidFill>
            <a:srgbClr val="66FF33"/>
          </a:solidFill>
          <a:ln w="19050">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ja-JP" altLang="en-US" sz="2400" b="1" dirty="0">
                <a:effectLst>
                  <a:outerShdw blurRad="38100" dist="38100" dir="2700000" algn="tl">
                    <a:srgbClr val="000000">
                      <a:alpha val="43137"/>
                    </a:srgbClr>
                  </a:outerShdw>
                </a:effectLst>
              </a:rPr>
              <a:t>主体的に学習する姿勢</a:t>
            </a:r>
            <a:endParaRPr lang="en-US" altLang="ja-JP" sz="2400" b="1" dirty="0">
              <a:effectLst>
                <a:outerShdw blurRad="38100" dist="38100" dir="2700000" algn="tl">
                  <a:srgbClr val="000000">
                    <a:alpha val="43137"/>
                  </a:srgbClr>
                </a:outerShdw>
              </a:effectLst>
            </a:endParaRPr>
          </a:p>
          <a:p>
            <a:pPr algn="ctr"/>
            <a:r>
              <a:rPr lang="ja-JP" altLang="en-US" sz="2400" b="1" dirty="0">
                <a:effectLst>
                  <a:outerShdw blurRad="38100" dist="38100" dir="2700000" algn="tl">
                    <a:srgbClr val="000000">
                      <a:alpha val="43137"/>
                    </a:srgbClr>
                  </a:outerShdw>
                </a:effectLst>
              </a:rPr>
              <a:t>基礎学力向上</a:t>
            </a:r>
          </a:p>
        </p:txBody>
      </p:sp>
      <p:sp>
        <p:nvSpPr>
          <p:cNvPr id="24" name="テキスト ボックス 23"/>
          <p:cNvSpPr txBox="1"/>
          <p:nvPr/>
        </p:nvSpPr>
        <p:spPr>
          <a:xfrm>
            <a:off x="6618344" y="2199345"/>
            <a:ext cx="2525656" cy="1323439"/>
          </a:xfrm>
          <a:prstGeom prst="rect">
            <a:avLst/>
          </a:prstGeom>
          <a:noFill/>
        </p:spPr>
        <p:txBody>
          <a:bodyPr wrap="square" rtlCol="0">
            <a:spAutoFit/>
          </a:bodyPr>
          <a:lstStyle/>
          <a:p>
            <a:r>
              <a:rPr lang="en-US" altLang="ja-JP" sz="1600" b="1" dirty="0"/>
              <a:t>【</a:t>
            </a:r>
            <a:r>
              <a:rPr lang="ja-JP" altLang="en-US" sz="1600" b="1" dirty="0"/>
              <a:t>ポイント２</a:t>
            </a:r>
            <a:r>
              <a:rPr lang="en-US" altLang="ja-JP" sz="1600" b="1" dirty="0"/>
              <a:t>】</a:t>
            </a:r>
          </a:p>
          <a:p>
            <a:r>
              <a:rPr lang="ja-JP" altLang="en-US" sz="1600" b="1" dirty="0"/>
              <a:t>　自分で答え合わせをすることで、</a:t>
            </a:r>
            <a:r>
              <a:rPr lang="ja-JP" altLang="en-US" sz="2400" b="1" u="sng" dirty="0">
                <a:solidFill>
                  <a:srgbClr val="FF0000"/>
                </a:solidFill>
              </a:rPr>
              <a:t>正しく見る力を養う</a:t>
            </a:r>
            <a:endParaRPr lang="en-US" altLang="ja-JP" sz="2400" b="1" u="sng" dirty="0">
              <a:solidFill>
                <a:srgbClr val="FF0000"/>
              </a:solidFill>
            </a:endParaRPr>
          </a:p>
        </p:txBody>
      </p:sp>
    </p:spTree>
    <p:extLst>
      <p:ext uri="{BB962C8B-B14F-4D97-AF65-F5344CB8AC3E}">
        <p14:creationId xmlns:p14="http://schemas.microsoft.com/office/powerpoint/2010/main" val="2533234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par>
                          <p:cTn id="30" fill="hold">
                            <p:stCondLst>
                              <p:cond delay="500"/>
                            </p:stCondLst>
                            <p:childTnLst>
                              <p:par>
                                <p:cTn id="31" presetID="42" presetClass="entr" presetSubtype="0" fill="hold" grpId="0"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par>
                                <p:cTn id="36" presetID="10"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par>
                                <p:cTn id="50" presetID="10" presetClass="entr" presetSubtype="0"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barn(inVertical)">
                                      <p:cBhvr>
                                        <p:cTn id="6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p:bldP spid="21" grpId="0" animBg="1"/>
      <p:bldP spid="23" grpId="0" animBg="1"/>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3" name="スライド番号プレースホルダー 1"/>
          <p:cNvSpPr>
            <a:spLocks noGrp="1"/>
          </p:cNvSpPr>
          <p:nvPr>
            <p:ph type="sldNum" sz="quarter" idx="12"/>
          </p:nvPr>
        </p:nvSpPr>
        <p:spPr/>
        <p:txBody>
          <a:bodyPr/>
          <a:lstStyle/>
          <a:p>
            <a:fld id="{AA1D3F61-0290-49D1-B09E-39B0B9D428F0}" type="slidenum">
              <a:rPr kumimoji="1" lang="ja-JP" altLang="en-US" smtClean="0"/>
              <a:t>14</a:t>
            </a:fld>
            <a:endParaRPr kumimoji="1" lang="ja-JP" altLang="en-US"/>
          </a:p>
        </p:txBody>
      </p:sp>
      <p:sp>
        <p:nvSpPr>
          <p:cNvPr id="1144" name="テキスト 101"/>
          <p:cNvSpPr txBox="1"/>
          <p:nvPr/>
        </p:nvSpPr>
        <p:spPr>
          <a:xfrm>
            <a:off x="462059" y="497926"/>
            <a:ext cx="3351276" cy="461665"/>
          </a:xfrm>
          <a:prstGeom prst="rect">
            <a:avLst/>
          </a:prstGeom>
          <a:solidFill>
            <a:srgbClr val="99FF99"/>
          </a:solidFill>
          <a:ln w="57150">
            <a:solidFill>
              <a:schemeClr val="tx1"/>
            </a:solidFill>
          </a:ln>
        </p:spPr>
        <p:txBody>
          <a:bodyPr wrap="square">
            <a:spAutoFit/>
          </a:bodyPr>
          <a:lstStyle/>
          <a:p>
            <a:pPr algn="ctr">
              <a:defRPr lang="ja-JP" altLang="en-US"/>
            </a:pPr>
            <a:r>
              <a:rPr lang="ja-JP" altLang="en-US" sz="2400" dirty="0">
                <a:latin typeface="AR P明朝体U"/>
                <a:ea typeface="AR P明朝体U"/>
              </a:rPr>
              <a:t>②個別指導研究部</a:t>
            </a:r>
          </a:p>
        </p:txBody>
      </p:sp>
      <p:sp>
        <p:nvSpPr>
          <p:cNvPr id="1145" name="コンテンツ プレースホルダー 1"/>
          <p:cNvSpPr>
            <a:spLocks noGrp="1"/>
          </p:cNvSpPr>
          <p:nvPr>
            <p:ph type="title"/>
          </p:nvPr>
        </p:nvSpPr>
        <p:spPr>
          <a:xfrm>
            <a:off x="3922777" y="497926"/>
            <a:ext cx="2898648" cy="438581"/>
          </a:xfrm>
          <a:ln>
            <a:solidFill>
              <a:schemeClr val="tx1"/>
            </a:solidFill>
          </a:ln>
        </p:spPr>
        <p:txBody>
          <a:bodyPr>
            <a:normAutofit/>
          </a:bodyPr>
          <a:lstStyle/>
          <a:p>
            <a:pPr algn="ctr"/>
            <a:r>
              <a:rPr lang="ja-JP" altLang="en-US" sz="2100" b="1" dirty="0">
                <a:latin typeface="+mj-ea"/>
              </a:rPr>
              <a:t>具体的実践～中学校～</a:t>
            </a:r>
            <a:endParaRPr lang="en-US" altLang="ja-JP" sz="2100" b="1" dirty="0">
              <a:latin typeface="+mj-ea"/>
            </a:endParaRPr>
          </a:p>
        </p:txBody>
      </p:sp>
      <p:sp>
        <p:nvSpPr>
          <p:cNvPr id="1146" name="コンテンツ プレースホルダー 2"/>
          <p:cNvSpPr txBox="1"/>
          <p:nvPr/>
        </p:nvSpPr>
        <p:spPr>
          <a:xfrm>
            <a:off x="462059" y="1274867"/>
            <a:ext cx="6443116" cy="733091"/>
          </a:xfrm>
          <a:prstGeom prst="rect">
            <a:avLst/>
          </a:prstGeom>
          <a:ln>
            <a:solidFill>
              <a:schemeClr val="tx1"/>
            </a:solidFill>
          </a:ln>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20000"/>
              </a:lnSpc>
              <a:spcBef>
                <a:spcPts val="0"/>
              </a:spcBef>
              <a:buNone/>
              <a:defRPr lang="ja-JP" altLang="en-US"/>
            </a:pPr>
            <a:r>
              <a:rPr lang="ja-JP" altLang="en-US" dirty="0"/>
              <a:t>　</a:t>
            </a:r>
            <a:r>
              <a:rPr lang="ja-JP" altLang="en-US" dirty="0">
                <a:latin typeface="AR P明朝体U"/>
                <a:ea typeface="AR P明朝体U"/>
              </a:rPr>
              <a:t>教師による</a:t>
            </a:r>
            <a:r>
              <a:rPr lang="ja-JP" altLang="en-US" u="sng" dirty="0">
                <a:latin typeface="AR P明朝体U"/>
                <a:ea typeface="AR P明朝体U"/>
              </a:rPr>
              <a:t>言葉かけの質の向上</a:t>
            </a:r>
          </a:p>
          <a:p>
            <a:pPr marL="0" indent="0">
              <a:lnSpc>
                <a:spcPct val="120000"/>
              </a:lnSpc>
              <a:spcBef>
                <a:spcPts val="0"/>
              </a:spcBef>
              <a:buNone/>
              <a:defRPr lang="ja-JP" altLang="en-US"/>
            </a:pPr>
            <a:endParaRPr lang="ja-JP" altLang="en-US" sz="2100" dirty="0"/>
          </a:p>
        </p:txBody>
      </p:sp>
      <p:sp>
        <p:nvSpPr>
          <p:cNvPr id="1147" name="テキスト ボックス 438"/>
          <p:cNvSpPr txBox="1"/>
          <p:nvPr/>
        </p:nvSpPr>
        <p:spPr>
          <a:xfrm>
            <a:off x="250098" y="2295746"/>
            <a:ext cx="4224990" cy="1508105"/>
          </a:xfrm>
          <a:prstGeom prst="rect">
            <a:avLst/>
          </a:prstGeom>
          <a:solidFill>
            <a:schemeClr val="bg1"/>
          </a:solidFill>
          <a:ln>
            <a:solidFill>
              <a:schemeClr val="tx1"/>
            </a:solidFill>
          </a:ln>
        </p:spPr>
        <p:txBody>
          <a:bodyPr wrap="square" rtlCol="0">
            <a:spAutoFit/>
          </a:bodyPr>
          <a:lstStyle/>
          <a:p>
            <a:r>
              <a:rPr lang="ja-JP" altLang="en-US" sz="3600" b="1" dirty="0" smtClean="0"/>
              <a:t>内容</a:t>
            </a:r>
            <a:endParaRPr lang="en-US" altLang="ja-JP" sz="3600" b="1" dirty="0" smtClean="0"/>
          </a:p>
          <a:p>
            <a:r>
              <a:rPr lang="ja-JP" altLang="en-US" sz="2800" b="1" dirty="0" smtClean="0"/>
              <a:t>校内</a:t>
            </a:r>
            <a:r>
              <a:rPr lang="ja-JP" altLang="en-US" sz="2800" b="1" dirty="0"/>
              <a:t>研修等を通した，</a:t>
            </a:r>
            <a:r>
              <a:rPr lang="ja-JP" altLang="en-US" sz="2800" b="1" dirty="0" smtClean="0"/>
              <a:t>教師の</a:t>
            </a:r>
            <a:r>
              <a:rPr lang="ja-JP" altLang="en-US" sz="2800" b="1" dirty="0"/>
              <a:t>言葉かけの質の向上</a:t>
            </a:r>
          </a:p>
        </p:txBody>
      </p:sp>
      <p:sp>
        <p:nvSpPr>
          <p:cNvPr id="1148" name="テキスト ボックス 439"/>
          <p:cNvSpPr txBox="1"/>
          <p:nvPr/>
        </p:nvSpPr>
        <p:spPr>
          <a:xfrm>
            <a:off x="250098" y="5030808"/>
            <a:ext cx="3946038" cy="1508105"/>
          </a:xfrm>
          <a:prstGeom prst="rect">
            <a:avLst/>
          </a:prstGeom>
          <a:solidFill>
            <a:srgbClr val="66FF33"/>
          </a:solidFill>
          <a:ln w="28575">
            <a:solidFill>
              <a:schemeClr val="tx1"/>
            </a:solidFill>
          </a:ln>
          <a:effectLst>
            <a:outerShdw blurRad="50800" dist="38100" dir="2700000" algn="tl" rotWithShape="0">
              <a:prstClr val="black">
                <a:alpha val="40000"/>
              </a:prstClr>
            </a:outerShdw>
          </a:effectLst>
        </p:spPr>
        <p:txBody>
          <a:bodyPr wrap="square" rtlCol="0">
            <a:spAutoFit/>
          </a:bodyPr>
          <a:lstStyle/>
          <a:p>
            <a:r>
              <a:rPr lang="ja-JP" altLang="en-US" sz="3600" b="1" dirty="0"/>
              <a:t> </a:t>
            </a:r>
            <a:r>
              <a:rPr lang="ja-JP" altLang="en-US" sz="3600" b="1" dirty="0" smtClean="0"/>
              <a:t>成果</a:t>
            </a:r>
            <a:endParaRPr lang="en-US" altLang="ja-JP" sz="3600" b="1" dirty="0" smtClean="0"/>
          </a:p>
          <a:p>
            <a:r>
              <a:rPr lang="ja-JP" altLang="en-US" sz="2800" b="1" dirty="0" smtClean="0"/>
              <a:t>・</a:t>
            </a:r>
            <a:r>
              <a:rPr lang="ja-JP" altLang="en-US" sz="2800" b="1" dirty="0"/>
              <a:t>教師のかかわりの充実</a:t>
            </a:r>
          </a:p>
          <a:p>
            <a:r>
              <a:rPr lang="ja-JP" altLang="en-US" sz="2800" b="1" dirty="0" smtClean="0"/>
              <a:t>・</a:t>
            </a:r>
            <a:r>
              <a:rPr lang="ja-JP" altLang="en-US" sz="2800" b="1" dirty="0"/>
              <a:t>生徒の学習意欲の向上</a:t>
            </a:r>
          </a:p>
        </p:txBody>
      </p:sp>
      <p:sp>
        <p:nvSpPr>
          <p:cNvPr id="1149" name="図形 441"/>
          <p:cNvSpPr/>
          <p:nvPr/>
        </p:nvSpPr>
        <p:spPr>
          <a:xfrm>
            <a:off x="465897" y="3803850"/>
            <a:ext cx="882926" cy="1216451"/>
          </a:xfrm>
          <a:prstGeom prst="downArrow">
            <a:avLst/>
          </a:prstGeom>
          <a:solidFill>
            <a:srgbClr val="FFFF00"/>
          </a:solidFill>
          <a:ln w="12700" cap="flat" cmpd="sng" algn="ctr">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sz="1350"/>
          </a:p>
        </p:txBody>
      </p:sp>
      <p:pic>
        <p:nvPicPr>
          <p:cNvPr id="1150" name="図 442"/>
          <p:cNvPicPr>
            <a:picLocks noChangeAspect="1"/>
          </p:cNvPicPr>
          <p:nvPr/>
        </p:nvPicPr>
        <p:blipFill>
          <a:blip r:embed="rId3"/>
          <a:stretch>
            <a:fillRect/>
          </a:stretch>
        </p:blipFill>
        <p:spPr>
          <a:xfrm>
            <a:off x="1800551" y="3814358"/>
            <a:ext cx="1992721" cy="1281767"/>
          </a:xfrm>
          <a:prstGeom prst="rect">
            <a:avLst/>
          </a:prstGeom>
          <a:noFill/>
          <a:ln w="9525" cap="flat" cmpd="sng">
            <a:noFill/>
            <a:prstDash val="solid"/>
            <a:round/>
          </a:ln>
          <a:effectLst>
            <a:glow>
              <a:sysClr val="windowText" lastClr="000000"/>
            </a:glow>
            <a:softEdge rad="112522"/>
          </a:effectLst>
        </p:spPr>
      </p:pic>
      <p:sp>
        <p:nvSpPr>
          <p:cNvPr id="1151" name="テキスト 443"/>
          <p:cNvSpPr txBox="1"/>
          <p:nvPr/>
        </p:nvSpPr>
        <p:spPr>
          <a:xfrm>
            <a:off x="4754040" y="2295745"/>
            <a:ext cx="4096556" cy="1872729"/>
          </a:xfrm>
          <a:prstGeom prst="rect">
            <a:avLst/>
          </a:prstGeom>
        </p:spPr>
        <p:txBody>
          <a:bodyPr wrap="square">
            <a:noAutofit/>
          </a:bodyPr>
          <a:lstStyle/>
          <a:p>
            <a:pPr>
              <a:defRPr lang="ja-JP" altLang="en-US"/>
            </a:pPr>
            <a:r>
              <a:rPr lang="ja-JP" altLang="en-US" sz="2800" dirty="0"/>
              <a:t>・個人で考える活動の際に、苦手意識</a:t>
            </a:r>
            <a:r>
              <a:rPr lang="ja-JP" altLang="en-US" sz="2800" dirty="0" smtClean="0"/>
              <a:t>を持って</a:t>
            </a:r>
            <a:r>
              <a:rPr lang="ja-JP" altLang="en-US" sz="2800" dirty="0"/>
              <a:t>いる生徒に対して、個別に</a:t>
            </a:r>
            <a:r>
              <a:rPr lang="ja-JP" altLang="en-US" sz="2800" dirty="0" smtClean="0"/>
              <a:t>補助資料</a:t>
            </a:r>
            <a:r>
              <a:rPr lang="ja-JP" altLang="en-US" sz="2800" dirty="0"/>
              <a:t>の</a:t>
            </a:r>
            <a:r>
              <a:rPr lang="ja-JP" altLang="en-US" sz="2800" dirty="0" smtClean="0"/>
              <a:t>提示</a:t>
            </a:r>
            <a:endParaRPr lang="ja-JP" altLang="en-US" sz="2800" dirty="0"/>
          </a:p>
        </p:txBody>
      </p:sp>
      <p:sp>
        <p:nvSpPr>
          <p:cNvPr id="1152" name="角丸四角形吹き出し 444"/>
          <p:cNvSpPr/>
          <p:nvPr/>
        </p:nvSpPr>
        <p:spPr>
          <a:xfrm>
            <a:off x="3922777" y="4168474"/>
            <a:ext cx="1908802" cy="487202"/>
          </a:xfrm>
          <a:prstGeom prst="wedgeRoundRectCallout">
            <a:avLst>
              <a:gd name="adj1" fmla="val -64852"/>
              <a:gd name="adj2" fmla="val 360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500" dirty="0">
                <a:solidFill>
                  <a:schemeClr val="tx1"/>
                </a:solidFill>
              </a:rPr>
              <a:t>　分かった。できた。</a:t>
            </a:r>
          </a:p>
        </p:txBody>
      </p:sp>
      <p:sp>
        <p:nvSpPr>
          <p:cNvPr id="2" name="正方形/長方形 1"/>
          <p:cNvSpPr/>
          <p:nvPr/>
        </p:nvSpPr>
        <p:spPr>
          <a:xfrm>
            <a:off x="4572000" y="5030808"/>
            <a:ext cx="4572000" cy="1384995"/>
          </a:xfrm>
          <a:prstGeom prst="rect">
            <a:avLst/>
          </a:prstGeom>
        </p:spPr>
        <p:txBody>
          <a:bodyPr>
            <a:spAutoFit/>
          </a:bodyPr>
          <a:lstStyle/>
          <a:p>
            <a:pPr lvl="0">
              <a:defRPr lang="ja-JP" altLang="en-US"/>
            </a:pPr>
            <a:r>
              <a:rPr lang="ja-JP" altLang="en-US" sz="2800" dirty="0">
                <a:solidFill>
                  <a:prstClr val="black"/>
                </a:solidFill>
              </a:rPr>
              <a:t>・「次につながる」「意欲が高まる」ことを意識した</a:t>
            </a:r>
            <a:endParaRPr lang="en-US" altLang="ja-JP" sz="2800" dirty="0">
              <a:solidFill>
                <a:prstClr val="black"/>
              </a:solidFill>
            </a:endParaRPr>
          </a:p>
          <a:p>
            <a:pPr lvl="0">
              <a:defRPr lang="ja-JP" altLang="en-US"/>
            </a:pPr>
            <a:r>
              <a:rPr lang="ja-JP" altLang="en-US" sz="2800" dirty="0">
                <a:solidFill>
                  <a:prstClr val="black"/>
                </a:solidFill>
              </a:rPr>
              <a:t>言葉かけ</a:t>
            </a:r>
          </a:p>
        </p:txBody>
      </p:sp>
    </p:spTree>
    <p:extLst>
      <p:ext uri="{BB962C8B-B14F-4D97-AF65-F5344CB8AC3E}">
        <p14:creationId xmlns:p14="http://schemas.microsoft.com/office/powerpoint/2010/main" val="1200898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47"/>
                                        </p:tgtEl>
                                        <p:attrNameLst>
                                          <p:attrName>style.visibility</p:attrName>
                                        </p:attrNameLst>
                                      </p:cBhvr>
                                      <p:to>
                                        <p:strVal val="visible"/>
                                      </p:to>
                                    </p:set>
                                    <p:animEffect transition="in" filter="fade">
                                      <p:cBhvr>
                                        <p:cTn id="7" dur="500"/>
                                        <p:tgtEl>
                                          <p:spTgt spid="11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51"/>
                                        </p:tgtEl>
                                        <p:attrNameLst>
                                          <p:attrName>style.visibility</p:attrName>
                                        </p:attrNameLst>
                                      </p:cBhvr>
                                      <p:to>
                                        <p:strVal val="visible"/>
                                      </p:to>
                                    </p:set>
                                    <p:animEffect transition="in" filter="fade">
                                      <p:cBhvr>
                                        <p:cTn id="10" dur="500"/>
                                        <p:tgtEl>
                                          <p:spTgt spid="1151"/>
                                        </p:tgtEl>
                                      </p:cBhvr>
                                    </p:animEffect>
                                  </p:childTnLst>
                                </p:cTn>
                              </p:par>
                              <p:par>
                                <p:cTn id="11" presetID="10" presetClass="entr" presetSubtype="0" fill="hold" nodeType="withEffect">
                                  <p:stCondLst>
                                    <p:cond delay="0"/>
                                  </p:stCondLst>
                                  <p:childTnLst>
                                    <p:set>
                                      <p:cBhvr>
                                        <p:cTn id="12" dur="1" fill="hold">
                                          <p:stCondLst>
                                            <p:cond delay="0"/>
                                          </p:stCondLst>
                                        </p:cTn>
                                        <p:tgtEl>
                                          <p:spTgt spid="1150"/>
                                        </p:tgtEl>
                                        <p:attrNameLst>
                                          <p:attrName>style.visibility</p:attrName>
                                        </p:attrNameLst>
                                      </p:cBhvr>
                                      <p:to>
                                        <p:strVal val="visible"/>
                                      </p:to>
                                    </p:set>
                                    <p:animEffect transition="in" filter="fade">
                                      <p:cBhvr>
                                        <p:cTn id="13" dur="500"/>
                                        <p:tgtEl>
                                          <p:spTgt spid="115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49"/>
                                        </p:tgtEl>
                                        <p:attrNameLst>
                                          <p:attrName>style.visibility</p:attrName>
                                        </p:attrNameLst>
                                      </p:cBhvr>
                                      <p:to>
                                        <p:strVal val="visible"/>
                                      </p:to>
                                    </p:set>
                                    <p:animEffect transition="in" filter="fade">
                                      <p:cBhvr>
                                        <p:cTn id="21" dur="500"/>
                                        <p:tgtEl>
                                          <p:spTgt spid="114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52"/>
                                        </p:tgtEl>
                                        <p:attrNameLst>
                                          <p:attrName>style.visibility</p:attrName>
                                        </p:attrNameLst>
                                      </p:cBhvr>
                                      <p:to>
                                        <p:strVal val="visible"/>
                                      </p:to>
                                    </p:set>
                                    <p:animEffect transition="in" filter="fade">
                                      <p:cBhvr>
                                        <p:cTn id="24" dur="500"/>
                                        <p:tgtEl>
                                          <p:spTgt spid="115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48"/>
                                        </p:tgtEl>
                                        <p:attrNameLst>
                                          <p:attrName>style.visibility</p:attrName>
                                        </p:attrNameLst>
                                      </p:cBhvr>
                                      <p:to>
                                        <p:strVal val="visible"/>
                                      </p:to>
                                    </p:set>
                                    <p:animEffect transition="in" filter="fade">
                                      <p:cBhvr>
                                        <p:cTn id="27" dur="1000"/>
                                        <p:tgtEl>
                                          <p:spTgt spid="1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7" grpId="0" animBg="1"/>
      <p:bldP spid="1148" grpId="0" animBg="1"/>
      <p:bldP spid="1149" grpId="0" animBg="1"/>
      <p:bldP spid="1151" grpId="0"/>
      <p:bldP spid="1152"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4" name="スライド番号プレースホルダー 1"/>
          <p:cNvSpPr>
            <a:spLocks noGrp="1"/>
          </p:cNvSpPr>
          <p:nvPr>
            <p:ph type="sldNum" sz="quarter" idx="12"/>
          </p:nvPr>
        </p:nvSpPr>
        <p:spPr/>
        <p:txBody>
          <a:bodyPr/>
          <a:lstStyle/>
          <a:p>
            <a:fld id="{AA1D3F61-0290-49D1-B09E-39B0B9D428F0}" type="slidenum">
              <a:rPr kumimoji="1" lang="ja-JP" altLang="en-US" smtClean="0"/>
              <a:t>15</a:t>
            </a:fld>
            <a:endParaRPr kumimoji="1" lang="ja-JP" altLang="en-US"/>
          </a:p>
        </p:txBody>
      </p:sp>
      <p:sp>
        <p:nvSpPr>
          <p:cNvPr id="1155" name="テキスト 101"/>
          <p:cNvSpPr txBox="1"/>
          <p:nvPr/>
        </p:nvSpPr>
        <p:spPr>
          <a:xfrm>
            <a:off x="593789" y="546407"/>
            <a:ext cx="3351276" cy="461665"/>
          </a:xfrm>
          <a:prstGeom prst="rect">
            <a:avLst/>
          </a:prstGeom>
          <a:solidFill>
            <a:srgbClr val="99FF99"/>
          </a:solidFill>
          <a:ln w="57150">
            <a:solidFill>
              <a:schemeClr val="tx1"/>
            </a:solidFill>
          </a:ln>
        </p:spPr>
        <p:txBody>
          <a:bodyPr wrap="square">
            <a:spAutoFit/>
          </a:bodyPr>
          <a:lstStyle/>
          <a:p>
            <a:pPr algn="ctr">
              <a:defRPr lang="ja-JP" altLang="en-US"/>
            </a:pPr>
            <a:r>
              <a:rPr lang="ja-JP" altLang="en-US" sz="2400" dirty="0">
                <a:latin typeface="AR P明朝体U"/>
                <a:ea typeface="AR P明朝体U"/>
              </a:rPr>
              <a:t>②個別指導研究部</a:t>
            </a:r>
          </a:p>
        </p:txBody>
      </p:sp>
      <p:sp>
        <p:nvSpPr>
          <p:cNvPr id="1156" name="コンテンツ プレースホルダー 1"/>
          <p:cNvSpPr>
            <a:spLocks noGrp="1"/>
          </p:cNvSpPr>
          <p:nvPr>
            <p:ph type="title"/>
          </p:nvPr>
        </p:nvSpPr>
        <p:spPr>
          <a:xfrm>
            <a:off x="4054507" y="546407"/>
            <a:ext cx="2898648" cy="438581"/>
          </a:xfrm>
          <a:ln>
            <a:solidFill>
              <a:schemeClr val="tx1"/>
            </a:solidFill>
          </a:ln>
        </p:spPr>
        <p:txBody>
          <a:bodyPr>
            <a:normAutofit/>
          </a:bodyPr>
          <a:lstStyle/>
          <a:p>
            <a:pPr algn="ctr"/>
            <a:r>
              <a:rPr lang="ja-JP" altLang="en-US" sz="2100" b="1" dirty="0">
                <a:latin typeface="+mj-ea"/>
              </a:rPr>
              <a:t>具体的実践～中学校～</a:t>
            </a:r>
            <a:endParaRPr lang="en-US" altLang="ja-JP" sz="2100" b="1" dirty="0">
              <a:latin typeface="+mj-ea"/>
            </a:endParaRPr>
          </a:p>
        </p:txBody>
      </p:sp>
      <p:sp>
        <p:nvSpPr>
          <p:cNvPr id="1157" name="コンテンツ プレースホルダー 2"/>
          <p:cNvSpPr txBox="1"/>
          <p:nvPr/>
        </p:nvSpPr>
        <p:spPr>
          <a:xfrm>
            <a:off x="597809" y="1383963"/>
            <a:ext cx="4008923" cy="1071852"/>
          </a:xfrm>
          <a:prstGeom prst="rect">
            <a:avLst/>
          </a:prstGeom>
          <a:ln>
            <a:solidFill>
              <a:schemeClr val="tx1"/>
            </a:solidFill>
          </a:ln>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20000"/>
              </a:lnSpc>
              <a:spcBef>
                <a:spcPts val="0"/>
              </a:spcBef>
              <a:buNone/>
              <a:defRPr lang="ja-JP" altLang="en-US"/>
            </a:pPr>
            <a:r>
              <a:rPr lang="ja-JP" altLang="en-US" sz="2100" dirty="0"/>
              <a:t>　</a:t>
            </a:r>
            <a:r>
              <a:rPr lang="ja-JP" altLang="en-US" sz="3200" b="1" u="sng" dirty="0">
                <a:latin typeface="AR P明朝体U"/>
                <a:ea typeface="AR P明朝体U"/>
              </a:rPr>
              <a:t>ＴＴによる個別</a:t>
            </a:r>
            <a:r>
              <a:rPr lang="ja-JP" altLang="en-US" sz="3200" b="1" u="sng" dirty="0" smtClean="0">
                <a:latin typeface="AR P明朝体U"/>
                <a:ea typeface="AR P明朝体U"/>
              </a:rPr>
              <a:t>指導</a:t>
            </a:r>
            <a:endParaRPr dirty="0"/>
          </a:p>
        </p:txBody>
      </p:sp>
      <p:sp>
        <p:nvSpPr>
          <p:cNvPr id="1158" name="テキスト ボックス 438"/>
          <p:cNvSpPr txBox="1"/>
          <p:nvPr/>
        </p:nvSpPr>
        <p:spPr>
          <a:xfrm>
            <a:off x="4816389" y="2593943"/>
            <a:ext cx="4091131" cy="1569660"/>
          </a:xfrm>
          <a:prstGeom prst="rect">
            <a:avLst/>
          </a:prstGeom>
          <a:solidFill>
            <a:schemeClr val="bg1"/>
          </a:solidFill>
          <a:ln>
            <a:solidFill>
              <a:schemeClr val="tx1"/>
            </a:solidFill>
          </a:ln>
        </p:spPr>
        <p:txBody>
          <a:bodyPr wrap="square" rtlCol="0">
            <a:spAutoFit/>
          </a:bodyPr>
          <a:lstStyle/>
          <a:p>
            <a:r>
              <a:rPr lang="ja-JP" altLang="en-US" sz="2400" b="1" dirty="0"/>
              <a:t>内容：</a:t>
            </a:r>
            <a:r>
              <a:rPr lang="ja-JP" altLang="en-US" b="1" dirty="0"/>
              <a:t>・月１回，特設の個別指導の</a:t>
            </a:r>
          </a:p>
          <a:p>
            <a:r>
              <a:rPr lang="ja-JP" altLang="en-US" b="1" dirty="0"/>
              <a:t>　　　　　　時間を設定</a:t>
            </a:r>
          </a:p>
          <a:p>
            <a:r>
              <a:rPr lang="ja-JP" altLang="en-US" b="1" dirty="0"/>
              <a:t>　　　　　・学習室の設置</a:t>
            </a:r>
          </a:p>
          <a:p>
            <a:r>
              <a:rPr lang="ja-JP" altLang="en-US" b="1" dirty="0"/>
              <a:t>　　　　　・職員の事前打ち合わせ</a:t>
            </a:r>
          </a:p>
          <a:p>
            <a:r>
              <a:rPr lang="ja-JP" altLang="en-US" b="1" dirty="0"/>
              <a:t>　　　　　・少人数での指導</a:t>
            </a:r>
          </a:p>
        </p:txBody>
      </p:sp>
      <p:sp>
        <p:nvSpPr>
          <p:cNvPr id="1159" name="テキスト ボックス 439"/>
          <p:cNvSpPr txBox="1"/>
          <p:nvPr/>
        </p:nvSpPr>
        <p:spPr>
          <a:xfrm>
            <a:off x="301762" y="5198137"/>
            <a:ext cx="8605758" cy="1200329"/>
          </a:xfrm>
          <a:prstGeom prst="rect">
            <a:avLst/>
          </a:prstGeom>
          <a:solidFill>
            <a:srgbClr val="66FF33"/>
          </a:solidFill>
          <a:ln w="28575">
            <a:solidFill>
              <a:schemeClr val="tx1"/>
            </a:solidFill>
          </a:ln>
          <a:effectLst>
            <a:outerShdw blurRad="50800" dist="38100" dir="2700000" algn="tl" rotWithShape="0">
              <a:prstClr val="black">
                <a:alpha val="40000"/>
              </a:prstClr>
            </a:outerShdw>
          </a:effectLst>
        </p:spPr>
        <p:txBody>
          <a:bodyPr wrap="square" rtlCol="0">
            <a:spAutoFit/>
          </a:bodyPr>
          <a:lstStyle/>
          <a:p>
            <a:r>
              <a:rPr lang="ja-JP" altLang="en-US" sz="2400" b="1" dirty="0"/>
              <a:t> </a:t>
            </a:r>
            <a:r>
              <a:rPr lang="ja-JP" altLang="en-US" sz="4000" b="1" dirty="0"/>
              <a:t>成果：</a:t>
            </a:r>
            <a:r>
              <a:rPr lang="ja-JP" altLang="en-US" sz="3200" b="1" dirty="0"/>
              <a:t>・基礎的・基本的な知識及び技能の習得</a:t>
            </a:r>
          </a:p>
          <a:p>
            <a:r>
              <a:rPr lang="ja-JP" altLang="en-US" sz="3200" b="1" dirty="0"/>
              <a:t>　　　　　・生徒の学習意欲の向上</a:t>
            </a:r>
          </a:p>
        </p:txBody>
      </p:sp>
      <p:sp>
        <p:nvSpPr>
          <p:cNvPr id="1160" name="図形 441"/>
          <p:cNvSpPr/>
          <p:nvPr/>
        </p:nvSpPr>
        <p:spPr>
          <a:xfrm>
            <a:off x="7632424" y="4324068"/>
            <a:ext cx="882926" cy="874069"/>
          </a:xfrm>
          <a:prstGeom prst="downArrow">
            <a:avLst/>
          </a:prstGeom>
          <a:solidFill>
            <a:srgbClr val="FFFF00"/>
          </a:solidFill>
          <a:ln w="12700" cap="flat" cmpd="sng" algn="ctr">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sz="1350"/>
          </a:p>
        </p:txBody>
      </p:sp>
      <p:pic>
        <p:nvPicPr>
          <p:cNvPr id="1161" name="図 459"/>
          <p:cNvPicPr>
            <a:picLocks noChangeAspect="1"/>
          </p:cNvPicPr>
          <p:nvPr/>
        </p:nvPicPr>
        <p:blipFill>
          <a:blip r:embed="rId3">
            <a:lum bright="20000" contrast="20000"/>
          </a:blip>
          <a:stretch>
            <a:fillRect/>
          </a:stretch>
        </p:blipFill>
        <p:spPr>
          <a:xfrm>
            <a:off x="4205704" y="3308854"/>
            <a:ext cx="1400576" cy="1381109"/>
          </a:xfrm>
          <a:prstGeom prst="rect">
            <a:avLst/>
          </a:prstGeom>
          <a:noFill/>
          <a:ln w="9525" cap="flat" cmpd="sng">
            <a:noFill/>
            <a:prstDash val="solid"/>
            <a:round/>
          </a:ln>
          <a:effectLst>
            <a:glow>
              <a:sysClr val="windowText" lastClr="000000"/>
            </a:glow>
            <a:softEdge rad="112522"/>
          </a:effectLst>
        </p:spPr>
      </p:pic>
      <p:sp>
        <p:nvSpPr>
          <p:cNvPr id="1162" name="テキスト ボックス 460"/>
          <p:cNvSpPr txBox="1"/>
          <p:nvPr/>
        </p:nvSpPr>
        <p:spPr>
          <a:xfrm>
            <a:off x="576094" y="2593943"/>
            <a:ext cx="4011863" cy="738664"/>
          </a:xfrm>
          <a:prstGeom prst="rect">
            <a:avLst/>
          </a:prstGeom>
          <a:solidFill>
            <a:schemeClr val="bg1"/>
          </a:solidFill>
          <a:ln>
            <a:solidFill>
              <a:schemeClr val="tx1"/>
            </a:solidFill>
          </a:ln>
        </p:spPr>
        <p:txBody>
          <a:bodyPr wrap="square" rtlCol="0">
            <a:spAutoFit/>
          </a:bodyPr>
          <a:lstStyle/>
          <a:p>
            <a:r>
              <a:rPr lang="ja-JP" altLang="en-US" sz="2400" b="1" dirty="0"/>
              <a:t>内容：</a:t>
            </a:r>
            <a:r>
              <a:rPr lang="ja-JP" altLang="en-US" b="1" dirty="0"/>
              <a:t>教科外の教師が数学を</a:t>
            </a:r>
          </a:p>
          <a:p>
            <a:r>
              <a:rPr lang="ja-JP" altLang="en-US" b="1" dirty="0"/>
              <a:t>　　　　　中心としたＴＴによる指導</a:t>
            </a:r>
          </a:p>
        </p:txBody>
      </p:sp>
      <p:sp>
        <p:nvSpPr>
          <p:cNvPr id="1163" name="角丸四角形吹き出し 444"/>
          <p:cNvSpPr/>
          <p:nvPr/>
        </p:nvSpPr>
        <p:spPr>
          <a:xfrm>
            <a:off x="5352030" y="4333284"/>
            <a:ext cx="1757240" cy="487202"/>
          </a:xfrm>
          <a:prstGeom prst="wedgeRoundRectCallout">
            <a:avLst>
              <a:gd name="adj1" fmla="val -48563"/>
              <a:gd name="adj2" fmla="val -147152"/>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500" dirty="0">
                <a:solidFill>
                  <a:schemeClr val="tx1"/>
                </a:solidFill>
              </a:rPr>
              <a:t>　分かった。できた。</a:t>
            </a:r>
          </a:p>
        </p:txBody>
      </p:sp>
      <p:sp>
        <p:nvSpPr>
          <p:cNvPr id="1164" name="図形 461"/>
          <p:cNvSpPr/>
          <p:nvPr/>
        </p:nvSpPr>
        <p:spPr>
          <a:xfrm>
            <a:off x="674866" y="3387412"/>
            <a:ext cx="882926" cy="1708685"/>
          </a:xfrm>
          <a:prstGeom prst="downArrow">
            <a:avLst/>
          </a:prstGeom>
          <a:solidFill>
            <a:srgbClr val="FFFF00"/>
          </a:solidFill>
          <a:ln w="12700" cap="flat" cmpd="sng" algn="ctr">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sz="1350"/>
          </a:p>
        </p:txBody>
      </p:sp>
      <p:pic>
        <p:nvPicPr>
          <p:cNvPr id="1165" name="図 462"/>
          <p:cNvPicPr>
            <a:picLocks noChangeAspect="1"/>
          </p:cNvPicPr>
          <p:nvPr/>
        </p:nvPicPr>
        <p:blipFill>
          <a:blip r:embed="rId4">
            <a:lum bright="20000" contrast="20000"/>
          </a:blip>
          <a:stretch>
            <a:fillRect/>
          </a:stretch>
        </p:blipFill>
        <p:spPr>
          <a:xfrm>
            <a:off x="1494000" y="3470735"/>
            <a:ext cx="1493771" cy="1426063"/>
          </a:xfrm>
          <a:prstGeom prst="rect">
            <a:avLst/>
          </a:prstGeom>
          <a:noFill/>
          <a:ln w="9525" cap="flat" cmpd="sng">
            <a:noFill/>
            <a:prstDash val="solid"/>
            <a:round/>
          </a:ln>
          <a:effectLst>
            <a:glow>
              <a:sysClr val="windowText" lastClr="000000"/>
            </a:glow>
            <a:softEdge rad="112522"/>
          </a:effectLst>
        </p:spPr>
      </p:pic>
      <p:sp>
        <p:nvSpPr>
          <p:cNvPr id="1166" name="角丸四角形吹き出し 463"/>
          <p:cNvSpPr/>
          <p:nvPr/>
        </p:nvSpPr>
        <p:spPr>
          <a:xfrm>
            <a:off x="2334262" y="3366896"/>
            <a:ext cx="1720245" cy="487202"/>
          </a:xfrm>
          <a:prstGeom prst="wedgeRoundRectCallout">
            <a:avLst>
              <a:gd name="adj1" fmla="val -21847"/>
              <a:gd name="adj2" fmla="val 1018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500" dirty="0">
                <a:solidFill>
                  <a:schemeClr val="tx1"/>
                </a:solidFill>
              </a:rPr>
              <a:t>　分かった。できた。</a:t>
            </a:r>
          </a:p>
        </p:txBody>
      </p:sp>
      <p:sp>
        <p:nvSpPr>
          <p:cNvPr id="1167" name="コンテンツ プレースホルダー 85"/>
          <p:cNvSpPr txBox="1"/>
          <p:nvPr/>
        </p:nvSpPr>
        <p:spPr>
          <a:xfrm>
            <a:off x="4816389" y="1379880"/>
            <a:ext cx="4005704" cy="1044381"/>
          </a:xfrm>
          <a:prstGeom prst="rect">
            <a:avLst/>
          </a:prstGeom>
          <a:ln>
            <a:solidFill>
              <a:schemeClr val="tx1"/>
            </a:solidFill>
          </a:ln>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20000"/>
              </a:lnSpc>
              <a:spcBef>
                <a:spcPts val="0"/>
              </a:spcBef>
              <a:buNone/>
              <a:defRPr lang="ja-JP" altLang="en-US"/>
            </a:pPr>
            <a:r>
              <a:rPr lang="ja-JP" altLang="en-US" dirty="0"/>
              <a:t>　</a:t>
            </a:r>
            <a:r>
              <a:rPr lang="ja-JP" altLang="en-US" sz="3600" b="1" u="sng" dirty="0">
                <a:latin typeface="AR P明朝体U"/>
                <a:ea typeface="AR P明朝体U"/>
              </a:rPr>
              <a:t>「てらの塾」</a:t>
            </a:r>
          </a:p>
          <a:p>
            <a:pPr marL="0" indent="0" algn="ctr">
              <a:lnSpc>
                <a:spcPct val="120000"/>
              </a:lnSpc>
              <a:spcBef>
                <a:spcPts val="0"/>
              </a:spcBef>
              <a:buNone/>
              <a:defRPr lang="ja-JP" altLang="en-US"/>
            </a:pPr>
            <a:r>
              <a:rPr lang="ja-JP" altLang="en-US" sz="2000" dirty="0">
                <a:latin typeface="AR P明朝体U"/>
                <a:ea typeface="AR P明朝体U"/>
              </a:rPr>
              <a:t>（特設の個別指導の時間）</a:t>
            </a:r>
            <a:endParaRPr lang="ja-JP" altLang="en-US" sz="2400" b="1" u="sng" dirty="0">
              <a:latin typeface="AR P明朝体U"/>
              <a:ea typeface="AR P明朝体U"/>
            </a:endParaRPr>
          </a:p>
          <a:p>
            <a:pPr marL="0" indent="0">
              <a:lnSpc>
                <a:spcPct val="120000"/>
              </a:lnSpc>
              <a:spcBef>
                <a:spcPts val="0"/>
              </a:spcBef>
              <a:buNone/>
              <a:defRPr lang="ja-JP" altLang="en-US"/>
            </a:pPr>
            <a:endParaRPr lang="ja-JP" altLang="en-US" sz="2100" dirty="0"/>
          </a:p>
        </p:txBody>
      </p:sp>
    </p:spTree>
    <p:extLst>
      <p:ext uri="{BB962C8B-B14F-4D97-AF65-F5344CB8AC3E}">
        <p14:creationId xmlns:p14="http://schemas.microsoft.com/office/powerpoint/2010/main" val="5992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57"/>
                                        </p:tgtEl>
                                        <p:attrNameLst>
                                          <p:attrName>style.visibility</p:attrName>
                                        </p:attrNameLst>
                                      </p:cBhvr>
                                      <p:to>
                                        <p:strVal val="visible"/>
                                      </p:to>
                                    </p:set>
                                    <p:animEffect transition="in" filter="fade">
                                      <p:cBhvr>
                                        <p:cTn id="7" dur="500"/>
                                        <p:tgtEl>
                                          <p:spTgt spid="115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62"/>
                                        </p:tgtEl>
                                        <p:attrNameLst>
                                          <p:attrName>style.visibility</p:attrName>
                                        </p:attrNameLst>
                                      </p:cBhvr>
                                      <p:to>
                                        <p:strVal val="visible"/>
                                      </p:to>
                                    </p:set>
                                    <p:animEffect transition="in" filter="fade">
                                      <p:cBhvr>
                                        <p:cTn id="10" dur="500"/>
                                        <p:tgtEl>
                                          <p:spTgt spid="1162"/>
                                        </p:tgtEl>
                                      </p:cBhvr>
                                    </p:animEffect>
                                  </p:childTnLst>
                                </p:cTn>
                              </p:par>
                              <p:par>
                                <p:cTn id="11" presetID="10" presetClass="entr" presetSubtype="0" fill="hold" nodeType="withEffect">
                                  <p:stCondLst>
                                    <p:cond delay="0"/>
                                  </p:stCondLst>
                                  <p:childTnLst>
                                    <p:set>
                                      <p:cBhvr>
                                        <p:cTn id="12" dur="1" fill="hold">
                                          <p:stCondLst>
                                            <p:cond delay="0"/>
                                          </p:stCondLst>
                                        </p:cTn>
                                        <p:tgtEl>
                                          <p:spTgt spid="1165"/>
                                        </p:tgtEl>
                                        <p:attrNameLst>
                                          <p:attrName>style.visibility</p:attrName>
                                        </p:attrNameLst>
                                      </p:cBhvr>
                                      <p:to>
                                        <p:strVal val="visible"/>
                                      </p:to>
                                    </p:set>
                                    <p:animEffect transition="in" filter="fade">
                                      <p:cBhvr>
                                        <p:cTn id="13" dur="500"/>
                                        <p:tgtEl>
                                          <p:spTgt spid="116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64"/>
                                        </p:tgtEl>
                                        <p:attrNameLst>
                                          <p:attrName>style.visibility</p:attrName>
                                        </p:attrNameLst>
                                      </p:cBhvr>
                                      <p:to>
                                        <p:strVal val="visible"/>
                                      </p:to>
                                    </p:set>
                                    <p:animEffect transition="in" filter="fade">
                                      <p:cBhvr>
                                        <p:cTn id="16" dur="500"/>
                                        <p:tgtEl>
                                          <p:spTgt spid="116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67"/>
                                        </p:tgtEl>
                                        <p:attrNameLst>
                                          <p:attrName>style.visibility</p:attrName>
                                        </p:attrNameLst>
                                      </p:cBhvr>
                                      <p:to>
                                        <p:strVal val="visible"/>
                                      </p:to>
                                    </p:set>
                                    <p:animEffect transition="in" filter="fade">
                                      <p:cBhvr>
                                        <p:cTn id="21" dur="500"/>
                                        <p:tgtEl>
                                          <p:spTgt spid="116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58"/>
                                        </p:tgtEl>
                                        <p:attrNameLst>
                                          <p:attrName>style.visibility</p:attrName>
                                        </p:attrNameLst>
                                      </p:cBhvr>
                                      <p:to>
                                        <p:strVal val="visible"/>
                                      </p:to>
                                    </p:set>
                                    <p:animEffect transition="in" filter="fade">
                                      <p:cBhvr>
                                        <p:cTn id="24" dur="500"/>
                                        <p:tgtEl>
                                          <p:spTgt spid="1158"/>
                                        </p:tgtEl>
                                      </p:cBhvr>
                                    </p:animEffect>
                                  </p:childTnLst>
                                </p:cTn>
                              </p:par>
                              <p:par>
                                <p:cTn id="25" presetID="10" presetClass="entr" presetSubtype="0" fill="hold" nodeType="withEffect">
                                  <p:stCondLst>
                                    <p:cond delay="0"/>
                                  </p:stCondLst>
                                  <p:childTnLst>
                                    <p:set>
                                      <p:cBhvr>
                                        <p:cTn id="26" dur="1" fill="hold">
                                          <p:stCondLst>
                                            <p:cond delay="0"/>
                                          </p:stCondLst>
                                        </p:cTn>
                                        <p:tgtEl>
                                          <p:spTgt spid="1161"/>
                                        </p:tgtEl>
                                        <p:attrNameLst>
                                          <p:attrName>style.visibility</p:attrName>
                                        </p:attrNameLst>
                                      </p:cBhvr>
                                      <p:to>
                                        <p:strVal val="visible"/>
                                      </p:to>
                                    </p:set>
                                    <p:animEffect transition="in" filter="fade">
                                      <p:cBhvr>
                                        <p:cTn id="27" dur="500"/>
                                        <p:tgtEl>
                                          <p:spTgt spid="1161"/>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160"/>
                                        </p:tgtEl>
                                        <p:attrNameLst>
                                          <p:attrName>style.visibility</p:attrName>
                                        </p:attrNameLst>
                                      </p:cBhvr>
                                      <p:to>
                                        <p:strVal val="visible"/>
                                      </p:to>
                                    </p:set>
                                    <p:animEffect transition="in" filter="wipe(up)">
                                      <p:cBhvr>
                                        <p:cTn id="30" dur="500"/>
                                        <p:tgtEl>
                                          <p:spTgt spid="116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159"/>
                                        </p:tgtEl>
                                        <p:attrNameLst>
                                          <p:attrName>style.visibility</p:attrName>
                                        </p:attrNameLst>
                                      </p:cBhvr>
                                      <p:to>
                                        <p:strVal val="visible"/>
                                      </p:to>
                                    </p:set>
                                    <p:animEffect transition="in" filter="barn(inVertical)">
                                      <p:cBhvr>
                                        <p:cTn id="35" dur="500"/>
                                        <p:tgtEl>
                                          <p:spTgt spid="1159"/>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166"/>
                                        </p:tgtEl>
                                        <p:attrNameLst>
                                          <p:attrName>style.visibility</p:attrName>
                                        </p:attrNameLst>
                                      </p:cBhvr>
                                      <p:to>
                                        <p:strVal val="visible"/>
                                      </p:to>
                                    </p:set>
                                    <p:animEffect transition="in" filter="barn(inVertical)">
                                      <p:cBhvr>
                                        <p:cTn id="38" dur="500"/>
                                        <p:tgtEl>
                                          <p:spTgt spid="1166"/>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163"/>
                                        </p:tgtEl>
                                        <p:attrNameLst>
                                          <p:attrName>style.visibility</p:attrName>
                                        </p:attrNameLst>
                                      </p:cBhvr>
                                      <p:to>
                                        <p:strVal val="visible"/>
                                      </p:to>
                                    </p:set>
                                    <p:animEffect transition="in" filter="barn(inVertical)">
                                      <p:cBhvr>
                                        <p:cTn id="41" dur="500"/>
                                        <p:tgtEl>
                                          <p:spTgt spid="1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 grpId="0" animBg="1"/>
      <p:bldP spid="1158" grpId="0" animBg="1"/>
      <p:bldP spid="1159" grpId="0" animBg="1"/>
      <p:bldP spid="1160" grpId="0" animBg="1"/>
      <p:bldP spid="1162" grpId="0" animBg="1"/>
      <p:bldP spid="1163" grpId="0" animBg="1"/>
      <p:bldP spid="1164" grpId="0" animBg="1"/>
      <p:bldP spid="1166" grpId="0" animBg="1"/>
      <p:bldP spid="116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AA1D3F61-0290-49D1-B09E-39B0B9D428F0}" type="slidenum">
              <a:rPr kumimoji="1" lang="ja-JP" altLang="en-US" smtClean="0"/>
              <a:t>16</a:t>
            </a:fld>
            <a:endParaRPr kumimoji="1" lang="ja-JP" altLang="en-US"/>
          </a:p>
        </p:txBody>
      </p:sp>
      <p:sp>
        <p:nvSpPr>
          <p:cNvPr id="6" name="テキスト 101"/>
          <p:cNvSpPr txBox="1"/>
          <p:nvPr/>
        </p:nvSpPr>
        <p:spPr>
          <a:xfrm>
            <a:off x="2128266" y="866350"/>
            <a:ext cx="4753737" cy="600164"/>
          </a:xfrm>
          <a:prstGeom prst="rect">
            <a:avLst/>
          </a:prstGeom>
          <a:solidFill>
            <a:schemeClr val="accent1">
              <a:lumMod val="40000"/>
              <a:lumOff val="60000"/>
            </a:schemeClr>
          </a:solidFill>
          <a:ln w="57150">
            <a:solidFill>
              <a:schemeClr val="tx1"/>
            </a:solidFill>
          </a:ln>
        </p:spPr>
        <p:txBody>
          <a:bodyPr wrap="square">
            <a:spAutoFit/>
          </a:bodyPr>
          <a:lstStyle/>
          <a:p>
            <a:pPr algn="ctr">
              <a:defRPr lang="ja-JP" altLang="en-US"/>
            </a:pPr>
            <a:r>
              <a:rPr lang="ja-JP" altLang="en-US" sz="3300" dirty="0">
                <a:latin typeface="AR P明朝体U"/>
                <a:ea typeface="AR P明朝体U"/>
              </a:rPr>
              <a:t>③学習基盤づくり研究部</a:t>
            </a:r>
          </a:p>
        </p:txBody>
      </p:sp>
      <p:sp>
        <p:nvSpPr>
          <p:cNvPr id="9" name="テキスト 103"/>
          <p:cNvSpPr txBox="1"/>
          <p:nvPr/>
        </p:nvSpPr>
        <p:spPr>
          <a:xfrm>
            <a:off x="308610" y="1733913"/>
            <a:ext cx="8393048" cy="4355038"/>
          </a:xfrm>
          <a:prstGeom prst="rect">
            <a:avLst/>
          </a:prstGeom>
          <a:solidFill>
            <a:schemeClr val="accent1">
              <a:lumMod val="40000"/>
              <a:lumOff val="60000"/>
            </a:schemeClr>
          </a:solidFill>
          <a:ln w="19050">
            <a:solidFill>
              <a:schemeClr val="accent1"/>
            </a:solidFill>
          </a:ln>
        </p:spPr>
        <p:txBody>
          <a:bodyPr wrap="square">
            <a:spAutoFit/>
          </a:bodyPr>
          <a:lstStyle/>
          <a:p>
            <a:pPr algn="l">
              <a:defRPr lang="ja-JP" altLang="en-US"/>
            </a:pPr>
            <a:r>
              <a:rPr lang="ja-JP" altLang="en-US" sz="4000" u="sng" dirty="0">
                <a:solidFill>
                  <a:srgbClr val="FF0000"/>
                </a:solidFill>
                <a:latin typeface="AR P明朝体U"/>
                <a:ea typeface="AR P明朝体U"/>
              </a:rPr>
              <a:t>【視点③】学習</a:t>
            </a:r>
            <a:r>
              <a:rPr lang="ja-JP" altLang="en-US" sz="4000" u="sng" dirty="0" smtClean="0">
                <a:solidFill>
                  <a:srgbClr val="FF0000"/>
                </a:solidFill>
                <a:latin typeface="AR P明朝体U"/>
                <a:ea typeface="AR P明朝体U"/>
              </a:rPr>
              <a:t>基盤づくり</a:t>
            </a:r>
            <a:endParaRPr lang="en-US" altLang="ja-JP" sz="4000" u="sng" dirty="0" smtClean="0">
              <a:solidFill>
                <a:srgbClr val="FF0000"/>
              </a:solidFill>
              <a:latin typeface="AR P明朝体U"/>
              <a:ea typeface="AR P明朝体U"/>
            </a:endParaRPr>
          </a:p>
          <a:p>
            <a:pPr algn="l">
              <a:defRPr lang="ja-JP" altLang="en-US"/>
            </a:pPr>
            <a:endParaRPr lang="en-US" altLang="ja-JP" sz="4000" u="sng" dirty="0">
              <a:solidFill>
                <a:srgbClr val="FF0000"/>
              </a:solidFill>
              <a:latin typeface="AR P明朝体U"/>
              <a:ea typeface="AR P明朝体U"/>
            </a:endParaRPr>
          </a:p>
          <a:p>
            <a:pPr>
              <a:defRPr lang="ja-JP" altLang="en-US"/>
            </a:pPr>
            <a:r>
              <a:rPr lang="ja-JP" altLang="en-US" sz="4000" dirty="0">
                <a:latin typeface="AR P明朝体U"/>
                <a:ea typeface="AR P明朝体U"/>
              </a:rPr>
              <a:t>○話す力・聞く</a:t>
            </a:r>
            <a:r>
              <a:rPr lang="ja-JP" altLang="en-US" sz="4000" dirty="0" smtClean="0">
                <a:latin typeface="AR P明朝体U"/>
                <a:ea typeface="AR P明朝体U"/>
              </a:rPr>
              <a:t>力の向上</a:t>
            </a:r>
            <a:endParaRPr lang="ja-JP" altLang="en-US" sz="4000" dirty="0">
              <a:latin typeface="AR P明朝体U"/>
              <a:ea typeface="AR P明朝体U"/>
            </a:endParaRPr>
          </a:p>
          <a:p>
            <a:pPr>
              <a:defRPr lang="ja-JP" altLang="en-US"/>
            </a:pPr>
            <a:r>
              <a:rPr lang="ja-JP" altLang="en-US" sz="4000" dirty="0">
                <a:latin typeface="AR P明朝体U"/>
                <a:ea typeface="AR P明朝体U"/>
              </a:rPr>
              <a:t>○生活リズムづくり</a:t>
            </a:r>
          </a:p>
          <a:p>
            <a:pPr>
              <a:defRPr lang="ja-JP" altLang="en-US"/>
            </a:pPr>
            <a:r>
              <a:rPr lang="ja-JP" altLang="en-US" sz="4000" dirty="0">
                <a:latin typeface="AR P明朝体U"/>
                <a:ea typeface="AR P明朝体U"/>
              </a:rPr>
              <a:t>○学習システムづくり</a:t>
            </a:r>
          </a:p>
          <a:p>
            <a:pPr>
              <a:defRPr lang="ja-JP" altLang="en-US"/>
            </a:pPr>
            <a:r>
              <a:rPr lang="ja-JP" altLang="en-US" sz="4000" dirty="0">
                <a:latin typeface="AR P明朝体U"/>
                <a:ea typeface="AR P明朝体U"/>
              </a:rPr>
              <a:t>○読書活動の推進</a:t>
            </a:r>
          </a:p>
          <a:p>
            <a:pPr>
              <a:defRPr lang="ja-JP" altLang="en-US"/>
            </a:pPr>
            <a:r>
              <a:rPr lang="ja-JP" altLang="en-US" sz="3300" dirty="0">
                <a:latin typeface="AR P明朝体U"/>
                <a:ea typeface="AR P明朝体U"/>
              </a:rPr>
              <a:t>　</a:t>
            </a:r>
          </a:p>
        </p:txBody>
      </p:sp>
    </p:spTree>
    <p:extLst>
      <p:ext uri="{BB962C8B-B14F-4D97-AF65-F5344CB8AC3E}">
        <p14:creationId xmlns:p14="http://schemas.microsoft.com/office/powerpoint/2010/main" val="7537433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コンテンツ プレースホルダー 2"/>
          <p:cNvSpPr>
            <a:spLocks noGrp="1"/>
          </p:cNvSpPr>
          <p:nvPr>
            <p:ph idx="1"/>
          </p:nvPr>
        </p:nvSpPr>
        <p:spPr>
          <a:xfrm>
            <a:off x="434761" y="861746"/>
            <a:ext cx="8331551" cy="1073974"/>
          </a:xfrm>
          <a:ln>
            <a:solidFill>
              <a:schemeClr val="tx1"/>
            </a:solidFill>
          </a:ln>
        </p:spPr>
        <p:txBody>
          <a:bodyPr>
            <a:noAutofit/>
          </a:bodyPr>
          <a:lstStyle/>
          <a:p>
            <a:pPr marL="0" indent="0">
              <a:lnSpc>
                <a:spcPct val="120000"/>
              </a:lnSpc>
              <a:spcBef>
                <a:spcPts val="0"/>
              </a:spcBef>
              <a:buNone/>
              <a:defRPr lang="ja-JP" altLang="en-US"/>
            </a:pPr>
            <a:r>
              <a:rPr lang="ja-JP" altLang="en-US" dirty="0" smtClean="0"/>
              <a:t>　</a:t>
            </a:r>
            <a:r>
              <a:rPr lang="ja-JP" altLang="en-US" dirty="0" smtClean="0">
                <a:latin typeface="AR P明朝体U"/>
                <a:ea typeface="AR P明朝体U"/>
              </a:rPr>
              <a:t>話す</a:t>
            </a:r>
            <a:r>
              <a:rPr lang="ja-JP" altLang="en-US" dirty="0">
                <a:latin typeface="AR P明朝体U"/>
                <a:ea typeface="AR P明朝体U"/>
              </a:rPr>
              <a:t>力・聞く力の向上</a:t>
            </a:r>
          </a:p>
          <a:p>
            <a:pPr marL="0" indent="0">
              <a:lnSpc>
                <a:spcPct val="100000"/>
              </a:lnSpc>
              <a:spcBef>
                <a:spcPts val="0"/>
              </a:spcBef>
              <a:buNone/>
              <a:defRPr lang="ja-JP" altLang="en-US"/>
            </a:pPr>
            <a:r>
              <a:rPr lang="ja-JP" altLang="en-US" u="sng" dirty="0" smtClean="0">
                <a:latin typeface="AR P明朝体U"/>
                <a:ea typeface="AR P明朝体U"/>
              </a:rPr>
              <a:t>「</a:t>
            </a:r>
            <a:r>
              <a:rPr lang="ja-JP" altLang="en-US" u="sng" dirty="0">
                <a:latin typeface="AR P明朝体U"/>
                <a:ea typeface="AR P明朝体U"/>
              </a:rPr>
              <a:t>話し合いタイム」</a:t>
            </a:r>
            <a:r>
              <a:rPr lang="ja-JP" altLang="en-US" dirty="0">
                <a:latin typeface="AR P明朝体U"/>
                <a:ea typeface="AR P明朝体U"/>
              </a:rPr>
              <a:t>（相手意識</a:t>
            </a:r>
            <a:r>
              <a:rPr lang="ja-JP" altLang="en-US" dirty="0" smtClean="0">
                <a:latin typeface="AR P明朝体U"/>
                <a:ea typeface="AR P明朝体U"/>
              </a:rPr>
              <a:t>をもった</a:t>
            </a:r>
            <a:r>
              <a:rPr lang="ja-JP" altLang="en-US" dirty="0">
                <a:latin typeface="AR P明朝体U"/>
                <a:ea typeface="AR P明朝体U"/>
              </a:rPr>
              <a:t>伝え合い活動）</a:t>
            </a:r>
            <a:endParaRPr kumimoji="1" lang="ja-JP" altLang="en-US" dirty="0"/>
          </a:p>
        </p:txBody>
      </p:sp>
      <p:sp>
        <p:nvSpPr>
          <p:cNvPr id="2" name="スライド番号プレースホルダー 1"/>
          <p:cNvSpPr>
            <a:spLocks noGrp="1"/>
          </p:cNvSpPr>
          <p:nvPr>
            <p:ph type="sldNum" sz="quarter" idx="12"/>
          </p:nvPr>
        </p:nvSpPr>
        <p:spPr/>
        <p:txBody>
          <a:bodyPr/>
          <a:lstStyle/>
          <a:p>
            <a:fld id="{AA1D3F61-0290-49D1-B09E-39B0B9D428F0}" type="slidenum">
              <a:rPr kumimoji="1" lang="ja-JP" altLang="en-US" smtClean="0"/>
              <a:t>17</a:t>
            </a:fld>
            <a:endParaRPr kumimoji="1" lang="ja-JP" altLang="en-US"/>
          </a:p>
        </p:txBody>
      </p:sp>
      <p:sp>
        <p:nvSpPr>
          <p:cNvPr id="7" name="テキスト 101"/>
          <p:cNvSpPr txBox="1"/>
          <p:nvPr/>
        </p:nvSpPr>
        <p:spPr>
          <a:xfrm>
            <a:off x="434761" y="271958"/>
            <a:ext cx="3351276" cy="461665"/>
          </a:xfrm>
          <a:prstGeom prst="rect">
            <a:avLst/>
          </a:prstGeom>
          <a:solidFill>
            <a:schemeClr val="accent1">
              <a:lumMod val="40000"/>
              <a:lumOff val="60000"/>
            </a:schemeClr>
          </a:solidFill>
          <a:ln w="57150">
            <a:solidFill>
              <a:schemeClr val="tx1"/>
            </a:solidFill>
          </a:ln>
        </p:spPr>
        <p:txBody>
          <a:bodyPr wrap="square">
            <a:spAutoFit/>
          </a:bodyPr>
          <a:lstStyle/>
          <a:p>
            <a:pPr algn="ctr">
              <a:defRPr lang="ja-JP" altLang="en-US"/>
            </a:pPr>
            <a:r>
              <a:rPr lang="ja-JP" altLang="en-US" sz="2400" dirty="0">
                <a:latin typeface="AR P明朝体U"/>
                <a:ea typeface="AR P明朝体U"/>
              </a:rPr>
              <a:t>③学習基盤づくり研究部</a:t>
            </a:r>
          </a:p>
        </p:txBody>
      </p:sp>
      <p:sp>
        <p:nvSpPr>
          <p:cNvPr id="8" name="コンテンツ プレースホルダー 1"/>
          <p:cNvSpPr txBox="1">
            <a:spLocks/>
          </p:cNvSpPr>
          <p:nvPr/>
        </p:nvSpPr>
        <p:spPr>
          <a:xfrm>
            <a:off x="4014749" y="272504"/>
            <a:ext cx="2898648" cy="438581"/>
          </a:xfrm>
          <a:prstGeom prst="rect">
            <a:avLst/>
          </a:prstGeom>
          <a:ln>
            <a:solidFill>
              <a:schemeClr val="tx1"/>
            </a:solidFill>
          </a:ln>
        </p:spPr>
        <p:txBody>
          <a:bodyPr vert="horz" lIns="68580" tIns="34290" rIns="68580" bIns="3429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100" b="1">
                <a:latin typeface="+mj-ea"/>
              </a:rPr>
              <a:t>具体的実践～小学校～</a:t>
            </a:r>
            <a:endParaRPr lang="en-US" altLang="ja-JP" sz="2100" b="1" dirty="0">
              <a:latin typeface="+mj-ea"/>
            </a:endParaRPr>
          </a:p>
        </p:txBody>
      </p:sp>
      <p:sp>
        <p:nvSpPr>
          <p:cNvPr id="10" name="角丸四角形 9"/>
          <p:cNvSpPr/>
          <p:nvPr/>
        </p:nvSpPr>
        <p:spPr>
          <a:xfrm>
            <a:off x="433923" y="1935720"/>
            <a:ext cx="3352114" cy="4631018"/>
          </a:xfrm>
          <a:prstGeom prst="roundRect">
            <a:avLst/>
          </a:prstGeom>
          <a:ln w="28575"/>
        </p:spPr>
        <p:style>
          <a:lnRef idx="2">
            <a:schemeClr val="dk1"/>
          </a:lnRef>
          <a:fillRef idx="1">
            <a:schemeClr val="lt1"/>
          </a:fillRef>
          <a:effectRef idx="0">
            <a:schemeClr val="dk1"/>
          </a:effectRef>
          <a:fontRef idx="minor">
            <a:schemeClr val="dk1"/>
          </a:fontRef>
        </p:style>
        <p:txBody>
          <a:bodyPr rtlCol="0" anchor="t"/>
          <a:lstStyle/>
          <a:p>
            <a:r>
              <a:rPr lang="en-US" altLang="ja-JP" sz="2800" b="1" dirty="0">
                <a:solidFill>
                  <a:schemeClr val="tx1"/>
                </a:solidFill>
                <a:latin typeface="+mn-ea"/>
              </a:rPr>
              <a:t>【</a:t>
            </a:r>
            <a:r>
              <a:rPr lang="ja-JP" altLang="en-US" sz="2800" b="1" dirty="0">
                <a:solidFill>
                  <a:schemeClr val="tx1"/>
                </a:solidFill>
                <a:latin typeface="+mn-ea"/>
              </a:rPr>
              <a:t>実施方法</a:t>
            </a:r>
            <a:r>
              <a:rPr lang="en-US" altLang="ja-JP" sz="2800" b="1" dirty="0">
                <a:solidFill>
                  <a:schemeClr val="tx1"/>
                </a:solidFill>
                <a:latin typeface="+mn-ea"/>
              </a:rPr>
              <a:t>】</a:t>
            </a:r>
          </a:p>
          <a:p>
            <a:r>
              <a:rPr lang="ja-JP" altLang="en-US" sz="2400" b="1" dirty="0">
                <a:solidFill>
                  <a:schemeClr val="tx1"/>
                </a:solidFill>
                <a:latin typeface="+mn-ea"/>
              </a:rPr>
              <a:t>〇月に２回隔週</a:t>
            </a:r>
            <a:r>
              <a:rPr lang="ja-JP" altLang="en-US" sz="2400" b="1" dirty="0" smtClean="0">
                <a:solidFill>
                  <a:schemeClr val="tx1"/>
                </a:solidFill>
                <a:latin typeface="+mn-ea"/>
              </a:rPr>
              <a:t>の朝</a:t>
            </a:r>
            <a:endParaRPr lang="en-US" altLang="ja-JP" sz="2400" b="1" dirty="0" smtClean="0">
              <a:solidFill>
                <a:schemeClr val="tx1"/>
              </a:solidFill>
              <a:latin typeface="+mn-ea"/>
            </a:endParaRPr>
          </a:p>
          <a:p>
            <a:r>
              <a:rPr lang="ja-JP" altLang="en-US" sz="2400" b="1" dirty="0" smtClean="0">
                <a:solidFill>
                  <a:schemeClr val="tx1"/>
                </a:solidFill>
                <a:latin typeface="+mn-ea"/>
              </a:rPr>
              <a:t>　タイム</a:t>
            </a:r>
            <a:r>
              <a:rPr lang="en-US" altLang="ja-JP" sz="2400" b="1" dirty="0" smtClean="0">
                <a:solidFill>
                  <a:schemeClr val="tx1"/>
                </a:solidFill>
                <a:latin typeface="+mn-ea"/>
              </a:rPr>
              <a:t>(</a:t>
            </a:r>
            <a:r>
              <a:rPr lang="ja-JP" altLang="en-US" sz="2400" b="1" dirty="0" smtClean="0">
                <a:solidFill>
                  <a:schemeClr val="tx1"/>
                </a:solidFill>
                <a:latin typeface="+mn-ea"/>
              </a:rPr>
              <a:t>１５分間</a:t>
            </a:r>
            <a:r>
              <a:rPr lang="en-US" altLang="ja-JP" sz="2400" b="1" dirty="0" smtClean="0">
                <a:solidFill>
                  <a:schemeClr val="tx1"/>
                </a:solidFill>
                <a:latin typeface="+mn-ea"/>
              </a:rPr>
              <a:t>)</a:t>
            </a:r>
            <a:r>
              <a:rPr lang="ja-JP" altLang="en-US" sz="2400" b="1" dirty="0" smtClean="0">
                <a:solidFill>
                  <a:schemeClr val="tx1"/>
                </a:solidFill>
                <a:latin typeface="+mn-ea"/>
              </a:rPr>
              <a:t>に</a:t>
            </a:r>
            <a:endParaRPr lang="en-US" altLang="ja-JP" sz="2400" b="1" dirty="0" smtClean="0">
              <a:solidFill>
                <a:schemeClr val="tx1"/>
              </a:solidFill>
              <a:latin typeface="+mn-ea"/>
            </a:endParaRPr>
          </a:p>
          <a:p>
            <a:r>
              <a:rPr lang="ja-JP" altLang="en-US" sz="2400" b="1" dirty="0" smtClean="0">
                <a:solidFill>
                  <a:schemeClr val="tx1"/>
                </a:solidFill>
                <a:latin typeface="+mn-ea"/>
              </a:rPr>
              <a:t>　実施</a:t>
            </a:r>
            <a:r>
              <a:rPr lang="ja-JP" altLang="en-US" sz="2400" b="1" dirty="0">
                <a:solidFill>
                  <a:schemeClr val="tx1"/>
                </a:solidFill>
                <a:latin typeface="+mn-ea"/>
              </a:rPr>
              <a:t>。</a:t>
            </a:r>
            <a:endParaRPr lang="en-US" altLang="ja-JP" sz="2400" b="1" dirty="0">
              <a:solidFill>
                <a:schemeClr val="tx1"/>
              </a:solidFill>
              <a:latin typeface="+mn-ea"/>
            </a:endParaRPr>
          </a:p>
          <a:p>
            <a:r>
              <a:rPr lang="ja-JP" altLang="en-US" sz="2400" b="1" dirty="0">
                <a:solidFill>
                  <a:schemeClr val="tx1"/>
                </a:solidFill>
                <a:latin typeface="+mn-ea"/>
              </a:rPr>
              <a:t>〇１回目</a:t>
            </a:r>
            <a:endParaRPr lang="en-US" altLang="ja-JP" sz="2400" b="1" dirty="0">
              <a:solidFill>
                <a:schemeClr val="tx1"/>
              </a:solidFill>
              <a:latin typeface="+mn-ea"/>
            </a:endParaRPr>
          </a:p>
          <a:p>
            <a:r>
              <a:rPr lang="ja-JP" altLang="en-US" sz="2400" b="1" dirty="0" smtClean="0">
                <a:solidFill>
                  <a:schemeClr val="tx1"/>
                </a:solidFill>
                <a:latin typeface="+mn-ea"/>
              </a:rPr>
              <a:t>　校内</a:t>
            </a:r>
            <a:r>
              <a:rPr lang="ja-JP" altLang="en-US" sz="2400" b="1" dirty="0">
                <a:solidFill>
                  <a:schemeClr val="tx1"/>
                </a:solidFill>
                <a:latin typeface="+mn-ea"/>
              </a:rPr>
              <a:t>放送を</a:t>
            </a:r>
            <a:r>
              <a:rPr lang="ja-JP" altLang="en-US" sz="2400" b="1" dirty="0" smtClean="0">
                <a:solidFill>
                  <a:schemeClr val="tx1"/>
                </a:solidFill>
                <a:latin typeface="+mn-ea"/>
              </a:rPr>
              <a:t>活用し、</a:t>
            </a:r>
            <a:endParaRPr lang="en-US" altLang="ja-JP" sz="2400" b="1" dirty="0" smtClean="0">
              <a:solidFill>
                <a:schemeClr val="tx1"/>
              </a:solidFill>
              <a:latin typeface="+mn-ea"/>
            </a:endParaRPr>
          </a:p>
          <a:p>
            <a:r>
              <a:rPr lang="ja-JP" altLang="en-US" sz="2400" b="1" dirty="0" smtClean="0">
                <a:solidFill>
                  <a:schemeClr val="tx1"/>
                </a:solidFill>
                <a:latin typeface="+mn-ea"/>
              </a:rPr>
              <a:t>　全校一斉に行う</a:t>
            </a:r>
            <a:r>
              <a:rPr lang="ja-JP" altLang="en-US" sz="2400" b="1" dirty="0">
                <a:solidFill>
                  <a:schemeClr val="tx1"/>
                </a:solidFill>
                <a:latin typeface="+mn-ea"/>
              </a:rPr>
              <a:t>。</a:t>
            </a:r>
            <a:endParaRPr lang="en-US" altLang="ja-JP" sz="2400" b="1" dirty="0">
              <a:solidFill>
                <a:schemeClr val="tx1"/>
              </a:solidFill>
              <a:latin typeface="+mn-ea"/>
            </a:endParaRPr>
          </a:p>
          <a:p>
            <a:r>
              <a:rPr lang="ja-JP" altLang="en-US" sz="2400" b="1" dirty="0">
                <a:solidFill>
                  <a:schemeClr val="tx1"/>
                </a:solidFill>
                <a:latin typeface="+mn-ea"/>
              </a:rPr>
              <a:t>〇２回目</a:t>
            </a:r>
            <a:endParaRPr lang="en-US" altLang="ja-JP" sz="2400" b="1" dirty="0">
              <a:solidFill>
                <a:schemeClr val="tx1"/>
              </a:solidFill>
              <a:latin typeface="+mn-ea"/>
            </a:endParaRPr>
          </a:p>
          <a:p>
            <a:r>
              <a:rPr lang="ja-JP" altLang="en-US" sz="2400" b="1" dirty="0" smtClean="0">
                <a:solidFill>
                  <a:schemeClr val="tx1"/>
                </a:solidFill>
                <a:latin typeface="+mn-ea"/>
              </a:rPr>
              <a:t>　１回目</a:t>
            </a:r>
            <a:r>
              <a:rPr lang="ja-JP" altLang="en-US" sz="2400" b="1" dirty="0">
                <a:solidFill>
                  <a:schemeClr val="tx1"/>
                </a:solidFill>
                <a:latin typeface="+mn-ea"/>
              </a:rPr>
              <a:t>の内容</a:t>
            </a:r>
            <a:r>
              <a:rPr lang="ja-JP" altLang="en-US" sz="2400" b="1" dirty="0" smtClean="0">
                <a:solidFill>
                  <a:schemeClr val="tx1"/>
                </a:solidFill>
                <a:latin typeface="+mn-ea"/>
              </a:rPr>
              <a:t>を</a:t>
            </a:r>
            <a:r>
              <a:rPr lang="ja-JP" altLang="en-US" sz="2400" b="1" dirty="0" err="1" smtClean="0">
                <a:solidFill>
                  <a:schemeClr val="tx1"/>
                </a:solidFill>
                <a:latin typeface="+mn-ea"/>
              </a:rPr>
              <a:t>ふま</a:t>
            </a:r>
            <a:endParaRPr lang="en-US" altLang="ja-JP" sz="2400" b="1" dirty="0" smtClean="0">
              <a:solidFill>
                <a:schemeClr val="tx1"/>
              </a:solidFill>
              <a:latin typeface="+mn-ea"/>
            </a:endParaRPr>
          </a:p>
          <a:p>
            <a:r>
              <a:rPr lang="ja-JP" altLang="en-US" sz="2400" b="1" dirty="0" smtClean="0">
                <a:solidFill>
                  <a:schemeClr val="tx1"/>
                </a:solidFill>
                <a:latin typeface="+mn-ea"/>
              </a:rPr>
              <a:t>　え</a:t>
            </a:r>
            <a:r>
              <a:rPr lang="ja-JP" altLang="en-US" sz="2400" b="1" dirty="0">
                <a:solidFill>
                  <a:schemeClr val="tx1"/>
                </a:solidFill>
                <a:latin typeface="+mn-ea"/>
              </a:rPr>
              <a:t>、</a:t>
            </a:r>
            <a:r>
              <a:rPr lang="ja-JP" altLang="en-US" sz="2400" b="1" dirty="0" smtClean="0">
                <a:solidFill>
                  <a:schemeClr val="tx1"/>
                </a:solidFill>
                <a:latin typeface="+mn-ea"/>
              </a:rPr>
              <a:t>各学級の実態に</a:t>
            </a:r>
            <a:endParaRPr lang="en-US" altLang="ja-JP" sz="2400" b="1" dirty="0" smtClean="0">
              <a:solidFill>
                <a:schemeClr val="tx1"/>
              </a:solidFill>
              <a:latin typeface="+mn-ea"/>
            </a:endParaRPr>
          </a:p>
          <a:p>
            <a:r>
              <a:rPr lang="ja-JP" altLang="en-US" sz="2400" b="1" dirty="0" smtClean="0">
                <a:solidFill>
                  <a:schemeClr val="tx1"/>
                </a:solidFill>
                <a:latin typeface="+mn-ea"/>
              </a:rPr>
              <a:t>　応じて活動</a:t>
            </a:r>
            <a:r>
              <a:rPr lang="ja-JP" altLang="en-US" sz="2400" b="1" dirty="0">
                <a:solidFill>
                  <a:schemeClr val="tx1"/>
                </a:solidFill>
                <a:latin typeface="+mn-ea"/>
              </a:rPr>
              <a:t>を行う</a:t>
            </a:r>
            <a:r>
              <a:rPr lang="ja-JP" altLang="en-US" b="1" dirty="0">
                <a:solidFill>
                  <a:schemeClr val="tx1"/>
                </a:solidFill>
                <a:latin typeface="+mn-ea"/>
              </a:rPr>
              <a:t>。</a:t>
            </a:r>
          </a:p>
        </p:txBody>
      </p:sp>
      <p:graphicFrame>
        <p:nvGraphicFramePr>
          <p:cNvPr id="18" name="表 17"/>
          <p:cNvGraphicFramePr>
            <a:graphicFrameLocks noGrp="1"/>
          </p:cNvGraphicFramePr>
          <p:nvPr>
            <p:extLst>
              <p:ext uri="{D42A27DB-BD31-4B8C-83A1-F6EECF244321}">
                <p14:modId xmlns:p14="http://schemas.microsoft.com/office/powerpoint/2010/main" val="2277461690"/>
              </p:ext>
            </p:extLst>
          </p:nvPr>
        </p:nvGraphicFramePr>
        <p:xfrm>
          <a:off x="4014749" y="2010528"/>
          <a:ext cx="3676385" cy="3485083"/>
        </p:xfrm>
        <a:graphic>
          <a:graphicData uri="http://schemas.openxmlformats.org/drawingml/2006/table">
            <a:tbl>
              <a:tblPr firstRow="1" bandRow="1">
                <a:tableStyleId>{2D5ABB26-0587-4C30-8999-92F81FD0307C}</a:tableStyleId>
              </a:tblPr>
              <a:tblGrid>
                <a:gridCol w="477537"/>
                <a:gridCol w="2162890"/>
                <a:gridCol w="1035958"/>
              </a:tblGrid>
              <a:tr h="298598">
                <a:tc>
                  <a:txBody>
                    <a:bodyPr/>
                    <a:lstStyle/>
                    <a:p>
                      <a:r>
                        <a:rPr kumimoji="1" lang="ja-JP" altLang="en-US" sz="1200" dirty="0" smtClean="0"/>
                        <a:t>７月</a:t>
                      </a:r>
                      <a:endParaRPr kumimoji="1" lang="ja-JP" altLang="en-US" sz="1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1200" dirty="0" smtClean="0"/>
                        <a:t>インタビューごっこをしよう</a:t>
                      </a:r>
                      <a:endParaRPr kumimoji="1" lang="ja-JP" altLang="en-US" sz="1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dirty="0" smtClean="0"/>
                        <a:t>ペア</a:t>
                      </a:r>
                      <a:endParaRPr kumimoji="1" lang="ja-JP" altLang="en-US" sz="1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28289">
                <a:tc>
                  <a:txBody>
                    <a:bodyPr/>
                    <a:lstStyle/>
                    <a:p>
                      <a:r>
                        <a:rPr kumimoji="1" lang="ja-JP" altLang="en-US" sz="1200" dirty="0" smtClean="0"/>
                        <a:t>９月</a:t>
                      </a:r>
                      <a:endParaRPr kumimoji="1" lang="ja-JP" altLang="en-US" sz="1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dirty="0" smtClean="0"/>
                        <a:t>好き？</a:t>
                      </a:r>
                      <a:r>
                        <a:rPr kumimoji="1" lang="en-US" altLang="ja-JP" sz="1200" dirty="0" smtClean="0"/>
                        <a:t/>
                      </a:r>
                      <a:br>
                        <a:rPr kumimoji="1" lang="en-US" altLang="ja-JP" sz="1200" dirty="0" smtClean="0"/>
                      </a:br>
                      <a:r>
                        <a:rPr kumimoji="1" lang="ja-JP" altLang="en-US" sz="1200" dirty="0" smtClean="0"/>
                        <a:t>きらい？ゲーム</a:t>
                      </a:r>
                      <a:endParaRPr kumimoji="1" lang="ja-JP" altLang="en-US" sz="1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dirty="0" smtClean="0"/>
                        <a:t>ペア</a:t>
                      </a:r>
                      <a:endParaRPr kumimoji="1" lang="ja-JP" altLang="en-US" sz="1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28289">
                <a:tc>
                  <a:txBody>
                    <a:bodyPr/>
                    <a:lstStyle/>
                    <a:p>
                      <a:r>
                        <a:rPr kumimoji="1" lang="ja-JP" altLang="en-US" sz="1200" dirty="0" smtClean="0"/>
                        <a:t>１０月</a:t>
                      </a:r>
                      <a:endParaRPr kumimoji="1" lang="ja-JP" altLang="en-US" sz="1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dirty="0" smtClean="0"/>
                        <a:t>大事なことはメモをとりながら聞こう</a:t>
                      </a:r>
                      <a:endParaRPr kumimoji="1" lang="ja-JP" altLang="en-US" sz="1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dirty="0" smtClean="0"/>
                        <a:t>一斉</a:t>
                      </a:r>
                      <a:endParaRPr kumimoji="1" lang="ja-JP" altLang="en-US" sz="1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2256">
                <a:tc>
                  <a:txBody>
                    <a:bodyPr/>
                    <a:lstStyle/>
                    <a:p>
                      <a:r>
                        <a:rPr kumimoji="1" lang="ja-JP" altLang="en-US" sz="1200" dirty="0" smtClean="0"/>
                        <a:t>１１月</a:t>
                      </a:r>
                      <a:endParaRPr kumimoji="1" lang="ja-JP" altLang="en-US" sz="1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dirty="0" smtClean="0"/>
                        <a:t>○○の仕方を説明しよう</a:t>
                      </a:r>
                      <a:endParaRPr kumimoji="1" lang="ja-JP" altLang="en-US" sz="1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dirty="0" smtClean="0"/>
                        <a:t>グループ</a:t>
                      </a:r>
                      <a:endParaRPr kumimoji="1" lang="ja-JP" altLang="en-US" sz="1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28289">
                <a:tc>
                  <a:txBody>
                    <a:bodyPr/>
                    <a:lstStyle/>
                    <a:p>
                      <a:r>
                        <a:rPr kumimoji="1" lang="ja-JP" altLang="en-US" sz="1200" dirty="0" smtClean="0"/>
                        <a:t>１２月</a:t>
                      </a:r>
                      <a:endParaRPr kumimoji="1" lang="ja-JP" altLang="en-US" sz="1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dirty="0" smtClean="0"/>
                        <a:t>大事なことはメモをとりながら聞こう</a:t>
                      </a:r>
                      <a:endParaRPr kumimoji="1" lang="ja-JP" altLang="en-US" sz="1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dirty="0" smtClean="0"/>
                        <a:t>一斉</a:t>
                      </a:r>
                      <a:endParaRPr kumimoji="1" lang="ja-JP" altLang="en-US" sz="1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8598">
                <a:tc>
                  <a:txBody>
                    <a:bodyPr/>
                    <a:lstStyle/>
                    <a:p>
                      <a:r>
                        <a:rPr kumimoji="1" lang="ja-JP" altLang="en-US" sz="1200" dirty="0" smtClean="0"/>
                        <a:t>１月</a:t>
                      </a:r>
                      <a:endParaRPr kumimoji="1" lang="ja-JP" altLang="en-US" sz="1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dirty="0" smtClean="0"/>
                        <a:t>私は誰でしょう</a:t>
                      </a:r>
                      <a:endParaRPr kumimoji="1" lang="ja-JP" altLang="en-US" sz="1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dirty="0" smtClean="0"/>
                        <a:t>ペア</a:t>
                      </a:r>
                      <a:endParaRPr kumimoji="1" lang="ja-JP" altLang="en-US" sz="1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2256">
                <a:tc>
                  <a:txBody>
                    <a:bodyPr/>
                    <a:lstStyle/>
                    <a:p>
                      <a:r>
                        <a:rPr kumimoji="1" lang="ja-JP" altLang="en-US" sz="1200" dirty="0" smtClean="0"/>
                        <a:t>２月</a:t>
                      </a:r>
                      <a:endParaRPr kumimoji="1" lang="ja-JP" altLang="en-US" sz="1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dirty="0" smtClean="0"/>
                        <a:t>○○に持っていくものを話し合おう</a:t>
                      </a:r>
                      <a:endParaRPr kumimoji="1" lang="ja-JP" altLang="en-US" sz="1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dirty="0" smtClean="0"/>
                        <a:t>グループ</a:t>
                      </a:r>
                      <a:endParaRPr kumimoji="1" lang="ja-JP" altLang="en-US" sz="1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2256">
                <a:tc>
                  <a:txBody>
                    <a:bodyPr/>
                    <a:lstStyle/>
                    <a:p>
                      <a:r>
                        <a:rPr kumimoji="1" lang="ja-JP" altLang="en-US" sz="1200" dirty="0" smtClean="0"/>
                        <a:t>３月</a:t>
                      </a:r>
                      <a:endParaRPr kumimoji="1" lang="ja-JP" altLang="en-US" sz="1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dirty="0" smtClean="0"/>
                        <a:t>一年間の思いで</a:t>
                      </a:r>
                      <a:r>
                        <a:rPr kumimoji="1" lang="ja-JP" altLang="en-US" sz="1200" dirty="0" err="1" smtClean="0"/>
                        <a:t>を</a:t>
                      </a:r>
                      <a:r>
                        <a:rPr kumimoji="1" lang="ja-JP" altLang="en-US" sz="1200" dirty="0" smtClean="0"/>
                        <a:t>スピーチしよう</a:t>
                      </a:r>
                      <a:endParaRPr kumimoji="1" lang="ja-JP" altLang="en-US" sz="1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dirty="0" smtClean="0"/>
                        <a:t>グループ</a:t>
                      </a:r>
                      <a:endParaRPr kumimoji="1" lang="ja-JP" altLang="en-US" sz="1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1" name="テキスト ボックス 10"/>
          <p:cNvSpPr txBox="1"/>
          <p:nvPr/>
        </p:nvSpPr>
        <p:spPr>
          <a:xfrm>
            <a:off x="3654530" y="5535687"/>
            <a:ext cx="5111782" cy="1031051"/>
          </a:xfrm>
          <a:prstGeom prst="rect">
            <a:avLst/>
          </a:prstGeom>
          <a:solidFill>
            <a:srgbClr val="00FFFF"/>
          </a:solidFill>
          <a:effectLst>
            <a:outerShdw blurRad="50800" dist="38100" dir="2700000" algn="tl" rotWithShape="0">
              <a:prstClr val="black">
                <a:alpha val="40000"/>
              </a:prstClr>
            </a:outerShdw>
            <a:softEdge rad="31750"/>
          </a:effectLst>
        </p:spPr>
        <p:txBody>
          <a:bodyPr wrap="square" rtlCol="0">
            <a:spAutoFit/>
          </a:bodyPr>
          <a:lstStyle/>
          <a:p>
            <a:pPr algn="ctr"/>
            <a:r>
              <a:rPr lang="ja-JP" altLang="en-US" sz="3300" dirty="0"/>
              <a:t> </a:t>
            </a:r>
            <a:r>
              <a:rPr lang="ja-JP" altLang="en-US" sz="2800" b="1" dirty="0">
                <a:effectLst>
                  <a:outerShdw blurRad="38100" dist="38100" dir="2700000" algn="tl">
                    <a:srgbClr val="000000">
                      <a:alpha val="43137"/>
                    </a:srgbClr>
                  </a:outerShdw>
                </a:effectLst>
              </a:rPr>
              <a:t>主体的に相手の話を聞く力</a:t>
            </a:r>
            <a:r>
              <a:rPr lang="en-US" altLang="ja-JP" sz="2800" b="1" dirty="0">
                <a:effectLst>
                  <a:outerShdw blurRad="38100" dist="38100" dir="2700000" algn="tl">
                    <a:srgbClr val="000000">
                      <a:alpha val="43137"/>
                    </a:srgbClr>
                  </a:outerShdw>
                </a:effectLst>
              </a:rPr>
              <a:t>,</a:t>
            </a:r>
          </a:p>
          <a:p>
            <a:pPr algn="ctr"/>
            <a:r>
              <a:rPr lang="ja-JP" altLang="en-US" sz="2800" b="1" dirty="0">
                <a:effectLst>
                  <a:outerShdw blurRad="38100" dist="38100" dir="2700000" algn="tl">
                    <a:srgbClr val="000000">
                      <a:alpha val="43137"/>
                    </a:srgbClr>
                  </a:outerShdw>
                </a:effectLst>
              </a:rPr>
              <a:t>自分の考えを伝える力の育成</a:t>
            </a:r>
          </a:p>
        </p:txBody>
      </p:sp>
    </p:spTree>
    <p:extLst>
      <p:ext uri="{BB962C8B-B14F-4D97-AF65-F5344CB8AC3E}">
        <p14:creationId xmlns:p14="http://schemas.microsoft.com/office/powerpoint/2010/main" val="6319615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9" name="スライド番号プレースホルダー 1"/>
          <p:cNvSpPr>
            <a:spLocks noGrp="1"/>
          </p:cNvSpPr>
          <p:nvPr>
            <p:ph type="sldNum" sz="quarter" idx="12"/>
          </p:nvPr>
        </p:nvSpPr>
        <p:spPr/>
        <p:txBody>
          <a:bodyPr/>
          <a:lstStyle/>
          <a:p>
            <a:fld id="{AA1D3F61-0290-49D1-B09E-39B0B9D428F0}" type="slidenum">
              <a:rPr kumimoji="1" lang="ja-JP" altLang="en-US" smtClean="0"/>
              <a:t>18</a:t>
            </a:fld>
            <a:endParaRPr kumimoji="1" lang="ja-JP" altLang="en-US"/>
          </a:p>
        </p:txBody>
      </p:sp>
      <p:sp>
        <p:nvSpPr>
          <p:cNvPr id="1170" name="テキスト 101"/>
          <p:cNvSpPr txBox="1"/>
          <p:nvPr/>
        </p:nvSpPr>
        <p:spPr>
          <a:xfrm>
            <a:off x="577480" y="464935"/>
            <a:ext cx="3351276" cy="461665"/>
          </a:xfrm>
          <a:prstGeom prst="rect">
            <a:avLst/>
          </a:prstGeom>
          <a:solidFill>
            <a:srgbClr val="BDD7EE"/>
          </a:solidFill>
          <a:ln w="57150">
            <a:solidFill>
              <a:schemeClr val="tx1"/>
            </a:solidFill>
          </a:ln>
        </p:spPr>
        <p:txBody>
          <a:bodyPr wrap="square">
            <a:spAutoFit/>
          </a:bodyPr>
          <a:lstStyle/>
          <a:p>
            <a:pPr algn="ctr">
              <a:defRPr lang="ja-JP" altLang="en-US"/>
            </a:pPr>
            <a:r>
              <a:rPr lang="ja-JP" altLang="en-US" sz="2400" dirty="0">
                <a:latin typeface="AR P明朝体U"/>
                <a:ea typeface="AR P明朝体U"/>
              </a:rPr>
              <a:t>③学習基盤づくり研究部</a:t>
            </a:r>
          </a:p>
        </p:txBody>
      </p:sp>
      <p:sp>
        <p:nvSpPr>
          <p:cNvPr id="1171" name="コンテンツ プレースホルダー 1"/>
          <p:cNvSpPr>
            <a:spLocks noGrp="1"/>
          </p:cNvSpPr>
          <p:nvPr>
            <p:ph type="title"/>
          </p:nvPr>
        </p:nvSpPr>
        <p:spPr>
          <a:xfrm>
            <a:off x="4038198" y="464935"/>
            <a:ext cx="2898648" cy="438581"/>
          </a:xfrm>
          <a:ln>
            <a:solidFill>
              <a:schemeClr val="tx1"/>
            </a:solidFill>
          </a:ln>
        </p:spPr>
        <p:txBody>
          <a:bodyPr>
            <a:normAutofit/>
          </a:bodyPr>
          <a:lstStyle/>
          <a:p>
            <a:pPr algn="ctr"/>
            <a:r>
              <a:rPr lang="ja-JP" altLang="en-US" sz="2100" b="1" dirty="0">
                <a:latin typeface="+mj-ea"/>
              </a:rPr>
              <a:t>具体的実践～中学校～</a:t>
            </a:r>
            <a:endParaRPr lang="en-US" altLang="ja-JP" sz="2100" b="1" dirty="0">
              <a:latin typeface="+mj-ea"/>
            </a:endParaRPr>
          </a:p>
        </p:txBody>
      </p:sp>
      <p:sp>
        <p:nvSpPr>
          <p:cNvPr id="1172" name="コンテンツ プレースホルダー 2"/>
          <p:cNvSpPr txBox="1"/>
          <p:nvPr/>
        </p:nvSpPr>
        <p:spPr>
          <a:xfrm>
            <a:off x="577480" y="1150497"/>
            <a:ext cx="5349812" cy="934804"/>
          </a:xfrm>
          <a:prstGeom prst="rect">
            <a:avLst/>
          </a:prstGeom>
          <a:ln>
            <a:solidFill>
              <a:schemeClr val="tx1"/>
            </a:solidFill>
          </a:ln>
        </p:spPr>
        <p:txBody>
          <a:bodyPr vert="horz" lIns="68580" tIns="216000" rIns="68580" bIns="3429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20000"/>
              </a:lnSpc>
              <a:spcBef>
                <a:spcPts val="0"/>
              </a:spcBef>
              <a:buNone/>
              <a:defRPr lang="ja-JP" altLang="en-US"/>
            </a:pPr>
            <a:r>
              <a:rPr lang="ja-JP" altLang="en-US" sz="3200" dirty="0"/>
              <a:t>　</a:t>
            </a:r>
            <a:r>
              <a:rPr lang="ja-JP" altLang="en-US" sz="3200" b="1" u="sng" dirty="0">
                <a:latin typeface="AR P明朝体U"/>
                <a:ea typeface="AR P明朝体U"/>
              </a:rPr>
              <a:t>「つながりたい夢」</a:t>
            </a:r>
            <a:endParaRPr lang="ja-JP" altLang="en-US" sz="3200" dirty="0"/>
          </a:p>
        </p:txBody>
      </p:sp>
      <p:sp>
        <p:nvSpPr>
          <p:cNvPr id="1173" name="テキスト ボックス 438"/>
          <p:cNvSpPr txBox="1"/>
          <p:nvPr/>
        </p:nvSpPr>
        <p:spPr>
          <a:xfrm>
            <a:off x="616946" y="2249378"/>
            <a:ext cx="3672679" cy="646331"/>
          </a:xfrm>
          <a:prstGeom prst="rect">
            <a:avLst/>
          </a:prstGeom>
          <a:solidFill>
            <a:schemeClr val="bg1"/>
          </a:solidFill>
          <a:ln>
            <a:solidFill>
              <a:schemeClr val="tx1"/>
            </a:solidFill>
          </a:ln>
        </p:spPr>
        <p:txBody>
          <a:bodyPr wrap="square" rtlCol="0">
            <a:spAutoFit/>
          </a:bodyPr>
          <a:lstStyle/>
          <a:p>
            <a:r>
              <a:rPr lang="ja-JP" altLang="en-US" sz="3600" b="1" dirty="0"/>
              <a:t>内容：</a:t>
            </a:r>
            <a:r>
              <a:rPr lang="ja-JP" altLang="en-US" sz="2800" b="1" dirty="0"/>
              <a:t>ＳＳＴの実施</a:t>
            </a:r>
          </a:p>
        </p:txBody>
      </p:sp>
      <p:sp>
        <p:nvSpPr>
          <p:cNvPr id="1174" name="テキスト ボックス 439"/>
          <p:cNvSpPr txBox="1"/>
          <p:nvPr/>
        </p:nvSpPr>
        <p:spPr>
          <a:xfrm>
            <a:off x="577480" y="4352449"/>
            <a:ext cx="3672679" cy="2369880"/>
          </a:xfrm>
          <a:prstGeom prst="rect">
            <a:avLst/>
          </a:prstGeom>
          <a:solidFill>
            <a:srgbClr val="00FFFF"/>
          </a:solidFill>
          <a:ln w="28575">
            <a:solidFill>
              <a:schemeClr val="tx1"/>
            </a:solidFill>
          </a:ln>
          <a:effectLst>
            <a:outerShdw blurRad="50800" dist="38100" dir="2700000" algn="tl" rotWithShape="0">
              <a:prstClr val="black">
                <a:alpha val="40000"/>
              </a:prstClr>
            </a:outerShdw>
          </a:effectLst>
        </p:spPr>
        <p:txBody>
          <a:bodyPr wrap="square" rtlCol="0">
            <a:spAutoFit/>
          </a:bodyPr>
          <a:lstStyle/>
          <a:p>
            <a:r>
              <a:rPr lang="ja-JP" altLang="en-US" sz="3600" b="1" dirty="0"/>
              <a:t> 成果：</a:t>
            </a:r>
            <a:r>
              <a:rPr lang="ja-JP" altLang="en-US" sz="2800" b="1" dirty="0"/>
              <a:t>・コミュニケーション能力</a:t>
            </a:r>
            <a:r>
              <a:rPr lang="ja-JP" altLang="en-US" sz="2800" b="1" dirty="0" smtClean="0"/>
              <a:t>の向上</a:t>
            </a:r>
            <a:r>
              <a:rPr lang="ja-JP" altLang="en-US" sz="2800" b="1" dirty="0"/>
              <a:t>と円滑な人間関係</a:t>
            </a:r>
            <a:r>
              <a:rPr lang="ja-JP" altLang="en-US" sz="2800" b="1" dirty="0" smtClean="0"/>
              <a:t>の構築</a:t>
            </a:r>
            <a:endParaRPr lang="ja-JP" altLang="en-US" sz="2800" b="1" dirty="0"/>
          </a:p>
          <a:p>
            <a:r>
              <a:rPr lang="ja-JP" altLang="en-US" sz="2800" b="1" dirty="0" smtClean="0"/>
              <a:t>・</a:t>
            </a:r>
            <a:r>
              <a:rPr lang="ja-JP" altLang="en-US" sz="2800" b="1" dirty="0"/>
              <a:t>共に高め合うことの</a:t>
            </a:r>
            <a:r>
              <a:rPr lang="ja-JP" altLang="en-US" sz="2800" b="1" dirty="0" smtClean="0"/>
              <a:t>できる生徒</a:t>
            </a:r>
            <a:r>
              <a:rPr lang="ja-JP" altLang="en-US" sz="2800" b="1" dirty="0"/>
              <a:t>の育成</a:t>
            </a:r>
          </a:p>
        </p:txBody>
      </p:sp>
      <p:sp>
        <p:nvSpPr>
          <p:cNvPr id="1175" name="図形 441"/>
          <p:cNvSpPr/>
          <p:nvPr/>
        </p:nvSpPr>
        <p:spPr>
          <a:xfrm>
            <a:off x="616946" y="3023634"/>
            <a:ext cx="882926" cy="1328815"/>
          </a:xfrm>
          <a:prstGeom prst="downArrow">
            <a:avLst/>
          </a:prstGeom>
          <a:solidFill>
            <a:srgbClr val="FFFF00"/>
          </a:solidFill>
          <a:ln w="12700" cap="flat" cmpd="sng" algn="ctr">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sz="1350"/>
          </a:p>
        </p:txBody>
      </p:sp>
      <p:sp>
        <p:nvSpPr>
          <p:cNvPr id="1176" name="テキスト 443"/>
          <p:cNvSpPr txBox="1"/>
          <p:nvPr/>
        </p:nvSpPr>
        <p:spPr>
          <a:xfrm>
            <a:off x="4550947" y="2572543"/>
            <a:ext cx="4414149" cy="4148933"/>
          </a:xfrm>
          <a:prstGeom prst="rect">
            <a:avLst/>
          </a:prstGeom>
        </p:spPr>
        <p:txBody>
          <a:bodyPr wrap="square">
            <a:noAutofit/>
          </a:bodyPr>
          <a:lstStyle/>
          <a:p>
            <a:pPr>
              <a:defRPr lang="ja-JP" altLang="en-US"/>
            </a:pPr>
            <a:r>
              <a:rPr lang="ja-JP" altLang="en-US" sz="2400" dirty="0"/>
              <a:t>①月１回、特設の時間</a:t>
            </a:r>
            <a:r>
              <a:rPr lang="ja-JP" altLang="en-US" sz="2400" dirty="0" smtClean="0"/>
              <a:t>を設け、</a:t>
            </a:r>
            <a:endParaRPr lang="en-US" altLang="ja-JP" sz="2400" dirty="0" smtClean="0"/>
          </a:p>
          <a:p>
            <a:pPr>
              <a:defRPr lang="ja-JP" altLang="en-US"/>
            </a:pPr>
            <a:r>
              <a:rPr lang="ja-JP" altLang="en-US" sz="2400" dirty="0" smtClean="0"/>
              <a:t>　 ＳＳＴ</a:t>
            </a:r>
            <a:r>
              <a:rPr lang="ja-JP" altLang="en-US" sz="2400" dirty="0"/>
              <a:t>の実施</a:t>
            </a:r>
          </a:p>
          <a:p>
            <a:pPr>
              <a:defRPr lang="ja-JP" altLang="en-US"/>
            </a:pPr>
            <a:endParaRPr lang="ja-JP" altLang="en-US" sz="2400" dirty="0"/>
          </a:p>
          <a:p>
            <a:pPr>
              <a:defRPr lang="ja-JP" altLang="en-US"/>
            </a:pPr>
            <a:endParaRPr lang="ja-JP" altLang="en-US" sz="2400" dirty="0"/>
          </a:p>
          <a:p>
            <a:pPr>
              <a:defRPr lang="ja-JP" altLang="en-US"/>
            </a:pPr>
            <a:r>
              <a:rPr lang="ja-JP" altLang="en-US" sz="2400" dirty="0"/>
              <a:t>②学習に使用したワークシート</a:t>
            </a:r>
            <a:r>
              <a:rPr lang="ja-JP" altLang="en-US" sz="2400" dirty="0" smtClean="0"/>
              <a:t>は</a:t>
            </a:r>
            <a:endParaRPr lang="en-US" altLang="ja-JP" sz="2400" dirty="0" smtClean="0"/>
          </a:p>
          <a:p>
            <a:pPr>
              <a:defRPr lang="ja-JP" altLang="en-US"/>
            </a:pPr>
            <a:r>
              <a:rPr lang="ja-JP" altLang="en-US" sz="2400" dirty="0" smtClean="0"/>
              <a:t>　 個人のファイル</a:t>
            </a:r>
            <a:r>
              <a:rPr lang="ja-JP" altLang="en-US" sz="2400" dirty="0"/>
              <a:t>に保管し、</a:t>
            </a:r>
            <a:r>
              <a:rPr lang="ja-JP" altLang="en-US" sz="2400" dirty="0" smtClean="0"/>
              <a:t>機会</a:t>
            </a:r>
            <a:endParaRPr lang="en-US" altLang="ja-JP" sz="2400" dirty="0" smtClean="0"/>
          </a:p>
          <a:p>
            <a:pPr>
              <a:defRPr lang="ja-JP" altLang="en-US"/>
            </a:pPr>
            <a:r>
              <a:rPr lang="ja-JP" altLang="en-US" sz="2400" dirty="0" smtClean="0"/>
              <a:t>　  を</a:t>
            </a:r>
            <a:r>
              <a:rPr lang="ja-JP" altLang="en-US" sz="2400" dirty="0"/>
              <a:t>捉えて</a:t>
            </a:r>
            <a:r>
              <a:rPr lang="ja-JP" altLang="en-US" sz="2400" dirty="0" smtClean="0"/>
              <a:t>振り返る</a:t>
            </a:r>
            <a:endParaRPr lang="ja-JP" altLang="en-US" sz="2400" dirty="0"/>
          </a:p>
          <a:p>
            <a:pPr>
              <a:defRPr lang="ja-JP" altLang="en-US"/>
            </a:pPr>
            <a:r>
              <a:rPr lang="ja-JP" altLang="en-US" sz="2400" dirty="0" smtClean="0"/>
              <a:t>　例</a:t>
            </a:r>
            <a:r>
              <a:rPr lang="ja-JP" altLang="en-US" sz="2400" dirty="0"/>
              <a:t>）職場体験学習や</a:t>
            </a:r>
            <a:r>
              <a:rPr lang="ja-JP" altLang="en-US" sz="2400" dirty="0" smtClean="0"/>
              <a:t>ボランティ</a:t>
            </a:r>
            <a:endParaRPr lang="en-US" altLang="ja-JP" sz="2400" dirty="0" smtClean="0"/>
          </a:p>
          <a:p>
            <a:pPr>
              <a:defRPr lang="ja-JP" altLang="en-US"/>
            </a:pPr>
            <a:r>
              <a:rPr lang="ja-JP" altLang="en-US" sz="2400" dirty="0" smtClean="0"/>
              <a:t>　　　アガイド実習</a:t>
            </a:r>
            <a:r>
              <a:rPr lang="ja-JP" altLang="en-US" sz="2400" dirty="0"/>
              <a:t>の前に「あい</a:t>
            </a:r>
            <a:r>
              <a:rPr lang="ja-JP" altLang="en-US" sz="2400" dirty="0" smtClean="0"/>
              <a:t>さ</a:t>
            </a:r>
            <a:endParaRPr lang="en-US" altLang="ja-JP" sz="2400" dirty="0" smtClean="0"/>
          </a:p>
          <a:p>
            <a:pPr>
              <a:defRPr lang="ja-JP" altLang="en-US"/>
            </a:pPr>
            <a:r>
              <a:rPr lang="en-US" altLang="ja-JP" sz="2400" dirty="0"/>
              <a:t> </a:t>
            </a:r>
            <a:r>
              <a:rPr lang="en-US" altLang="ja-JP" sz="2400" dirty="0" smtClean="0"/>
              <a:t>       </a:t>
            </a:r>
            <a:r>
              <a:rPr lang="ja-JP" altLang="en-US" sz="2400" dirty="0" smtClean="0"/>
              <a:t>つ</a:t>
            </a:r>
            <a:r>
              <a:rPr lang="ja-JP" altLang="en-US" sz="2400" dirty="0"/>
              <a:t>」</a:t>
            </a:r>
            <a:r>
              <a:rPr lang="ja-JP" altLang="en-US" sz="2400" dirty="0" smtClean="0"/>
              <a:t>について振り返る</a:t>
            </a:r>
            <a:endParaRPr lang="ja-JP" altLang="en-US" sz="2400" dirty="0"/>
          </a:p>
          <a:p>
            <a:pPr>
              <a:defRPr lang="ja-JP" altLang="en-US"/>
            </a:pPr>
            <a:endParaRPr lang="ja-JP" altLang="en-US" sz="2400" dirty="0"/>
          </a:p>
        </p:txBody>
      </p:sp>
      <p:sp>
        <p:nvSpPr>
          <p:cNvPr id="1177" name="角丸四角形吹き出し 444"/>
          <p:cNvSpPr/>
          <p:nvPr/>
        </p:nvSpPr>
        <p:spPr>
          <a:xfrm>
            <a:off x="3992883" y="3371574"/>
            <a:ext cx="3262682" cy="487202"/>
          </a:xfrm>
          <a:prstGeom prst="wedgeRoundRectCallout">
            <a:avLst>
              <a:gd name="adj1" fmla="val -77344"/>
              <a:gd name="adj2" fmla="val 1284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500" dirty="0">
                <a:solidFill>
                  <a:schemeClr val="tx1"/>
                </a:solidFill>
              </a:rPr>
              <a:t>　</a:t>
            </a:r>
            <a:r>
              <a:rPr lang="ja-JP" altLang="en-US" dirty="0">
                <a:solidFill>
                  <a:schemeClr val="tx1"/>
                </a:solidFill>
              </a:rPr>
              <a:t>「話す」時のポイントは○○だ。</a:t>
            </a:r>
          </a:p>
        </p:txBody>
      </p:sp>
      <p:sp>
        <p:nvSpPr>
          <p:cNvPr id="1178" name="テキスト 481"/>
          <p:cNvSpPr txBox="1"/>
          <p:nvPr/>
        </p:nvSpPr>
        <p:spPr>
          <a:xfrm>
            <a:off x="4379341" y="1162040"/>
            <a:ext cx="631548" cy="369332"/>
          </a:xfrm>
          <a:prstGeom prst="rect">
            <a:avLst/>
          </a:prstGeom>
          <a:ln>
            <a:noFill/>
          </a:ln>
        </p:spPr>
        <p:txBody>
          <a:bodyPr wrap="square">
            <a:spAutoFit/>
          </a:bodyPr>
          <a:lstStyle/>
          <a:p>
            <a:pPr>
              <a:defRPr lang="ja-JP" altLang="en-US"/>
            </a:pPr>
            <a:r>
              <a:rPr lang="ja-JP" altLang="en-US" dirty="0"/>
              <a:t>む</a:t>
            </a:r>
          </a:p>
        </p:txBody>
      </p:sp>
      <p:pic>
        <p:nvPicPr>
          <p:cNvPr id="1179" name="図 482"/>
          <p:cNvPicPr>
            <a:picLocks noChangeAspect="1"/>
          </p:cNvPicPr>
          <p:nvPr/>
        </p:nvPicPr>
        <p:blipFill>
          <a:blip r:embed="rId3">
            <a:lum bright="20000" contrast="20000"/>
          </a:blip>
          <a:stretch>
            <a:fillRect/>
          </a:stretch>
        </p:blipFill>
        <p:spPr>
          <a:xfrm>
            <a:off x="1900887" y="2917721"/>
            <a:ext cx="1852370" cy="1419235"/>
          </a:xfrm>
          <a:prstGeom prst="rect">
            <a:avLst/>
          </a:prstGeom>
          <a:noFill/>
          <a:ln w="9525" cap="flat" cmpd="sng">
            <a:noFill/>
            <a:prstDash val="solid"/>
            <a:round/>
          </a:ln>
          <a:effectLst>
            <a:glow>
              <a:sysClr val="windowText" lastClr="000000"/>
            </a:glow>
            <a:softEdge rad="112522"/>
          </a:effectLst>
        </p:spPr>
      </p:pic>
      <p:pic>
        <p:nvPicPr>
          <p:cNvPr id="1180" name="図 110"/>
          <p:cNvPicPr>
            <a:picLocks noChangeAspect="1"/>
          </p:cNvPicPr>
          <p:nvPr/>
        </p:nvPicPr>
        <p:blipFill>
          <a:blip r:embed="rId4"/>
          <a:stretch>
            <a:fillRect/>
          </a:stretch>
        </p:blipFill>
        <p:spPr>
          <a:xfrm>
            <a:off x="6615127" y="859532"/>
            <a:ext cx="2528873" cy="1713011"/>
          </a:xfrm>
          <a:prstGeom prst="rect">
            <a:avLst/>
          </a:prstGeom>
          <a:noFill/>
          <a:ln w="9525" cap="flat" cmpd="sng">
            <a:noFill/>
            <a:prstDash val="solid"/>
            <a:round/>
          </a:ln>
          <a:effectLst>
            <a:glow>
              <a:sysClr val="windowText" lastClr="000000"/>
            </a:glow>
            <a:softEdge rad="112522"/>
          </a:effectLst>
        </p:spPr>
      </p:pic>
    </p:spTree>
    <p:extLst>
      <p:ext uri="{BB962C8B-B14F-4D97-AF65-F5344CB8AC3E}">
        <p14:creationId xmlns:p14="http://schemas.microsoft.com/office/powerpoint/2010/main" val="82048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74"/>
                                        </p:tgtEl>
                                        <p:attrNameLst>
                                          <p:attrName>style.visibility</p:attrName>
                                        </p:attrNameLst>
                                      </p:cBhvr>
                                      <p:to>
                                        <p:strVal val="visible"/>
                                      </p:to>
                                    </p:set>
                                    <p:animEffect transition="in" filter="fade">
                                      <p:cBhvr>
                                        <p:cTn id="7" dur="500"/>
                                        <p:tgtEl>
                                          <p:spTgt spid="1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角丸四角形吹き出し 32"/>
          <p:cNvSpPr/>
          <p:nvPr/>
        </p:nvSpPr>
        <p:spPr>
          <a:xfrm>
            <a:off x="593791" y="1909377"/>
            <a:ext cx="2840072" cy="1304222"/>
          </a:xfrm>
          <a:prstGeom prst="wedgeRoundRectCallout">
            <a:avLst>
              <a:gd name="adj1" fmla="val 57568"/>
              <a:gd name="adj2" fmla="val -4906"/>
              <a:gd name="adj3" fmla="val 16667"/>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1" name="コンテンツ プレースホルダー 2"/>
          <p:cNvSpPr>
            <a:spLocks noGrp="1"/>
          </p:cNvSpPr>
          <p:nvPr>
            <p:ph idx="1"/>
          </p:nvPr>
        </p:nvSpPr>
        <p:spPr>
          <a:xfrm>
            <a:off x="621687" y="1173194"/>
            <a:ext cx="8010716" cy="604367"/>
          </a:xfrm>
          <a:ln>
            <a:solidFill>
              <a:schemeClr val="tx1"/>
            </a:solidFill>
          </a:ln>
        </p:spPr>
        <p:txBody>
          <a:bodyPr>
            <a:noAutofit/>
          </a:bodyPr>
          <a:lstStyle/>
          <a:p>
            <a:pPr marL="0" indent="0" algn="ctr">
              <a:lnSpc>
                <a:spcPct val="120000"/>
              </a:lnSpc>
              <a:spcBef>
                <a:spcPts val="0"/>
              </a:spcBef>
              <a:buNone/>
              <a:defRPr lang="ja-JP" altLang="en-US"/>
            </a:pPr>
            <a:r>
              <a:rPr lang="ja-JP" altLang="en-US" dirty="0" smtClean="0">
                <a:latin typeface="AR P明朝体U"/>
                <a:ea typeface="AR P明朝体U"/>
              </a:rPr>
              <a:t>学習システムづくり</a:t>
            </a:r>
            <a:r>
              <a:rPr lang="ja-JP" altLang="en-US" sz="2400" dirty="0">
                <a:ea typeface="AR P明朝体U"/>
              </a:rPr>
              <a:t>　</a:t>
            </a:r>
            <a:r>
              <a:rPr lang="ja-JP" altLang="en-US" sz="2400" u="sng" dirty="0">
                <a:ea typeface="AR P明朝体U"/>
              </a:rPr>
              <a:t>「自学コンクール」</a:t>
            </a:r>
            <a:endParaRPr lang="ja-JP" altLang="en-US" sz="2400" u="sng" dirty="0"/>
          </a:p>
        </p:txBody>
      </p:sp>
      <p:sp>
        <p:nvSpPr>
          <p:cNvPr id="2" name="スライド番号プレースホルダー 1"/>
          <p:cNvSpPr>
            <a:spLocks noGrp="1"/>
          </p:cNvSpPr>
          <p:nvPr>
            <p:ph type="sldNum" sz="quarter" idx="12"/>
          </p:nvPr>
        </p:nvSpPr>
        <p:spPr/>
        <p:txBody>
          <a:bodyPr/>
          <a:lstStyle/>
          <a:p>
            <a:fld id="{AA1D3F61-0290-49D1-B09E-39B0B9D428F0}" type="slidenum">
              <a:rPr kumimoji="1" lang="ja-JP" altLang="en-US" smtClean="0"/>
              <a:t>19</a:t>
            </a:fld>
            <a:endParaRPr kumimoji="1" lang="ja-JP" altLang="en-US"/>
          </a:p>
        </p:txBody>
      </p:sp>
      <p:sp>
        <p:nvSpPr>
          <p:cNvPr id="7" name="テキスト 101"/>
          <p:cNvSpPr txBox="1"/>
          <p:nvPr/>
        </p:nvSpPr>
        <p:spPr>
          <a:xfrm>
            <a:off x="593788" y="384210"/>
            <a:ext cx="3351276" cy="461665"/>
          </a:xfrm>
          <a:prstGeom prst="rect">
            <a:avLst/>
          </a:prstGeom>
          <a:solidFill>
            <a:schemeClr val="accent1">
              <a:lumMod val="40000"/>
              <a:lumOff val="60000"/>
            </a:schemeClr>
          </a:solidFill>
          <a:ln w="57150">
            <a:solidFill>
              <a:schemeClr val="tx1"/>
            </a:solidFill>
          </a:ln>
        </p:spPr>
        <p:txBody>
          <a:bodyPr wrap="square">
            <a:spAutoFit/>
          </a:bodyPr>
          <a:lstStyle/>
          <a:p>
            <a:pPr algn="ctr">
              <a:defRPr lang="ja-JP" altLang="en-US"/>
            </a:pPr>
            <a:r>
              <a:rPr lang="ja-JP" altLang="en-US" sz="2400" dirty="0">
                <a:latin typeface="AR P明朝体U"/>
                <a:ea typeface="AR P明朝体U"/>
              </a:rPr>
              <a:t>③学習基盤づくり研究部</a:t>
            </a:r>
          </a:p>
        </p:txBody>
      </p:sp>
      <p:sp>
        <p:nvSpPr>
          <p:cNvPr id="8" name="コンテンツ プレースホルダー 1"/>
          <p:cNvSpPr txBox="1">
            <a:spLocks/>
          </p:cNvSpPr>
          <p:nvPr/>
        </p:nvSpPr>
        <p:spPr>
          <a:xfrm>
            <a:off x="4054506" y="384212"/>
            <a:ext cx="2898648" cy="438581"/>
          </a:xfrm>
          <a:prstGeom prst="rect">
            <a:avLst/>
          </a:prstGeom>
          <a:ln>
            <a:solidFill>
              <a:schemeClr val="tx1"/>
            </a:solidFill>
          </a:ln>
        </p:spPr>
        <p:txBody>
          <a:bodyPr vert="horz" lIns="68580" tIns="34290" rIns="68580" bIns="3429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100" b="1">
                <a:latin typeface="+mj-ea"/>
              </a:rPr>
              <a:t>具体的実践～小学校～</a:t>
            </a:r>
            <a:endParaRPr lang="en-US" altLang="ja-JP" sz="2100" b="1" dirty="0">
              <a:latin typeface="+mj-ea"/>
            </a:endParaRPr>
          </a:p>
        </p:txBody>
      </p:sp>
      <p:grpSp>
        <p:nvGrpSpPr>
          <p:cNvPr id="14" name="グループ化 81"/>
          <p:cNvGrpSpPr/>
          <p:nvPr/>
        </p:nvGrpSpPr>
        <p:grpSpPr>
          <a:xfrm>
            <a:off x="3665889" y="2273272"/>
            <a:ext cx="1992572" cy="2681877"/>
            <a:chOff x="1985554" y="6609946"/>
            <a:chExt cx="462141" cy="555896"/>
          </a:xfrm>
        </p:grpSpPr>
        <p:pic>
          <p:nvPicPr>
            <p:cNvPr id="17" name="図 55"/>
            <p:cNvPicPr>
              <a:picLocks noChangeAspect="1"/>
            </p:cNvPicPr>
            <p:nvPr/>
          </p:nvPicPr>
          <p:blipFill>
            <a:blip r:embed="rId3"/>
            <a:stretch>
              <a:fillRect/>
            </a:stretch>
          </p:blipFill>
          <p:spPr>
            <a:xfrm>
              <a:off x="1985554" y="6609946"/>
              <a:ext cx="462141" cy="5558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18" name="テキスト ボックス 17"/>
          <p:cNvSpPr txBox="1"/>
          <p:nvPr/>
        </p:nvSpPr>
        <p:spPr>
          <a:xfrm>
            <a:off x="1060436" y="2140113"/>
            <a:ext cx="2048525" cy="369332"/>
          </a:xfrm>
          <a:prstGeom prst="rect">
            <a:avLst/>
          </a:prstGeom>
          <a:solidFill>
            <a:schemeClr val="bg1"/>
          </a:solidFill>
          <a:ln>
            <a:solidFill>
              <a:schemeClr val="tx1"/>
            </a:solidFill>
          </a:ln>
        </p:spPr>
        <p:txBody>
          <a:bodyPr wrap="square" rtlCol="0">
            <a:spAutoFit/>
          </a:bodyPr>
          <a:lstStyle/>
          <a:p>
            <a:pPr algn="ctr"/>
            <a:r>
              <a:rPr lang="ja-JP" altLang="en-US" b="1" dirty="0"/>
              <a:t>まとめ方工夫部門</a:t>
            </a:r>
          </a:p>
        </p:txBody>
      </p:sp>
      <p:sp>
        <p:nvSpPr>
          <p:cNvPr id="19" name="角丸四角形吹き出し 18"/>
          <p:cNvSpPr/>
          <p:nvPr/>
        </p:nvSpPr>
        <p:spPr>
          <a:xfrm>
            <a:off x="593791" y="3498900"/>
            <a:ext cx="2840072" cy="1447331"/>
          </a:xfrm>
          <a:prstGeom prst="wedgeRoundRectCallout">
            <a:avLst>
              <a:gd name="adj1" fmla="val 59178"/>
              <a:gd name="adj2" fmla="val -21741"/>
              <a:gd name="adj3" fmla="val 16667"/>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0" name="テキスト ボックス 19"/>
          <p:cNvSpPr txBox="1"/>
          <p:nvPr/>
        </p:nvSpPr>
        <p:spPr>
          <a:xfrm>
            <a:off x="1060438" y="4512322"/>
            <a:ext cx="2110103" cy="369332"/>
          </a:xfrm>
          <a:prstGeom prst="rect">
            <a:avLst/>
          </a:prstGeom>
          <a:solidFill>
            <a:schemeClr val="bg1"/>
          </a:solidFill>
          <a:ln>
            <a:solidFill>
              <a:schemeClr val="tx1"/>
            </a:solidFill>
          </a:ln>
        </p:spPr>
        <p:txBody>
          <a:bodyPr wrap="square" rtlCol="0">
            <a:spAutoFit/>
          </a:bodyPr>
          <a:lstStyle/>
          <a:p>
            <a:r>
              <a:rPr lang="ja-JP" altLang="en-US" b="1" dirty="0"/>
              <a:t>ナイスアイデア部門</a:t>
            </a:r>
          </a:p>
        </p:txBody>
      </p:sp>
      <p:sp>
        <p:nvSpPr>
          <p:cNvPr id="21" name="角丸四角形吹き出し 20"/>
          <p:cNvSpPr/>
          <p:nvPr/>
        </p:nvSpPr>
        <p:spPr>
          <a:xfrm>
            <a:off x="5788154" y="1905738"/>
            <a:ext cx="2770056" cy="1193250"/>
          </a:xfrm>
          <a:prstGeom prst="wedgeRoundRectCallout">
            <a:avLst>
              <a:gd name="adj1" fmla="val -58380"/>
              <a:gd name="adj2" fmla="val 45421"/>
              <a:gd name="adj3" fmla="val 16667"/>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2" name="テキスト ボックス 21"/>
          <p:cNvSpPr txBox="1"/>
          <p:nvPr/>
        </p:nvSpPr>
        <p:spPr>
          <a:xfrm>
            <a:off x="5971033" y="1977857"/>
            <a:ext cx="2322576" cy="369332"/>
          </a:xfrm>
          <a:prstGeom prst="rect">
            <a:avLst/>
          </a:prstGeom>
          <a:solidFill>
            <a:schemeClr val="bg1"/>
          </a:solidFill>
          <a:ln>
            <a:solidFill>
              <a:schemeClr val="tx1"/>
            </a:solidFill>
          </a:ln>
        </p:spPr>
        <p:txBody>
          <a:bodyPr wrap="square" rtlCol="0">
            <a:spAutoFit/>
          </a:bodyPr>
          <a:lstStyle/>
          <a:p>
            <a:pPr algn="ctr"/>
            <a:r>
              <a:rPr lang="ja-JP" altLang="en-US" b="1" dirty="0"/>
              <a:t>びっしりていねい部門</a:t>
            </a:r>
          </a:p>
        </p:txBody>
      </p:sp>
      <p:sp>
        <p:nvSpPr>
          <p:cNvPr id="23" name="角丸四角形吹き出し 22"/>
          <p:cNvSpPr/>
          <p:nvPr/>
        </p:nvSpPr>
        <p:spPr>
          <a:xfrm>
            <a:off x="5831015" y="3494886"/>
            <a:ext cx="2727197" cy="1399000"/>
          </a:xfrm>
          <a:prstGeom prst="wedgeRoundRectCallout">
            <a:avLst>
              <a:gd name="adj1" fmla="val -55222"/>
              <a:gd name="adj2" fmla="val -45411"/>
              <a:gd name="adj3" fmla="val 16667"/>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4" name="テキスト ボックス 23"/>
          <p:cNvSpPr txBox="1"/>
          <p:nvPr/>
        </p:nvSpPr>
        <p:spPr>
          <a:xfrm>
            <a:off x="6387940" y="4446425"/>
            <a:ext cx="1570482" cy="369332"/>
          </a:xfrm>
          <a:prstGeom prst="rect">
            <a:avLst/>
          </a:prstGeom>
          <a:solidFill>
            <a:schemeClr val="bg1"/>
          </a:solidFill>
          <a:ln>
            <a:solidFill>
              <a:schemeClr val="tx1"/>
            </a:solidFill>
          </a:ln>
        </p:spPr>
        <p:txBody>
          <a:bodyPr wrap="square" rtlCol="0">
            <a:spAutoFit/>
          </a:bodyPr>
          <a:lstStyle/>
          <a:p>
            <a:pPr algn="ctr"/>
            <a:r>
              <a:rPr lang="ja-JP" altLang="en-US" b="1" dirty="0"/>
              <a:t>ガンガン部門</a:t>
            </a:r>
          </a:p>
        </p:txBody>
      </p:sp>
      <p:sp>
        <p:nvSpPr>
          <p:cNvPr id="25" name="テキスト ボックス 24"/>
          <p:cNvSpPr txBox="1"/>
          <p:nvPr/>
        </p:nvSpPr>
        <p:spPr>
          <a:xfrm>
            <a:off x="678288" y="2554781"/>
            <a:ext cx="2912712" cy="646331"/>
          </a:xfrm>
          <a:prstGeom prst="rect">
            <a:avLst/>
          </a:prstGeom>
          <a:noFill/>
        </p:spPr>
        <p:txBody>
          <a:bodyPr wrap="square" rtlCol="0">
            <a:spAutoFit/>
          </a:bodyPr>
          <a:lstStyle/>
          <a:p>
            <a:r>
              <a:rPr lang="ja-JP" altLang="en-US" dirty="0"/>
              <a:t>　その日に学習した内容を</a:t>
            </a:r>
            <a:endParaRPr lang="en-US" altLang="ja-JP" dirty="0"/>
          </a:p>
          <a:p>
            <a:r>
              <a:rPr lang="ja-JP" altLang="ja-JP" b="1" u="sng" dirty="0"/>
              <a:t>自分の言葉でま</a:t>
            </a:r>
            <a:r>
              <a:rPr lang="ja-JP" altLang="en-US" b="1" u="sng" dirty="0"/>
              <a:t>とめなおす</a:t>
            </a:r>
            <a:endParaRPr lang="en-US" altLang="ja-JP" b="1" u="sng" dirty="0"/>
          </a:p>
        </p:txBody>
      </p:sp>
      <p:sp>
        <p:nvSpPr>
          <p:cNvPr id="26" name="テキスト ボックス 25"/>
          <p:cNvSpPr txBox="1"/>
          <p:nvPr/>
        </p:nvSpPr>
        <p:spPr>
          <a:xfrm>
            <a:off x="730957" y="3529564"/>
            <a:ext cx="2634008" cy="1061829"/>
          </a:xfrm>
          <a:prstGeom prst="rect">
            <a:avLst/>
          </a:prstGeom>
          <a:noFill/>
        </p:spPr>
        <p:txBody>
          <a:bodyPr wrap="square" rtlCol="0">
            <a:spAutoFit/>
          </a:bodyPr>
          <a:lstStyle/>
          <a:p>
            <a:r>
              <a:rPr lang="ja-JP" altLang="en-US" sz="2100" dirty="0"/>
              <a:t>　</a:t>
            </a:r>
            <a:r>
              <a:rPr lang="ja-JP" altLang="ja-JP" sz="2100" b="1" u="sng" dirty="0"/>
              <a:t>図やオリジナルキャラクター等を使って</a:t>
            </a:r>
            <a:r>
              <a:rPr lang="ja-JP" altLang="ja-JP" sz="2100" dirty="0"/>
              <a:t>分かりやすくまとめる</a:t>
            </a:r>
          </a:p>
        </p:txBody>
      </p:sp>
      <p:sp>
        <p:nvSpPr>
          <p:cNvPr id="29" name="横巻き 28"/>
          <p:cNvSpPr/>
          <p:nvPr/>
        </p:nvSpPr>
        <p:spPr>
          <a:xfrm>
            <a:off x="621687" y="5208787"/>
            <a:ext cx="7827836" cy="591711"/>
          </a:xfrm>
          <a:prstGeom prst="horizontalScrol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30" name="テキスト ボックス 29"/>
          <p:cNvSpPr txBox="1"/>
          <p:nvPr/>
        </p:nvSpPr>
        <p:spPr>
          <a:xfrm>
            <a:off x="621687" y="5904605"/>
            <a:ext cx="7799939" cy="369332"/>
          </a:xfrm>
          <a:prstGeom prst="rect">
            <a:avLst/>
          </a:prstGeom>
          <a:solidFill>
            <a:srgbClr val="00FFFF"/>
          </a:solidFill>
          <a:effectLst>
            <a:outerShdw blurRad="50800" dist="38100" dir="2700000" algn="tl" rotWithShape="0">
              <a:prstClr val="black">
                <a:alpha val="40000"/>
              </a:prstClr>
            </a:outerShdw>
            <a:softEdge rad="31750"/>
          </a:effectLst>
        </p:spPr>
        <p:txBody>
          <a:bodyPr wrap="square" rtlCol="0">
            <a:spAutoFit/>
          </a:bodyPr>
          <a:lstStyle/>
          <a:p>
            <a:pPr algn="ctr"/>
            <a:r>
              <a:rPr lang="ja-JP" altLang="en-US" b="1" dirty="0">
                <a:effectLst>
                  <a:outerShdw blurRad="38100" dist="38100" dir="2700000" algn="tl">
                    <a:srgbClr val="000000">
                      <a:alpha val="43137"/>
                    </a:srgbClr>
                  </a:outerShdw>
                </a:effectLst>
              </a:rPr>
              <a:t>自主学習の質の向上　自分の課題に応じた計画的・自主的な</a:t>
            </a:r>
            <a:r>
              <a:rPr lang="ja-JP" altLang="ja-JP" b="1" dirty="0">
                <a:effectLst>
                  <a:outerShdw blurRad="38100" dist="38100" dir="2700000" algn="tl">
                    <a:srgbClr val="000000">
                      <a:alpha val="43137"/>
                    </a:srgbClr>
                  </a:outerShdw>
                </a:effectLst>
              </a:rPr>
              <a:t>家庭学習</a:t>
            </a:r>
            <a:r>
              <a:rPr lang="ja-JP" altLang="en-US" b="1" dirty="0">
                <a:effectLst>
                  <a:outerShdw blurRad="38100" dist="38100" dir="2700000" algn="tl">
                    <a:srgbClr val="000000">
                      <a:alpha val="43137"/>
                    </a:srgbClr>
                  </a:outerShdw>
                </a:effectLst>
              </a:rPr>
              <a:t>の充実</a:t>
            </a:r>
            <a:endParaRPr lang="ja-JP" altLang="ja-JP" b="1" dirty="0">
              <a:effectLst>
                <a:outerShdw blurRad="38100" dist="38100" dir="2700000" algn="tl">
                  <a:srgbClr val="000000">
                    <a:alpha val="43137"/>
                  </a:srgbClr>
                </a:outerShdw>
              </a:effectLst>
            </a:endParaRPr>
          </a:p>
        </p:txBody>
      </p:sp>
      <p:sp>
        <p:nvSpPr>
          <p:cNvPr id="31" name="テキスト ボックス 30"/>
          <p:cNvSpPr txBox="1"/>
          <p:nvPr/>
        </p:nvSpPr>
        <p:spPr>
          <a:xfrm>
            <a:off x="5764433" y="2384708"/>
            <a:ext cx="2817498" cy="646331"/>
          </a:xfrm>
          <a:prstGeom prst="rect">
            <a:avLst/>
          </a:prstGeom>
          <a:noFill/>
        </p:spPr>
        <p:txBody>
          <a:bodyPr wrap="square" rtlCol="0">
            <a:spAutoFit/>
          </a:bodyPr>
          <a:lstStyle/>
          <a:p>
            <a:r>
              <a:rPr lang="ja-JP" altLang="en-US" dirty="0"/>
              <a:t>　文字や図を使って</a:t>
            </a:r>
            <a:r>
              <a:rPr lang="ja-JP" altLang="en-US" b="1" u="sng" dirty="0"/>
              <a:t>ノートにびっしり、ていねいに</a:t>
            </a:r>
            <a:r>
              <a:rPr lang="ja-JP" altLang="en-US" dirty="0"/>
              <a:t>書く</a:t>
            </a:r>
            <a:endParaRPr lang="ja-JP" altLang="ja-JP" dirty="0"/>
          </a:p>
        </p:txBody>
      </p:sp>
      <p:sp>
        <p:nvSpPr>
          <p:cNvPr id="32" name="テキスト ボックス 31"/>
          <p:cNvSpPr txBox="1"/>
          <p:nvPr/>
        </p:nvSpPr>
        <p:spPr>
          <a:xfrm>
            <a:off x="5858211" y="3605293"/>
            <a:ext cx="2699999" cy="1061829"/>
          </a:xfrm>
          <a:prstGeom prst="rect">
            <a:avLst/>
          </a:prstGeom>
          <a:noFill/>
        </p:spPr>
        <p:txBody>
          <a:bodyPr wrap="square" rtlCol="0">
            <a:spAutoFit/>
          </a:bodyPr>
          <a:lstStyle/>
          <a:p>
            <a:r>
              <a:rPr lang="ja-JP" altLang="en-US" sz="1200" dirty="0"/>
              <a:t>  </a:t>
            </a:r>
            <a:r>
              <a:rPr lang="ja-JP" altLang="ja-JP" sz="2100" dirty="0"/>
              <a:t>一日に</a:t>
            </a:r>
            <a:r>
              <a:rPr lang="ja-JP" altLang="en-US" sz="2100" b="1" u="sng" dirty="0"/>
              <a:t>複数</a:t>
            </a:r>
            <a:r>
              <a:rPr lang="ja-JP" altLang="ja-JP" sz="2100" b="1" u="sng" dirty="0"/>
              <a:t>ページ</a:t>
            </a:r>
            <a:r>
              <a:rPr lang="ja-JP" altLang="en-US" sz="2100" b="1" u="sng" dirty="0"/>
              <a:t>使って</a:t>
            </a:r>
            <a:r>
              <a:rPr lang="ja-JP" altLang="en-US" sz="2100" dirty="0"/>
              <a:t>ノートにまとめる</a:t>
            </a:r>
            <a:endParaRPr lang="ja-JP" altLang="ja-JP" sz="2100" dirty="0"/>
          </a:p>
        </p:txBody>
      </p:sp>
      <p:sp>
        <p:nvSpPr>
          <p:cNvPr id="34" name="テキスト ボックス 33"/>
          <p:cNvSpPr txBox="1"/>
          <p:nvPr/>
        </p:nvSpPr>
        <p:spPr>
          <a:xfrm>
            <a:off x="1358504" y="5289784"/>
            <a:ext cx="6607341" cy="461665"/>
          </a:xfrm>
          <a:prstGeom prst="rect">
            <a:avLst/>
          </a:prstGeom>
          <a:noFill/>
        </p:spPr>
        <p:txBody>
          <a:bodyPr wrap="square" rtlCol="0">
            <a:spAutoFit/>
          </a:bodyPr>
          <a:lstStyle/>
          <a:p>
            <a:pPr algn="ctr"/>
            <a:r>
              <a:rPr lang="ja-JP" altLang="en-US" sz="2400" dirty="0"/>
              <a:t>入賞者は表彰、校内放送、校内壁新聞に掲載</a:t>
            </a:r>
          </a:p>
        </p:txBody>
      </p:sp>
    </p:spTree>
    <p:extLst>
      <p:ext uri="{BB962C8B-B14F-4D97-AF65-F5344CB8AC3E}">
        <p14:creationId xmlns:p14="http://schemas.microsoft.com/office/powerpoint/2010/main" val="302632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1000" fill="hold"/>
                                        <p:tgtEl>
                                          <p:spTgt spid="22"/>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1000"/>
                                        <p:tgtEl>
                                          <p:spTgt spid="31"/>
                                        </p:tgtEl>
                                      </p:cBhvr>
                                    </p:animEffect>
                                    <p:anim calcmode="lin" valueType="num">
                                      <p:cBhvr>
                                        <p:cTn id="29" dur="1000" fill="hold"/>
                                        <p:tgtEl>
                                          <p:spTgt spid="31"/>
                                        </p:tgtEl>
                                        <p:attrNameLst>
                                          <p:attrName>ppt_x</p:attrName>
                                        </p:attrNameLst>
                                      </p:cBhvr>
                                      <p:tavLst>
                                        <p:tav tm="0">
                                          <p:val>
                                            <p:strVal val="#ppt_x"/>
                                          </p:val>
                                        </p:tav>
                                        <p:tav tm="100000">
                                          <p:val>
                                            <p:strVal val="#ppt_x"/>
                                          </p:val>
                                        </p:tav>
                                      </p:tavLst>
                                    </p:anim>
                                    <p:anim calcmode="lin" valueType="num">
                                      <p:cBhvr>
                                        <p:cTn id="30" dur="1000" fill="hold"/>
                                        <p:tgtEl>
                                          <p:spTgt spid="31"/>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childTnLst>
                          </p:cTn>
                        </p:par>
                        <p:par>
                          <p:cTn id="36" fill="hold">
                            <p:stCondLst>
                              <p:cond delay="2000"/>
                            </p:stCondLst>
                            <p:childTnLst>
                              <p:par>
                                <p:cTn id="37" presetID="42" presetClass="entr" presetSubtype="0" fill="hold" grpId="0"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1000"/>
                                        <p:tgtEl>
                                          <p:spTgt spid="26"/>
                                        </p:tgtEl>
                                      </p:cBhvr>
                                    </p:animEffect>
                                    <p:anim calcmode="lin" valueType="num">
                                      <p:cBhvr>
                                        <p:cTn id="40" dur="1000" fill="hold"/>
                                        <p:tgtEl>
                                          <p:spTgt spid="26"/>
                                        </p:tgtEl>
                                        <p:attrNameLst>
                                          <p:attrName>ppt_x</p:attrName>
                                        </p:attrNameLst>
                                      </p:cBhvr>
                                      <p:tavLst>
                                        <p:tav tm="0">
                                          <p:val>
                                            <p:strVal val="#ppt_x"/>
                                          </p:val>
                                        </p:tav>
                                        <p:tav tm="100000">
                                          <p:val>
                                            <p:strVal val="#ppt_x"/>
                                          </p:val>
                                        </p:tav>
                                      </p:tavLst>
                                    </p:anim>
                                    <p:anim calcmode="lin" valueType="num">
                                      <p:cBhvr>
                                        <p:cTn id="41" dur="1000" fill="hold"/>
                                        <p:tgtEl>
                                          <p:spTgt spid="2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1000"/>
                                        <p:tgtEl>
                                          <p:spTgt spid="19"/>
                                        </p:tgtEl>
                                      </p:cBhvr>
                                    </p:animEffect>
                                    <p:anim calcmode="lin" valueType="num">
                                      <p:cBhvr>
                                        <p:cTn id="45" dur="1000" fill="hold"/>
                                        <p:tgtEl>
                                          <p:spTgt spid="19"/>
                                        </p:tgtEl>
                                        <p:attrNameLst>
                                          <p:attrName>ppt_x</p:attrName>
                                        </p:attrNameLst>
                                      </p:cBhvr>
                                      <p:tavLst>
                                        <p:tav tm="0">
                                          <p:val>
                                            <p:strVal val="#ppt_x"/>
                                          </p:val>
                                        </p:tav>
                                        <p:tav tm="100000">
                                          <p:val>
                                            <p:strVal val="#ppt_x"/>
                                          </p:val>
                                        </p:tav>
                                      </p:tavLst>
                                    </p:anim>
                                    <p:anim calcmode="lin" valueType="num">
                                      <p:cBhvr>
                                        <p:cTn id="46" dur="1000" fill="hold"/>
                                        <p:tgtEl>
                                          <p:spTgt spid="19"/>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anim calcmode="lin" valueType="num">
                                      <p:cBhvr>
                                        <p:cTn id="50" dur="1000" fill="hold"/>
                                        <p:tgtEl>
                                          <p:spTgt spid="20"/>
                                        </p:tgtEl>
                                        <p:attrNameLst>
                                          <p:attrName>ppt_x</p:attrName>
                                        </p:attrNameLst>
                                      </p:cBhvr>
                                      <p:tavLst>
                                        <p:tav tm="0">
                                          <p:val>
                                            <p:strVal val="#ppt_x"/>
                                          </p:val>
                                        </p:tav>
                                        <p:tav tm="100000">
                                          <p:val>
                                            <p:strVal val="#ppt_x"/>
                                          </p:val>
                                        </p:tav>
                                      </p:tavLst>
                                    </p:anim>
                                    <p:anim calcmode="lin" valueType="num">
                                      <p:cBhvr>
                                        <p:cTn id="51" dur="1000" fill="hold"/>
                                        <p:tgtEl>
                                          <p:spTgt spid="20"/>
                                        </p:tgtEl>
                                        <p:attrNameLst>
                                          <p:attrName>ppt_y</p:attrName>
                                        </p:attrNameLst>
                                      </p:cBhvr>
                                      <p:tavLst>
                                        <p:tav tm="0">
                                          <p:val>
                                            <p:strVal val="#ppt_y+.1"/>
                                          </p:val>
                                        </p:tav>
                                        <p:tav tm="100000">
                                          <p:val>
                                            <p:strVal val="#ppt_y"/>
                                          </p:val>
                                        </p:tav>
                                      </p:tavLst>
                                    </p:anim>
                                  </p:childTnLst>
                                </p:cTn>
                              </p:par>
                            </p:childTnLst>
                          </p:cTn>
                        </p:par>
                        <p:par>
                          <p:cTn id="52" fill="hold">
                            <p:stCondLst>
                              <p:cond delay="3000"/>
                            </p:stCondLst>
                            <p:childTnLst>
                              <p:par>
                                <p:cTn id="53" presetID="42" presetClass="entr" presetSubtype="0" fill="hold" grpId="0" nodeType="after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1000"/>
                                        <p:tgtEl>
                                          <p:spTgt spid="32"/>
                                        </p:tgtEl>
                                      </p:cBhvr>
                                    </p:animEffect>
                                    <p:anim calcmode="lin" valueType="num">
                                      <p:cBhvr>
                                        <p:cTn id="56" dur="1000" fill="hold"/>
                                        <p:tgtEl>
                                          <p:spTgt spid="32"/>
                                        </p:tgtEl>
                                        <p:attrNameLst>
                                          <p:attrName>ppt_x</p:attrName>
                                        </p:attrNameLst>
                                      </p:cBhvr>
                                      <p:tavLst>
                                        <p:tav tm="0">
                                          <p:val>
                                            <p:strVal val="#ppt_x"/>
                                          </p:val>
                                        </p:tav>
                                        <p:tav tm="100000">
                                          <p:val>
                                            <p:strVal val="#ppt_x"/>
                                          </p:val>
                                        </p:tav>
                                      </p:tavLst>
                                    </p:anim>
                                    <p:anim calcmode="lin" valueType="num">
                                      <p:cBhvr>
                                        <p:cTn id="57" dur="1000" fill="hold"/>
                                        <p:tgtEl>
                                          <p:spTgt spid="32"/>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1000"/>
                                        <p:tgtEl>
                                          <p:spTgt spid="23"/>
                                        </p:tgtEl>
                                      </p:cBhvr>
                                    </p:animEffect>
                                    <p:anim calcmode="lin" valueType="num">
                                      <p:cBhvr>
                                        <p:cTn id="61" dur="1000" fill="hold"/>
                                        <p:tgtEl>
                                          <p:spTgt spid="23"/>
                                        </p:tgtEl>
                                        <p:attrNameLst>
                                          <p:attrName>ppt_x</p:attrName>
                                        </p:attrNameLst>
                                      </p:cBhvr>
                                      <p:tavLst>
                                        <p:tav tm="0">
                                          <p:val>
                                            <p:strVal val="#ppt_x"/>
                                          </p:val>
                                        </p:tav>
                                        <p:tav tm="100000">
                                          <p:val>
                                            <p:strVal val="#ppt_x"/>
                                          </p:val>
                                        </p:tav>
                                      </p:tavLst>
                                    </p:anim>
                                    <p:anim calcmode="lin" valueType="num">
                                      <p:cBhvr>
                                        <p:cTn id="62" dur="1000" fill="hold"/>
                                        <p:tgtEl>
                                          <p:spTgt spid="23"/>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1000"/>
                                        <p:tgtEl>
                                          <p:spTgt spid="24"/>
                                        </p:tgtEl>
                                      </p:cBhvr>
                                    </p:animEffect>
                                    <p:anim calcmode="lin" valueType="num">
                                      <p:cBhvr>
                                        <p:cTn id="66" dur="1000" fill="hold"/>
                                        <p:tgtEl>
                                          <p:spTgt spid="24"/>
                                        </p:tgtEl>
                                        <p:attrNameLst>
                                          <p:attrName>ppt_x</p:attrName>
                                        </p:attrNameLst>
                                      </p:cBhvr>
                                      <p:tavLst>
                                        <p:tav tm="0">
                                          <p:val>
                                            <p:strVal val="#ppt_x"/>
                                          </p:val>
                                        </p:tav>
                                        <p:tav tm="100000">
                                          <p:val>
                                            <p:strVal val="#ppt_x"/>
                                          </p:val>
                                        </p:tav>
                                      </p:tavLst>
                                    </p:anim>
                                    <p:anim calcmode="lin" valueType="num">
                                      <p:cBhvr>
                                        <p:cTn id="6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barn(inVertical)">
                                      <p:cBhvr>
                                        <p:cTn id="72" dur="500"/>
                                        <p:tgtEl>
                                          <p:spTgt spid="34"/>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barn(inVertical)">
                                      <p:cBhvr>
                                        <p:cTn id="75" dur="500"/>
                                        <p:tgtEl>
                                          <p:spTgt spid="29"/>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30"/>
                                        </p:tgtEl>
                                        <p:attrNameLst>
                                          <p:attrName>style.visibility</p:attrName>
                                        </p:attrNameLst>
                                      </p:cBhvr>
                                      <p:to>
                                        <p:strVal val="visible"/>
                                      </p:to>
                                    </p:set>
                                    <p:animEffect transition="in" filter="barn(inVertical)">
                                      <p:cBhvr>
                                        <p:cTn id="80"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18" grpId="0" animBg="1"/>
      <p:bldP spid="19" grpId="0" animBg="1"/>
      <p:bldP spid="20" grpId="0" animBg="1"/>
      <p:bldP spid="21" grpId="0" animBg="1"/>
      <p:bldP spid="22" grpId="0" animBg="1"/>
      <p:bldP spid="23" grpId="0" animBg="1"/>
      <p:bldP spid="24" grpId="0" animBg="1"/>
      <p:bldP spid="25" grpId="0"/>
      <p:bldP spid="26" grpId="0"/>
      <p:bldP spid="29" grpId="0" animBg="1"/>
      <p:bldP spid="30" grpId="0" animBg="1"/>
      <p:bldP spid="31" grpId="0"/>
      <p:bldP spid="32" grpId="0"/>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AA1D3F61-0290-49D1-B09E-39B0B9D428F0}" type="slidenum">
              <a:rPr kumimoji="1" lang="ja-JP" altLang="en-US" smtClean="0"/>
              <a:t>2</a:t>
            </a:fld>
            <a:endParaRPr kumimoji="1" lang="ja-JP" altLang="en-US"/>
          </a:p>
        </p:txBody>
      </p:sp>
      <p:pic>
        <p:nvPicPr>
          <p:cNvPr id="5" name="図 4"/>
          <p:cNvPicPr>
            <a:picLocks noChangeAspect="1"/>
          </p:cNvPicPr>
          <p:nvPr/>
        </p:nvPicPr>
        <p:blipFill rotWithShape="1">
          <a:blip r:embed="rId3">
            <a:extLst>
              <a:ext uri="{28A0092B-C50C-407E-A947-70E740481C1C}">
                <a14:useLocalDpi xmlns:a14="http://schemas.microsoft.com/office/drawing/2010/main" val="0"/>
              </a:ext>
            </a:extLst>
          </a:blip>
          <a:srcRect l="10644" t="8406" r="8184" b="17681"/>
          <a:stretch/>
        </p:blipFill>
        <p:spPr>
          <a:xfrm>
            <a:off x="218661" y="286080"/>
            <a:ext cx="4996897" cy="6435396"/>
          </a:xfrm>
          <a:prstGeom prst="rect">
            <a:avLst/>
          </a:prstGeom>
        </p:spPr>
      </p:pic>
      <p:pic>
        <p:nvPicPr>
          <p:cNvPr id="11" name="図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8007" y="4247972"/>
            <a:ext cx="4397341" cy="2473504"/>
          </a:xfrm>
          <a:prstGeom prst="rect">
            <a:avLst/>
          </a:prstGeom>
        </p:spPr>
      </p:pic>
      <p:pic>
        <p:nvPicPr>
          <p:cNvPr id="12" name="図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61129" y="286080"/>
            <a:ext cx="3924219" cy="2616146"/>
          </a:xfrm>
          <a:prstGeom prst="rect">
            <a:avLst/>
          </a:prstGeom>
        </p:spPr>
      </p:pic>
      <p:sp>
        <p:nvSpPr>
          <p:cNvPr id="13" name="テキスト ボックス 12"/>
          <p:cNvSpPr txBox="1"/>
          <p:nvPr/>
        </p:nvSpPr>
        <p:spPr>
          <a:xfrm>
            <a:off x="218660" y="286080"/>
            <a:ext cx="2246243" cy="646331"/>
          </a:xfrm>
          <a:prstGeom prst="rect">
            <a:avLst/>
          </a:prstGeom>
          <a:noFill/>
        </p:spPr>
        <p:txBody>
          <a:bodyPr wrap="square" rtlCol="0">
            <a:spAutoFit/>
          </a:bodyPr>
          <a:lstStyle/>
          <a:p>
            <a:r>
              <a:rPr kumimoji="1" lang="ja-JP" altLang="en-US" sz="3600" dirty="0" smtClean="0">
                <a:latin typeface="AR P勘亭流H" panose="03000900000000000000" pitchFamily="66" charset="-128"/>
                <a:ea typeface="AR P勘亭流H" panose="03000900000000000000" pitchFamily="66" charset="-128"/>
              </a:rPr>
              <a:t>御所浦町</a:t>
            </a:r>
            <a:endParaRPr kumimoji="1" lang="ja-JP" altLang="en-US" sz="3600" dirty="0">
              <a:latin typeface="AR P勘亭流H" panose="03000900000000000000" pitchFamily="66" charset="-128"/>
              <a:ea typeface="AR P勘亭流H" panose="03000900000000000000" pitchFamily="66" charset="-128"/>
            </a:endParaRPr>
          </a:p>
        </p:txBody>
      </p:sp>
      <p:sp>
        <p:nvSpPr>
          <p:cNvPr id="14" name="角丸四角形 13"/>
          <p:cNvSpPr/>
          <p:nvPr/>
        </p:nvSpPr>
        <p:spPr>
          <a:xfrm>
            <a:off x="3101008" y="1133061"/>
            <a:ext cx="1192695" cy="111318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下矢印 14"/>
          <p:cNvSpPr/>
          <p:nvPr/>
        </p:nvSpPr>
        <p:spPr>
          <a:xfrm>
            <a:off x="3188711" y="2246242"/>
            <a:ext cx="250228" cy="1257535"/>
          </a:xfrm>
          <a:prstGeom prst="down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70095" y="2304037"/>
            <a:ext cx="897284" cy="598189"/>
          </a:xfrm>
          <a:prstGeom prst="rect">
            <a:avLst/>
          </a:prstGeom>
        </p:spPr>
      </p:pic>
    </p:spTree>
    <p:extLst>
      <p:ext uri="{BB962C8B-B14F-4D97-AF65-F5344CB8AC3E}">
        <p14:creationId xmlns:p14="http://schemas.microsoft.com/office/powerpoint/2010/main" val="4235359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2000"/>
                                        <p:tgtEl>
                                          <p:spTgt spid="15"/>
                                        </p:tgtEl>
                                      </p:cBhvr>
                                    </p:animEffect>
                                  </p:childTnLst>
                                </p:cTn>
                              </p:par>
                              <p:par>
                                <p:cTn id="11" presetID="22" presetClass="entr" presetSubtype="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2000"/>
                                        <p:tgtEl>
                                          <p:spTgt spid="16"/>
                                        </p:tgtEl>
                                      </p:cBhvr>
                                    </p:animEffect>
                                  </p:childTnLst>
                                </p:cTn>
                              </p:par>
                              <p:par>
                                <p:cTn id="14" presetID="22" presetClass="entr" presetSubtype="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2" name="スライド番号プレースホルダー 1"/>
          <p:cNvSpPr>
            <a:spLocks noGrp="1"/>
          </p:cNvSpPr>
          <p:nvPr>
            <p:ph type="sldNum" sz="quarter" idx="12"/>
          </p:nvPr>
        </p:nvSpPr>
        <p:spPr>
          <a:xfrm>
            <a:off x="6383890" y="6296562"/>
            <a:ext cx="2057400" cy="365125"/>
          </a:xfrm>
        </p:spPr>
        <p:txBody>
          <a:bodyPr/>
          <a:lstStyle/>
          <a:p>
            <a:fld id="{AA1D3F61-0290-49D1-B09E-39B0B9D428F0}" type="slidenum">
              <a:rPr kumimoji="1" lang="ja-JP" altLang="en-US" smtClean="0"/>
              <a:t>20</a:t>
            </a:fld>
            <a:endParaRPr kumimoji="1" lang="ja-JP" altLang="en-US"/>
          </a:p>
        </p:txBody>
      </p:sp>
      <p:sp>
        <p:nvSpPr>
          <p:cNvPr id="1183" name="テキスト 101"/>
          <p:cNvSpPr txBox="1"/>
          <p:nvPr/>
        </p:nvSpPr>
        <p:spPr>
          <a:xfrm>
            <a:off x="462059" y="437591"/>
            <a:ext cx="3351276" cy="461665"/>
          </a:xfrm>
          <a:prstGeom prst="rect">
            <a:avLst/>
          </a:prstGeom>
          <a:solidFill>
            <a:srgbClr val="BDD7EE"/>
          </a:solidFill>
          <a:ln w="57150">
            <a:solidFill>
              <a:schemeClr val="tx1"/>
            </a:solidFill>
          </a:ln>
        </p:spPr>
        <p:txBody>
          <a:bodyPr wrap="square">
            <a:spAutoFit/>
          </a:bodyPr>
          <a:lstStyle/>
          <a:p>
            <a:pPr algn="ctr">
              <a:defRPr lang="ja-JP" altLang="en-US"/>
            </a:pPr>
            <a:r>
              <a:rPr lang="ja-JP" altLang="en-US" sz="2400" dirty="0">
                <a:latin typeface="AR P明朝体U"/>
                <a:ea typeface="AR P明朝体U"/>
              </a:rPr>
              <a:t>③学習基盤づくり研究部</a:t>
            </a:r>
          </a:p>
        </p:txBody>
      </p:sp>
      <p:sp>
        <p:nvSpPr>
          <p:cNvPr id="1184" name="コンテンツ プレースホルダー 1"/>
          <p:cNvSpPr>
            <a:spLocks noGrp="1"/>
          </p:cNvSpPr>
          <p:nvPr>
            <p:ph type="title"/>
          </p:nvPr>
        </p:nvSpPr>
        <p:spPr>
          <a:xfrm>
            <a:off x="3922777" y="437591"/>
            <a:ext cx="2898648" cy="438581"/>
          </a:xfrm>
          <a:ln>
            <a:solidFill>
              <a:schemeClr val="tx1"/>
            </a:solidFill>
          </a:ln>
        </p:spPr>
        <p:txBody>
          <a:bodyPr>
            <a:normAutofit/>
          </a:bodyPr>
          <a:lstStyle/>
          <a:p>
            <a:pPr algn="ctr"/>
            <a:r>
              <a:rPr lang="ja-JP" altLang="en-US" sz="2100" b="1" dirty="0">
                <a:latin typeface="+mj-ea"/>
              </a:rPr>
              <a:t>具体的実践～中学校～</a:t>
            </a:r>
            <a:endParaRPr lang="en-US" altLang="ja-JP" sz="2100" b="1" dirty="0">
              <a:latin typeface="+mj-ea"/>
            </a:endParaRPr>
          </a:p>
        </p:txBody>
      </p:sp>
      <p:sp>
        <p:nvSpPr>
          <p:cNvPr id="1185" name="コンテンツ プレースホルダー 2"/>
          <p:cNvSpPr txBox="1"/>
          <p:nvPr/>
        </p:nvSpPr>
        <p:spPr>
          <a:xfrm>
            <a:off x="417574" y="1078188"/>
            <a:ext cx="8326846" cy="726849"/>
          </a:xfrm>
          <a:prstGeom prst="rect">
            <a:avLst/>
          </a:prstGeom>
          <a:ln>
            <a:solidFill>
              <a:schemeClr val="tx1"/>
            </a:solidFill>
          </a:ln>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20000"/>
              </a:lnSpc>
              <a:spcBef>
                <a:spcPts val="0"/>
              </a:spcBef>
              <a:buNone/>
              <a:defRPr lang="ja-JP" altLang="en-US"/>
            </a:pPr>
            <a:r>
              <a:rPr lang="ja-JP" altLang="en-US" sz="2400" dirty="0"/>
              <a:t>　</a:t>
            </a:r>
            <a:r>
              <a:rPr lang="ja-JP" altLang="en-US" b="1" u="sng" dirty="0">
                <a:latin typeface="AR P明朝体U"/>
                <a:ea typeface="AR P明朝体U"/>
              </a:rPr>
              <a:t>曜日と教科が連動した</a:t>
            </a:r>
            <a:r>
              <a:rPr lang="ja-JP" altLang="en-US" b="1" dirty="0">
                <a:latin typeface="AR P明朝体U"/>
                <a:ea typeface="AR P明朝体U"/>
              </a:rPr>
              <a:t>家庭学習</a:t>
            </a:r>
            <a:r>
              <a:rPr lang="ja-JP" altLang="en-US" b="1" dirty="0" smtClean="0">
                <a:latin typeface="AR P明朝体U"/>
                <a:ea typeface="AR P明朝体U"/>
              </a:rPr>
              <a:t>システム</a:t>
            </a:r>
            <a:endParaRPr dirty="0"/>
          </a:p>
        </p:txBody>
      </p:sp>
      <p:sp>
        <p:nvSpPr>
          <p:cNvPr id="1186" name="テキスト ボックス 438"/>
          <p:cNvSpPr txBox="1"/>
          <p:nvPr/>
        </p:nvSpPr>
        <p:spPr>
          <a:xfrm>
            <a:off x="417574" y="2065745"/>
            <a:ext cx="3672679" cy="1323439"/>
          </a:xfrm>
          <a:prstGeom prst="rect">
            <a:avLst/>
          </a:prstGeom>
          <a:solidFill>
            <a:schemeClr val="bg1"/>
          </a:solidFill>
          <a:ln>
            <a:solidFill>
              <a:schemeClr val="tx1"/>
            </a:solidFill>
          </a:ln>
        </p:spPr>
        <p:txBody>
          <a:bodyPr wrap="square" rtlCol="0">
            <a:spAutoFit/>
          </a:bodyPr>
          <a:lstStyle/>
          <a:p>
            <a:r>
              <a:rPr lang="ja-JP" altLang="en-US" sz="3200" b="1" dirty="0"/>
              <a:t>内容：</a:t>
            </a:r>
            <a:r>
              <a:rPr lang="ja-JP" altLang="en-US" sz="2400" b="1" dirty="0"/>
              <a:t>曜日毎に教科を</a:t>
            </a:r>
            <a:r>
              <a:rPr lang="ja-JP" altLang="en-US" sz="2400" b="1" dirty="0" smtClean="0"/>
              <a:t>決めて家庭</a:t>
            </a:r>
            <a:r>
              <a:rPr lang="ja-JP" altLang="en-US" sz="2400" b="1" dirty="0"/>
              <a:t>学習に取り組ませる</a:t>
            </a:r>
          </a:p>
        </p:txBody>
      </p:sp>
      <p:sp>
        <p:nvSpPr>
          <p:cNvPr id="1187" name="テキスト ボックス 439"/>
          <p:cNvSpPr txBox="1"/>
          <p:nvPr/>
        </p:nvSpPr>
        <p:spPr>
          <a:xfrm>
            <a:off x="301357" y="4315061"/>
            <a:ext cx="3672679" cy="2431435"/>
          </a:xfrm>
          <a:prstGeom prst="rect">
            <a:avLst/>
          </a:prstGeom>
          <a:solidFill>
            <a:srgbClr val="00FFFF"/>
          </a:solidFill>
          <a:ln w="28575">
            <a:solidFill>
              <a:schemeClr val="tx1"/>
            </a:solidFill>
          </a:ln>
          <a:effectLst>
            <a:outerShdw blurRad="50800" dist="38100" dir="2700000" algn="tl" rotWithShape="0">
              <a:prstClr val="black">
                <a:alpha val="40000"/>
              </a:prstClr>
            </a:outerShdw>
          </a:effectLst>
        </p:spPr>
        <p:txBody>
          <a:bodyPr wrap="square" rtlCol="0">
            <a:spAutoFit/>
          </a:bodyPr>
          <a:lstStyle/>
          <a:p>
            <a:r>
              <a:rPr lang="ja-JP" altLang="en-US" sz="3200" b="1" dirty="0"/>
              <a:t> 成果</a:t>
            </a:r>
            <a:r>
              <a:rPr lang="ja-JP" altLang="en-US" sz="3200" b="1" dirty="0" smtClean="0"/>
              <a:t>：</a:t>
            </a:r>
            <a:endParaRPr lang="en-US" altLang="ja-JP" sz="3200" b="1" dirty="0" smtClean="0"/>
          </a:p>
          <a:p>
            <a:r>
              <a:rPr lang="ja-JP" altLang="en-US" sz="2400" b="1" dirty="0" smtClean="0"/>
              <a:t>・</a:t>
            </a:r>
            <a:r>
              <a:rPr lang="ja-JP" altLang="en-US" sz="2400" b="1" dirty="0"/>
              <a:t>家庭学習の系統性</a:t>
            </a:r>
            <a:r>
              <a:rPr lang="ja-JP" altLang="en-US" sz="2400" b="1" dirty="0" smtClean="0"/>
              <a:t>の</a:t>
            </a:r>
            <a:endParaRPr lang="en-US" altLang="ja-JP" sz="2400" b="1" dirty="0" smtClean="0"/>
          </a:p>
          <a:p>
            <a:r>
              <a:rPr lang="ja-JP" altLang="en-US" sz="2400" b="1" dirty="0" smtClean="0"/>
              <a:t>　向上と</a:t>
            </a:r>
            <a:r>
              <a:rPr lang="ja-JP" altLang="en-US" sz="2400" b="1" dirty="0"/>
              <a:t>分量調整</a:t>
            </a:r>
          </a:p>
          <a:p>
            <a:r>
              <a:rPr lang="ja-JP" altLang="en-US" sz="2400" b="1" dirty="0" smtClean="0"/>
              <a:t>・</a:t>
            </a:r>
            <a:r>
              <a:rPr lang="ja-JP" altLang="en-US" sz="2400" b="1" dirty="0"/>
              <a:t>基礎的・基本的な</a:t>
            </a:r>
            <a:r>
              <a:rPr lang="ja-JP" altLang="en-US" sz="2400" b="1" dirty="0" smtClean="0"/>
              <a:t>知識</a:t>
            </a:r>
            <a:endParaRPr lang="en-US" altLang="ja-JP" sz="2400" b="1" dirty="0" smtClean="0"/>
          </a:p>
          <a:p>
            <a:r>
              <a:rPr lang="ja-JP" altLang="en-US" sz="2400" b="1" dirty="0" smtClean="0"/>
              <a:t>　及び技能の</a:t>
            </a:r>
            <a:r>
              <a:rPr lang="ja-JP" altLang="en-US" sz="2400" b="1" dirty="0"/>
              <a:t>定着</a:t>
            </a:r>
          </a:p>
          <a:p>
            <a:r>
              <a:rPr lang="ja-JP" altLang="en-US" sz="2400" b="1" dirty="0" smtClean="0"/>
              <a:t>・</a:t>
            </a:r>
            <a:r>
              <a:rPr lang="ja-JP" altLang="en-US" sz="2400" b="1" dirty="0"/>
              <a:t>学習リズムの構築</a:t>
            </a:r>
          </a:p>
        </p:txBody>
      </p:sp>
      <p:sp>
        <p:nvSpPr>
          <p:cNvPr id="1188" name="図形 441"/>
          <p:cNvSpPr/>
          <p:nvPr/>
        </p:nvSpPr>
        <p:spPr>
          <a:xfrm>
            <a:off x="352011" y="3409280"/>
            <a:ext cx="882926" cy="944973"/>
          </a:xfrm>
          <a:prstGeom prst="downArrow">
            <a:avLst/>
          </a:prstGeom>
          <a:solidFill>
            <a:srgbClr val="FFFF00"/>
          </a:solidFill>
          <a:ln w="12700" cap="flat" cmpd="sng" algn="ctr">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sz="1350"/>
          </a:p>
        </p:txBody>
      </p:sp>
      <p:sp>
        <p:nvSpPr>
          <p:cNvPr id="1189" name="テキスト 443"/>
          <p:cNvSpPr txBox="1"/>
          <p:nvPr/>
        </p:nvSpPr>
        <p:spPr>
          <a:xfrm>
            <a:off x="4023360" y="2587574"/>
            <a:ext cx="4721060" cy="3311365"/>
          </a:xfrm>
          <a:prstGeom prst="rect">
            <a:avLst/>
          </a:prstGeom>
        </p:spPr>
        <p:txBody>
          <a:bodyPr wrap="square">
            <a:noAutofit/>
          </a:bodyPr>
          <a:lstStyle/>
          <a:p>
            <a:pPr>
              <a:defRPr lang="ja-JP" altLang="en-US"/>
            </a:pPr>
            <a:endParaRPr lang="ja-JP" altLang="en-US" sz="2100" dirty="0"/>
          </a:p>
          <a:p>
            <a:pPr>
              <a:defRPr lang="ja-JP" altLang="en-US"/>
            </a:pPr>
            <a:endParaRPr lang="ja-JP" altLang="en-US" sz="2100" dirty="0"/>
          </a:p>
        </p:txBody>
      </p:sp>
      <p:sp>
        <p:nvSpPr>
          <p:cNvPr id="1190" name="角丸四角形吹き出し 444"/>
          <p:cNvSpPr/>
          <p:nvPr/>
        </p:nvSpPr>
        <p:spPr>
          <a:xfrm>
            <a:off x="4350505" y="4634593"/>
            <a:ext cx="2989278" cy="722278"/>
          </a:xfrm>
          <a:prstGeom prst="wedgeRoundRectCallout">
            <a:avLst>
              <a:gd name="adj1" fmla="val -57735"/>
              <a:gd name="adj2" fmla="val 2705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solidFill>
              </a:rPr>
              <a:t>　毎日の家庭学習の量がだいたい同じになった。</a:t>
            </a:r>
          </a:p>
        </p:txBody>
      </p:sp>
      <p:graphicFrame>
        <p:nvGraphicFramePr>
          <p:cNvPr id="1191" name="四角形 498"/>
          <p:cNvGraphicFramePr>
            <a:graphicFrameLocks noGrp="1"/>
          </p:cNvGraphicFramePr>
          <p:nvPr>
            <p:extLst>
              <p:ext uri="{D42A27DB-BD31-4B8C-83A1-F6EECF244321}">
                <p14:modId xmlns:p14="http://schemas.microsoft.com/office/powerpoint/2010/main" val="807251371"/>
              </p:ext>
            </p:extLst>
          </p:nvPr>
        </p:nvGraphicFramePr>
        <p:xfrm>
          <a:off x="4396032" y="2074973"/>
          <a:ext cx="4285753" cy="2499360"/>
        </p:xfrm>
        <a:graphic>
          <a:graphicData uri="http://schemas.openxmlformats.org/drawingml/2006/table">
            <a:tbl>
              <a:tblPr firstRow="1" bandRow="1">
                <a:tableStyleId>{2D5ABB26-0587-4C30-8999-92F81FD0307C}</a:tableStyleId>
              </a:tblPr>
              <a:tblGrid>
                <a:gridCol w="589057"/>
                <a:gridCol w="2667989"/>
                <a:gridCol w="1028707"/>
              </a:tblGrid>
              <a:tr h="297180">
                <a:tc>
                  <a:txBody>
                    <a:bodyPr/>
                    <a:lstStyle/>
                    <a:p>
                      <a:r>
                        <a:rPr kumimoji="1" lang="ja-JP" altLang="en-US" sz="1800" dirty="0" smtClean="0"/>
                        <a:t>月</a:t>
                      </a:r>
                      <a:endParaRPr kumimoji="1" lang="ja-JP" altLang="en-US" sz="1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4">
                  <a:txBody>
                    <a:bodyPr/>
                    <a:lstStyle/>
                    <a:p>
                      <a:r>
                        <a:rPr kumimoji="1" lang="ja-JP" altLang="en-US" sz="2800" dirty="0"/>
                        <a:t>数学</a:t>
                      </a:r>
                      <a:endParaRPr kumimoji="1" lang="ja-JP" altLang="en-US" sz="1800" dirty="0"/>
                    </a:p>
                    <a:p>
                      <a:r>
                        <a:rPr kumimoji="1" lang="ja-JP" altLang="en-US" sz="1800" dirty="0"/>
                        <a:t>基礎的な計算のプリント</a:t>
                      </a:r>
                    </a:p>
                    <a:p>
                      <a:r>
                        <a:rPr kumimoji="1" lang="ja-JP" altLang="en-US" sz="2800" dirty="0"/>
                        <a:t>英語</a:t>
                      </a:r>
                      <a:endParaRPr kumimoji="1" lang="ja-JP" altLang="en-US" sz="1800" dirty="0"/>
                    </a:p>
                    <a:p>
                      <a:r>
                        <a:rPr kumimoji="1" lang="ja-JP" altLang="en-US" sz="1800" dirty="0"/>
                        <a:t>基本的な英単語のプリント</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pPr algn="ctr"/>
                      <a:r>
                        <a:rPr kumimoji="1" lang="ja-JP" altLang="en-US" sz="1800" dirty="0"/>
                        <a:t>自主学習</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7180">
                <a:tc>
                  <a:txBody>
                    <a:bodyPr/>
                    <a:lstStyle/>
                    <a:p>
                      <a:r>
                        <a:rPr kumimoji="1" lang="ja-JP" altLang="en-US" sz="1800" dirty="0"/>
                        <a:t>火</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7180">
                <a:tc>
                  <a:txBody>
                    <a:bodyPr/>
                    <a:lstStyle/>
                    <a:p>
                      <a:r>
                        <a:rPr kumimoji="1" lang="ja-JP" altLang="en-US" sz="1800" dirty="0"/>
                        <a:t>水</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7180">
                <a:tc>
                  <a:txBody>
                    <a:bodyPr/>
                    <a:lstStyle/>
                    <a:p>
                      <a:r>
                        <a:rPr kumimoji="1" lang="ja-JP" altLang="en-US" sz="1800" dirty="0"/>
                        <a:t>木</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7180">
                <a:tc>
                  <a:txBody>
                    <a:bodyPr/>
                    <a:lstStyle/>
                    <a:p>
                      <a:r>
                        <a:rPr kumimoji="1" lang="ja-JP" altLang="en-US" sz="1800" dirty="0"/>
                        <a:t>金</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r>
                        <a:rPr kumimoji="1" lang="ja-JP" altLang="en-US" sz="2800" dirty="0"/>
                        <a:t>他教科</a:t>
                      </a:r>
                      <a:endParaRPr kumimoji="1" lang="ja-JP" altLang="en-US" sz="1800" dirty="0"/>
                    </a:p>
                    <a:p>
                      <a:r>
                        <a:rPr kumimoji="1" lang="ja-JP" altLang="en-US" sz="1800" dirty="0"/>
                        <a:t>教科毎の内容</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7180">
                <a:tc>
                  <a:txBody>
                    <a:bodyPr/>
                    <a:lstStyle/>
                    <a:p>
                      <a:r>
                        <a:rPr kumimoji="1" lang="ja-JP" altLang="en-US" sz="1800" dirty="0"/>
                        <a:t>土</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7180">
                <a:tc>
                  <a:txBody>
                    <a:bodyPr/>
                    <a:lstStyle/>
                    <a:p>
                      <a:r>
                        <a:rPr kumimoji="1" lang="ja-JP" altLang="en-US" sz="1800" dirty="0"/>
                        <a:t>日</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192" name="角丸四角形吹き出し 499"/>
          <p:cNvSpPr/>
          <p:nvPr/>
        </p:nvSpPr>
        <p:spPr>
          <a:xfrm>
            <a:off x="4346708" y="5578535"/>
            <a:ext cx="2989278" cy="722278"/>
          </a:xfrm>
          <a:prstGeom prst="wedgeRoundRectCallout">
            <a:avLst>
              <a:gd name="adj1" fmla="val 61395"/>
              <a:gd name="adj2" fmla="val -1140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solidFill>
              </a:rPr>
              <a:t>　計算の仕方が少しずつ分かってきた。</a:t>
            </a:r>
          </a:p>
        </p:txBody>
      </p:sp>
    </p:spTree>
    <p:extLst>
      <p:ext uri="{BB962C8B-B14F-4D97-AF65-F5344CB8AC3E}">
        <p14:creationId xmlns:p14="http://schemas.microsoft.com/office/powerpoint/2010/main" val="305709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87"/>
                                        </p:tgtEl>
                                        <p:attrNameLst>
                                          <p:attrName>style.visibility</p:attrName>
                                        </p:attrNameLst>
                                      </p:cBhvr>
                                      <p:to>
                                        <p:strVal val="visible"/>
                                      </p:to>
                                    </p:set>
                                    <p:animEffect transition="in" filter="fade">
                                      <p:cBhvr>
                                        <p:cTn id="7" dur="500"/>
                                        <p:tgtEl>
                                          <p:spTgt spid="118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90"/>
                                        </p:tgtEl>
                                        <p:attrNameLst>
                                          <p:attrName>style.visibility</p:attrName>
                                        </p:attrNameLst>
                                      </p:cBhvr>
                                      <p:to>
                                        <p:strVal val="visible"/>
                                      </p:to>
                                    </p:set>
                                    <p:animEffect transition="in" filter="fade">
                                      <p:cBhvr>
                                        <p:cTn id="10" dur="500"/>
                                        <p:tgtEl>
                                          <p:spTgt spid="119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92"/>
                                        </p:tgtEl>
                                        <p:attrNameLst>
                                          <p:attrName>style.visibility</p:attrName>
                                        </p:attrNameLst>
                                      </p:cBhvr>
                                      <p:to>
                                        <p:strVal val="visible"/>
                                      </p:to>
                                    </p:set>
                                    <p:animEffect transition="in" filter="fade">
                                      <p:cBhvr>
                                        <p:cTn id="13" dur="500"/>
                                        <p:tgtEl>
                                          <p:spTgt spid="1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 grpId="0" animBg="1"/>
      <p:bldP spid="1190" grpId="0" animBg="1"/>
      <p:bldP spid="119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コンテンツ プレースホルダー 2"/>
          <p:cNvSpPr>
            <a:spLocks noGrp="1"/>
          </p:cNvSpPr>
          <p:nvPr>
            <p:ph idx="1"/>
          </p:nvPr>
        </p:nvSpPr>
        <p:spPr>
          <a:xfrm>
            <a:off x="584927" y="1014266"/>
            <a:ext cx="8010716" cy="1113839"/>
          </a:xfrm>
          <a:ln>
            <a:solidFill>
              <a:schemeClr val="tx1"/>
            </a:solidFill>
          </a:ln>
        </p:spPr>
        <p:txBody>
          <a:bodyPr>
            <a:noAutofit/>
          </a:bodyPr>
          <a:lstStyle/>
          <a:p>
            <a:pPr marL="0" indent="0">
              <a:lnSpc>
                <a:spcPct val="120000"/>
              </a:lnSpc>
              <a:spcBef>
                <a:spcPts val="0"/>
              </a:spcBef>
              <a:buNone/>
              <a:defRPr lang="ja-JP" altLang="en-US"/>
            </a:pPr>
            <a:r>
              <a:rPr lang="ja-JP" altLang="en-US" dirty="0" smtClean="0"/>
              <a:t>　読書活動の推進</a:t>
            </a:r>
            <a:r>
              <a:rPr lang="en-US" altLang="ja-JP" dirty="0"/>
              <a:t> </a:t>
            </a:r>
            <a:r>
              <a:rPr lang="en-US" altLang="ja-JP" dirty="0" smtClean="0"/>
              <a:t>   </a:t>
            </a:r>
          </a:p>
          <a:p>
            <a:pPr marL="0" indent="0">
              <a:lnSpc>
                <a:spcPct val="120000"/>
              </a:lnSpc>
              <a:spcBef>
                <a:spcPts val="0"/>
              </a:spcBef>
              <a:buNone/>
              <a:defRPr lang="ja-JP" altLang="en-US"/>
            </a:pPr>
            <a:r>
              <a:rPr lang="ja-JP" altLang="en-US" dirty="0">
                <a:latin typeface="AR P明朝体U"/>
                <a:ea typeface="AR P明朝体U"/>
              </a:rPr>
              <a:t>　</a:t>
            </a:r>
            <a:r>
              <a:rPr lang="ja-JP" altLang="en-US" dirty="0" smtClean="0">
                <a:latin typeface="AR P明朝体U"/>
                <a:ea typeface="AR P明朝体U"/>
              </a:rPr>
              <a:t>　　</a:t>
            </a:r>
            <a:r>
              <a:rPr lang="ja-JP" altLang="en-US" u="sng" dirty="0" smtClean="0">
                <a:latin typeface="AR P明朝体U"/>
                <a:ea typeface="AR P明朝体U"/>
              </a:rPr>
              <a:t>保小中が連携した「読書郵便」の取組</a:t>
            </a:r>
            <a:r>
              <a:rPr lang="ja-JP" altLang="en-US" dirty="0" smtClean="0">
                <a:latin typeface="AR P明朝体U"/>
                <a:ea typeface="AR P明朝体U"/>
              </a:rPr>
              <a:t>　　</a:t>
            </a:r>
            <a:endParaRPr kumimoji="1" lang="ja-JP" altLang="en-US" dirty="0"/>
          </a:p>
        </p:txBody>
      </p:sp>
      <p:sp>
        <p:nvSpPr>
          <p:cNvPr id="2" name="スライド番号プレースホルダー 1"/>
          <p:cNvSpPr>
            <a:spLocks noGrp="1"/>
          </p:cNvSpPr>
          <p:nvPr>
            <p:ph type="sldNum" sz="quarter" idx="12"/>
          </p:nvPr>
        </p:nvSpPr>
        <p:spPr/>
        <p:txBody>
          <a:bodyPr/>
          <a:lstStyle/>
          <a:p>
            <a:fld id="{AA1D3F61-0290-49D1-B09E-39B0B9D428F0}" type="slidenum">
              <a:rPr kumimoji="1" lang="ja-JP" altLang="en-US" smtClean="0"/>
              <a:t>21</a:t>
            </a:fld>
            <a:endParaRPr kumimoji="1" lang="ja-JP" altLang="en-US"/>
          </a:p>
        </p:txBody>
      </p:sp>
      <p:sp>
        <p:nvSpPr>
          <p:cNvPr id="7" name="テキスト 101"/>
          <p:cNvSpPr txBox="1"/>
          <p:nvPr/>
        </p:nvSpPr>
        <p:spPr>
          <a:xfrm>
            <a:off x="593788" y="323168"/>
            <a:ext cx="3351276" cy="461665"/>
          </a:xfrm>
          <a:prstGeom prst="rect">
            <a:avLst/>
          </a:prstGeom>
          <a:solidFill>
            <a:srgbClr val="99FF99"/>
          </a:solidFill>
          <a:ln w="57150">
            <a:solidFill>
              <a:schemeClr val="tx1"/>
            </a:solidFill>
          </a:ln>
        </p:spPr>
        <p:txBody>
          <a:bodyPr wrap="square">
            <a:spAutoFit/>
          </a:bodyPr>
          <a:lstStyle/>
          <a:p>
            <a:pPr algn="ctr">
              <a:defRPr lang="ja-JP" altLang="en-US"/>
            </a:pPr>
            <a:r>
              <a:rPr lang="ja-JP" altLang="en-US" sz="2400" dirty="0">
                <a:latin typeface="AR P明朝体U"/>
                <a:ea typeface="AR P明朝体U"/>
              </a:rPr>
              <a:t>③学習基盤づくり研究部</a:t>
            </a:r>
          </a:p>
        </p:txBody>
      </p:sp>
      <p:sp>
        <p:nvSpPr>
          <p:cNvPr id="8" name="コンテンツ プレースホルダー 1"/>
          <p:cNvSpPr txBox="1">
            <a:spLocks/>
          </p:cNvSpPr>
          <p:nvPr/>
        </p:nvSpPr>
        <p:spPr>
          <a:xfrm>
            <a:off x="4054506" y="323170"/>
            <a:ext cx="2898648" cy="438581"/>
          </a:xfrm>
          <a:prstGeom prst="rect">
            <a:avLst/>
          </a:prstGeom>
          <a:ln>
            <a:solidFill>
              <a:schemeClr val="tx1"/>
            </a:solidFill>
          </a:ln>
        </p:spPr>
        <p:txBody>
          <a:bodyPr vert="horz" lIns="68580" tIns="34290" rIns="68580" bIns="34290" rtlCol="0" anchor="ctr">
            <a:normAutofit fontScale="775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100" b="1" dirty="0">
                <a:latin typeface="+mj-ea"/>
              </a:rPr>
              <a:t>具体的実践～保小中連携～</a:t>
            </a:r>
            <a:endParaRPr lang="en-US" altLang="ja-JP" sz="2100" b="1" dirty="0">
              <a:latin typeface="+mj-ea"/>
            </a:endParaRPr>
          </a:p>
        </p:txBody>
      </p:sp>
      <p:sp>
        <p:nvSpPr>
          <p:cNvPr id="3" name="テキスト ボックス 2"/>
          <p:cNvSpPr txBox="1"/>
          <p:nvPr/>
        </p:nvSpPr>
        <p:spPr>
          <a:xfrm>
            <a:off x="593788" y="5152049"/>
            <a:ext cx="6602826" cy="1323439"/>
          </a:xfrm>
          <a:prstGeom prst="rect">
            <a:avLst/>
          </a:prstGeom>
          <a:solidFill>
            <a:srgbClr val="FFFF00"/>
          </a:solidFill>
          <a:ln>
            <a:solidFill>
              <a:schemeClr val="tx1"/>
            </a:solidFill>
          </a:ln>
        </p:spPr>
        <p:txBody>
          <a:bodyPr wrap="square" rtlCol="0">
            <a:spAutoFit/>
          </a:bodyPr>
          <a:lstStyle/>
          <a:p>
            <a:pPr algn="ctr"/>
            <a:r>
              <a:rPr lang="ja-JP" altLang="en-US" sz="4000" dirty="0"/>
              <a:t>読解力の</a:t>
            </a:r>
            <a:r>
              <a:rPr lang="ja-JP" altLang="en-US" sz="4000" dirty="0" smtClean="0"/>
              <a:t>向上</a:t>
            </a:r>
            <a:endParaRPr lang="en-US" altLang="ja-JP" sz="4000" dirty="0" smtClean="0"/>
          </a:p>
          <a:p>
            <a:pPr algn="ctr"/>
            <a:r>
              <a:rPr lang="ja-JP" altLang="en-US" sz="4000" dirty="0" smtClean="0"/>
              <a:t>読書</a:t>
            </a:r>
            <a:r>
              <a:rPr lang="ja-JP" altLang="en-US" sz="4000" dirty="0"/>
              <a:t>活動への意欲の向上</a:t>
            </a:r>
          </a:p>
        </p:txBody>
      </p:sp>
      <p:sp>
        <p:nvSpPr>
          <p:cNvPr id="10" name="正方形/長方形 9"/>
          <p:cNvSpPr/>
          <p:nvPr/>
        </p:nvSpPr>
        <p:spPr>
          <a:xfrm>
            <a:off x="602647" y="2428187"/>
            <a:ext cx="1116140" cy="3931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内容</a:t>
            </a:r>
          </a:p>
        </p:txBody>
      </p:sp>
      <p:sp>
        <p:nvSpPr>
          <p:cNvPr id="11" name="テキスト ボックス 10"/>
          <p:cNvSpPr txBox="1"/>
          <p:nvPr/>
        </p:nvSpPr>
        <p:spPr>
          <a:xfrm>
            <a:off x="593789" y="2884238"/>
            <a:ext cx="6611685" cy="369332"/>
          </a:xfrm>
          <a:prstGeom prst="rect">
            <a:avLst/>
          </a:prstGeom>
          <a:noFill/>
          <a:ln>
            <a:solidFill>
              <a:schemeClr val="tx1"/>
            </a:solidFill>
          </a:ln>
        </p:spPr>
        <p:txBody>
          <a:bodyPr wrap="square" rtlCol="0">
            <a:spAutoFit/>
          </a:bodyPr>
          <a:lstStyle/>
          <a:p>
            <a:r>
              <a:rPr lang="ja-JP" altLang="en-US" dirty="0"/>
              <a:t>① 保小中で本を紹介する相手を決め、読書郵便や図書を交換する。</a:t>
            </a:r>
          </a:p>
        </p:txBody>
      </p:sp>
      <p:sp>
        <p:nvSpPr>
          <p:cNvPr id="12" name="テキスト ボックス 11"/>
          <p:cNvSpPr txBox="1"/>
          <p:nvPr/>
        </p:nvSpPr>
        <p:spPr>
          <a:xfrm>
            <a:off x="584927" y="3374107"/>
            <a:ext cx="6611687" cy="646331"/>
          </a:xfrm>
          <a:prstGeom prst="rect">
            <a:avLst/>
          </a:prstGeom>
          <a:noFill/>
          <a:ln>
            <a:solidFill>
              <a:schemeClr val="tx1"/>
            </a:solidFill>
          </a:ln>
        </p:spPr>
        <p:txBody>
          <a:bodyPr wrap="square" rtlCol="0">
            <a:spAutoFit/>
          </a:bodyPr>
          <a:lstStyle/>
          <a:p>
            <a:r>
              <a:rPr lang="ja-JP" altLang="en-US" dirty="0"/>
              <a:t>② 交換した読書郵便に感想を書いたり（小中）、読みたい本の</a:t>
            </a:r>
            <a:r>
              <a:rPr lang="ja-JP" altLang="en-US" dirty="0" smtClean="0"/>
              <a:t>とこ</a:t>
            </a:r>
            <a:endParaRPr lang="en-US" altLang="ja-JP" dirty="0" smtClean="0"/>
          </a:p>
          <a:p>
            <a:r>
              <a:rPr lang="ja-JP" altLang="en-US" dirty="0" smtClean="0"/>
              <a:t>　　ろ </a:t>
            </a:r>
            <a:r>
              <a:rPr lang="ja-JP" altLang="en-US" dirty="0"/>
              <a:t>にシールを貼ったり（保）する。</a:t>
            </a:r>
          </a:p>
        </p:txBody>
      </p:sp>
      <p:sp>
        <p:nvSpPr>
          <p:cNvPr id="13" name="テキスト ボックス 12"/>
          <p:cNvSpPr txBox="1"/>
          <p:nvPr/>
        </p:nvSpPr>
        <p:spPr>
          <a:xfrm>
            <a:off x="574305" y="4121220"/>
            <a:ext cx="6611687" cy="369332"/>
          </a:xfrm>
          <a:prstGeom prst="rect">
            <a:avLst/>
          </a:prstGeom>
          <a:noFill/>
          <a:ln>
            <a:solidFill>
              <a:schemeClr val="tx1"/>
            </a:solidFill>
          </a:ln>
        </p:spPr>
        <p:txBody>
          <a:bodyPr wrap="square" rtlCol="0">
            <a:spAutoFit/>
          </a:bodyPr>
          <a:lstStyle/>
          <a:p>
            <a:r>
              <a:rPr lang="ja-JP" altLang="en-US" dirty="0"/>
              <a:t>③ 読書郵便を校内に掲示して、返された感想などを読む。</a:t>
            </a:r>
            <a:endParaRPr lang="en-US" altLang="ja-JP" dirty="0"/>
          </a:p>
        </p:txBody>
      </p:sp>
      <p:sp>
        <p:nvSpPr>
          <p:cNvPr id="14" name="下矢印 13"/>
          <p:cNvSpPr/>
          <p:nvPr/>
        </p:nvSpPr>
        <p:spPr>
          <a:xfrm>
            <a:off x="3304176" y="4504610"/>
            <a:ext cx="373301" cy="6474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5" name="正方形/長方形 14"/>
          <p:cNvSpPr/>
          <p:nvPr/>
        </p:nvSpPr>
        <p:spPr>
          <a:xfrm>
            <a:off x="7306058" y="3216164"/>
            <a:ext cx="1399031" cy="1620372"/>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6" name="テキスト ボックス 15"/>
          <p:cNvSpPr txBox="1"/>
          <p:nvPr/>
        </p:nvSpPr>
        <p:spPr>
          <a:xfrm>
            <a:off x="7205474" y="5002008"/>
            <a:ext cx="1499615" cy="300082"/>
          </a:xfrm>
          <a:prstGeom prst="rect">
            <a:avLst/>
          </a:prstGeom>
          <a:noFill/>
        </p:spPr>
        <p:txBody>
          <a:bodyPr wrap="square" rtlCol="0">
            <a:spAutoFit/>
          </a:bodyPr>
          <a:lstStyle/>
          <a:p>
            <a:pPr algn="ctr"/>
            <a:r>
              <a:rPr lang="en-US" altLang="ja-JP" sz="1350" dirty="0" smtClean="0"/>
              <a:t>《</a:t>
            </a:r>
            <a:r>
              <a:rPr lang="ja-JP" altLang="en-US" sz="1350" dirty="0" smtClean="0"/>
              <a:t>感想を書く様子</a:t>
            </a:r>
            <a:r>
              <a:rPr lang="en-US" altLang="ja-JP" sz="1350" dirty="0"/>
              <a:t>》</a:t>
            </a:r>
            <a:endParaRPr lang="ja-JP" altLang="en-US" sz="1350" dirty="0"/>
          </a:p>
        </p:txBody>
      </p:sp>
    </p:spTree>
    <p:extLst>
      <p:ext uri="{BB962C8B-B14F-4D97-AF65-F5344CB8AC3E}">
        <p14:creationId xmlns:p14="http://schemas.microsoft.com/office/powerpoint/2010/main" val="267433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13" grpId="0" animBg="1"/>
      <p:bldP spid="14" grpId="0" animBg="1"/>
      <p:bldP spid="15" grpId="0" animBg="1"/>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AA1D3F61-0290-49D1-B09E-39B0B9D428F0}" type="slidenum">
              <a:rPr kumimoji="1" lang="ja-JP" altLang="en-US" smtClean="0"/>
              <a:t>22</a:t>
            </a:fld>
            <a:endParaRPr kumimoji="1" lang="ja-JP" altLang="en-US"/>
          </a:p>
        </p:txBody>
      </p:sp>
      <p:sp>
        <p:nvSpPr>
          <p:cNvPr id="7" name="テキスト 101"/>
          <p:cNvSpPr txBox="1"/>
          <p:nvPr/>
        </p:nvSpPr>
        <p:spPr>
          <a:xfrm>
            <a:off x="593788" y="365466"/>
            <a:ext cx="3351276" cy="461665"/>
          </a:xfrm>
          <a:prstGeom prst="rect">
            <a:avLst/>
          </a:prstGeom>
          <a:solidFill>
            <a:srgbClr val="99FF99"/>
          </a:solidFill>
          <a:ln w="57150">
            <a:solidFill>
              <a:schemeClr val="tx1"/>
            </a:solidFill>
          </a:ln>
        </p:spPr>
        <p:txBody>
          <a:bodyPr wrap="square">
            <a:spAutoFit/>
          </a:bodyPr>
          <a:lstStyle/>
          <a:p>
            <a:pPr algn="ctr">
              <a:defRPr lang="ja-JP" altLang="en-US"/>
            </a:pPr>
            <a:r>
              <a:rPr lang="ja-JP" altLang="en-US" sz="2400" dirty="0">
                <a:latin typeface="AR P明朝体U"/>
                <a:ea typeface="AR P明朝体U"/>
              </a:rPr>
              <a:t>③学習基盤づくり研究部</a:t>
            </a:r>
          </a:p>
        </p:txBody>
      </p:sp>
      <p:sp>
        <p:nvSpPr>
          <p:cNvPr id="8" name="コンテンツ プレースホルダー 1"/>
          <p:cNvSpPr txBox="1">
            <a:spLocks/>
          </p:cNvSpPr>
          <p:nvPr/>
        </p:nvSpPr>
        <p:spPr>
          <a:xfrm>
            <a:off x="4054506" y="365466"/>
            <a:ext cx="2898648" cy="438581"/>
          </a:xfrm>
          <a:prstGeom prst="rect">
            <a:avLst/>
          </a:prstGeom>
          <a:ln>
            <a:solidFill>
              <a:schemeClr val="tx1"/>
            </a:solidFill>
          </a:ln>
        </p:spPr>
        <p:txBody>
          <a:bodyPr vert="horz" lIns="68580" tIns="34290" rIns="68580" bIns="34290" rtlCol="0" anchor="ctr">
            <a:normAutofit fontScale="775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100" b="1" dirty="0">
                <a:latin typeface="+mj-ea"/>
              </a:rPr>
              <a:t>具体的実践～保小中連携～</a:t>
            </a:r>
            <a:endParaRPr lang="en-US" altLang="ja-JP" sz="2100" b="1" dirty="0">
              <a:latin typeface="+mj-ea"/>
            </a:endParaRPr>
          </a:p>
        </p:txBody>
      </p:sp>
      <p:sp>
        <p:nvSpPr>
          <p:cNvPr id="9" name="コンテンツ プレースホルダー 2"/>
          <p:cNvSpPr>
            <a:spLocks noGrp="1"/>
          </p:cNvSpPr>
          <p:nvPr>
            <p:ph idx="1"/>
          </p:nvPr>
        </p:nvSpPr>
        <p:spPr>
          <a:xfrm>
            <a:off x="258416" y="1009664"/>
            <a:ext cx="8519823" cy="1287391"/>
          </a:xfrm>
          <a:ln>
            <a:solidFill>
              <a:schemeClr val="tx1"/>
            </a:solidFill>
          </a:ln>
        </p:spPr>
        <p:txBody>
          <a:bodyPr>
            <a:noAutofit/>
          </a:bodyPr>
          <a:lstStyle/>
          <a:p>
            <a:pPr marL="0" indent="0">
              <a:lnSpc>
                <a:spcPct val="120000"/>
              </a:lnSpc>
              <a:spcBef>
                <a:spcPts val="0"/>
              </a:spcBef>
              <a:buNone/>
              <a:defRPr lang="ja-JP" altLang="en-US"/>
            </a:pPr>
            <a:r>
              <a:rPr lang="ja-JP" altLang="en-US" dirty="0" smtClean="0"/>
              <a:t>　生活リズムづくり</a:t>
            </a:r>
            <a:r>
              <a:rPr lang="en-US" altLang="ja-JP" dirty="0" smtClean="0"/>
              <a:t>   </a:t>
            </a:r>
          </a:p>
          <a:p>
            <a:pPr marL="0" indent="0">
              <a:lnSpc>
                <a:spcPct val="120000"/>
              </a:lnSpc>
              <a:spcBef>
                <a:spcPts val="0"/>
              </a:spcBef>
              <a:buNone/>
              <a:defRPr lang="ja-JP" altLang="en-US"/>
            </a:pPr>
            <a:r>
              <a:rPr lang="ja-JP" altLang="en-US" u="sng" dirty="0" smtClean="0">
                <a:latin typeface="AR P明朝体U"/>
                <a:ea typeface="AR P明朝体U"/>
              </a:rPr>
              <a:t>保小中が連携した「心も体もすこやか御所っ子」の取組</a:t>
            </a:r>
            <a:r>
              <a:rPr lang="ja-JP" altLang="en-US" dirty="0" smtClean="0">
                <a:latin typeface="AR P明朝体U"/>
                <a:ea typeface="AR P明朝体U"/>
              </a:rPr>
              <a:t>　　</a:t>
            </a:r>
            <a:endParaRPr kumimoji="1" lang="ja-JP" altLang="en-US" dirty="0"/>
          </a:p>
        </p:txBody>
      </p:sp>
      <p:sp>
        <p:nvSpPr>
          <p:cNvPr id="10" name="正方形/長方形 9"/>
          <p:cNvSpPr/>
          <p:nvPr/>
        </p:nvSpPr>
        <p:spPr>
          <a:xfrm>
            <a:off x="602647" y="2428187"/>
            <a:ext cx="1116140" cy="3931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内容</a:t>
            </a:r>
          </a:p>
        </p:txBody>
      </p:sp>
      <p:sp>
        <p:nvSpPr>
          <p:cNvPr id="22" name="正方形/長方形 21"/>
          <p:cNvSpPr/>
          <p:nvPr/>
        </p:nvSpPr>
        <p:spPr>
          <a:xfrm>
            <a:off x="3267075" y="8027194"/>
            <a:ext cx="5829300" cy="328613"/>
          </a:xfrm>
          <a:prstGeom prst="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900">
                <a:ea typeface="ＤＦ特太ゴシック体" pitchFamily="1" charset="-128"/>
              </a:rPr>
              <a:t>（絵）本をたくさん読む子ども</a:t>
            </a:r>
          </a:p>
        </p:txBody>
      </p:sp>
      <p:sp>
        <p:nvSpPr>
          <p:cNvPr id="25" name="正方形/長方形 24"/>
          <p:cNvSpPr/>
          <p:nvPr/>
        </p:nvSpPr>
        <p:spPr>
          <a:xfrm>
            <a:off x="5454254" y="9121379"/>
            <a:ext cx="2972990" cy="338138"/>
          </a:xfrm>
          <a:prstGeom prst="rect">
            <a:avLst/>
          </a:prstGeom>
          <a:solidFill>
            <a:srgbClr val="FFC000"/>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050">
                <a:ea typeface="ＤＦ特太ゴシック体" pitchFamily="1" charset="-128"/>
              </a:rPr>
              <a:t>ノ－テレビ・ノーゲームデーの実施</a:t>
            </a:r>
          </a:p>
        </p:txBody>
      </p:sp>
      <p:sp>
        <p:nvSpPr>
          <p:cNvPr id="27" name="テキスト ボックス 26"/>
          <p:cNvSpPr txBox="1"/>
          <p:nvPr/>
        </p:nvSpPr>
        <p:spPr>
          <a:xfrm>
            <a:off x="593788" y="2867594"/>
            <a:ext cx="8010716" cy="738664"/>
          </a:xfrm>
          <a:prstGeom prst="rect">
            <a:avLst/>
          </a:prstGeom>
          <a:noFill/>
          <a:ln>
            <a:solidFill>
              <a:schemeClr val="tx1"/>
            </a:solidFill>
          </a:ln>
        </p:spPr>
        <p:txBody>
          <a:bodyPr wrap="square" rtlCol="0">
            <a:spAutoFit/>
          </a:bodyPr>
          <a:lstStyle/>
          <a:p>
            <a:r>
              <a:rPr lang="ja-JP" altLang="en-US" sz="2100" b="1" dirty="0"/>
              <a:t>「基本的生活習慣」を育む系統的な御所浦町保小中連携カリキュラムを各家庭に提示</a:t>
            </a:r>
          </a:p>
        </p:txBody>
      </p:sp>
      <p:sp>
        <p:nvSpPr>
          <p:cNvPr id="28" name="テキスト ボックス 27"/>
          <p:cNvSpPr txBox="1"/>
          <p:nvPr/>
        </p:nvSpPr>
        <p:spPr>
          <a:xfrm>
            <a:off x="593788" y="4009949"/>
            <a:ext cx="4448858" cy="415498"/>
          </a:xfrm>
          <a:prstGeom prst="rect">
            <a:avLst/>
          </a:prstGeom>
          <a:noFill/>
          <a:ln>
            <a:solidFill>
              <a:schemeClr val="tx1"/>
            </a:solidFill>
          </a:ln>
        </p:spPr>
        <p:txBody>
          <a:bodyPr wrap="square" rtlCol="0">
            <a:spAutoFit/>
          </a:bodyPr>
          <a:lstStyle/>
          <a:p>
            <a:r>
              <a:rPr lang="ja-JP" altLang="en-US" sz="2100" b="1" dirty="0"/>
              <a:t>毎月１１日～１５日に各家庭でチェック</a:t>
            </a:r>
          </a:p>
        </p:txBody>
      </p:sp>
      <p:sp>
        <p:nvSpPr>
          <p:cNvPr id="29" name="テキスト ボックス 28"/>
          <p:cNvSpPr txBox="1"/>
          <p:nvPr/>
        </p:nvSpPr>
        <p:spPr>
          <a:xfrm>
            <a:off x="602646" y="4878735"/>
            <a:ext cx="5340953" cy="415498"/>
          </a:xfrm>
          <a:prstGeom prst="rect">
            <a:avLst/>
          </a:prstGeom>
          <a:noFill/>
          <a:ln>
            <a:solidFill>
              <a:schemeClr val="tx1"/>
            </a:solidFill>
          </a:ln>
        </p:spPr>
        <p:txBody>
          <a:bodyPr wrap="square" rtlCol="0">
            <a:spAutoFit/>
          </a:bodyPr>
          <a:lstStyle/>
          <a:p>
            <a:r>
              <a:rPr lang="ja-JP" altLang="en-US" sz="2100" b="1" dirty="0"/>
              <a:t>小中学校、保育所で集計し結果を情報共有</a:t>
            </a:r>
          </a:p>
        </p:txBody>
      </p:sp>
      <p:sp>
        <p:nvSpPr>
          <p:cNvPr id="30" name="テキスト ボックス 29"/>
          <p:cNvSpPr txBox="1"/>
          <p:nvPr/>
        </p:nvSpPr>
        <p:spPr>
          <a:xfrm>
            <a:off x="593788" y="5993236"/>
            <a:ext cx="5864162" cy="415498"/>
          </a:xfrm>
          <a:prstGeom prst="rect">
            <a:avLst/>
          </a:prstGeom>
          <a:noFill/>
          <a:ln>
            <a:solidFill>
              <a:schemeClr val="tx1"/>
            </a:solidFill>
          </a:ln>
        </p:spPr>
        <p:txBody>
          <a:bodyPr wrap="square" rtlCol="0">
            <a:spAutoFit/>
          </a:bodyPr>
          <a:lstStyle/>
          <a:p>
            <a:r>
              <a:rPr lang="ja-JP" altLang="en-US" sz="2100" b="1" dirty="0"/>
              <a:t>課題となる点について対策を考えて各家庭へ提案</a:t>
            </a:r>
          </a:p>
        </p:txBody>
      </p:sp>
      <p:sp>
        <p:nvSpPr>
          <p:cNvPr id="33" name="下矢印 32"/>
          <p:cNvSpPr/>
          <p:nvPr/>
        </p:nvSpPr>
        <p:spPr>
          <a:xfrm>
            <a:off x="3012141" y="3723815"/>
            <a:ext cx="254934" cy="2513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34" name="下矢印 33"/>
          <p:cNvSpPr/>
          <p:nvPr/>
        </p:nvSpPr>
        <p:spPr>
          <a:xfrm>
            <a:off x="3012141" y="4565144"/>
            <a:ext cx="254934" cy="2513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35" name="下矢印 34"/>
          <p:cNvSpPr/>
          <p:nvPr/>
        </p:nvSpPr>
        <p:spPr>
          <a:xfrm>
            <a:off x="2997739" y="5674479"/>
            <a:ext cx="254934" cy="2513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36" name="テキスト ボックス 35"/>
          <p:cNvSpPr txBox="1"/>
          <p:nvPr/>
        </p:nvSpPr>
        <p:spPr>
          <a:xfrm>
            <a:off x="5455215" y="3728446"/>
            <a:ext cx="3149290" cy="646331"/>
          </a:xfrm>
          <a:prstGeom prst="rect">
            <a:avLst/>
          </a:prstGeom>
          <a:solidFill>
            <a:schemeClr val="accent1">
              <a:lumMod val="40000"/>
              <a:lumOff val="60000"/>
            </a:schemeClr>
          </a:solidFill>
          <a:ln w="38100">
            <a:solidFill>
              <a:schemeClr val="tx1"/>
            </a:solidFill>
          </a:ln>
        </p:spPr>
        <p:txBody>
          <a:bodyPr wrap="square" rtlCol="0">
            <a:spAutoFit/>
          </a:bodyPr>
          <a:lstStyle/>
          <a:p>
            <a:r>
              <a:rPr lang="en-US" altLang="ja-JP" b="1" dirty="0"/>
              <a:t>【</a:t>
            </a:r>
            <a:r>
              <a:rPr lang="ja-JP" altLang="en-US" b="1" dirty="0"/>
              <a:t>課題</a:t>
            </a:r>
            <a:r>
              <a:rPr lang="en-US" altLang="ja-JP" b="1" dirty="0"/>
              <a:t>】</a:t>
            </a:r>
          </a:p>
          <a:p>
            <a:r>
              <a:rPr lang="ja-JP" altLang="en-US" b="1" dirty="0"/>
              <a:t>　情報機器を使う時間が長い</a:t>
            </a:r>
          </a:p>
        </p:txBody>
      </p:sp>
      <p:sp>
        <p:nvSpPr>
          <p:cNvPr id="37" name="下矢印 36"/>
          <p:cNvSpPr/>
          <p:nvPr/>
        </p:nvSpPr>
        <p:spPr>
          <a:xfrm>
            <a:off x="6886575" y="4410572"/>
            <a:ext cx="600075" cy="2952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38" name="テキスト ボックス 37"/>
          <p:cNvSpPr txBox="1"/>
          <p:nvPr/>
        </p:nvSpPr>
        <p:spPr>
          <a:xfrm>
            <a:off x="6589059" y="4818393"/>
            <a:ext cx="2015445" cy="1754326"/>
          </a:xfrm>
          <a:prstGeom prst="rect">
            <a:avLst/>
          </a:prstGeom>
          <a:solidFill>
            <a:srgbClr val="FFFF00"/>
          </a:solidFill>
          <a:ln>
            <a:solidFill>
              <a:schemeClr val="tx1"/>
            </a:solidFill>
          </a:ln>
        </p:spPr>
        <p:txBody>
          <a:bodyPr wrap="square" rtlCol="0">
            <a:spAutoFit/>
          </a:bodyPr>
          <a:lstStyle/>
          <a:p>
            <a:r>
              <a:rPr lang="en-US" altLang="ja-JP" b="1" dirty="0"/>
              <a:t>【</a:t>
            </a:r>
            <a:r>
              <a:rPr lang="ja-JP" altLang="en-US" b="1" dirty="0"/>
              <a:t>対策</a:t>
            </a:r>
            <a:r>
              <a:rPr lang="en-US" altLang="ja-JP" b="1" dirty="0"/>
              <a:t>】</a:t>
            </a:r>
          </a:p>
          <a:p>
            <a:r>
              <a:rPr lang="ja-JP" altLang="en-US" b="1" dirty="0"/>
              <a:t>カリキュラムに</a:t>
            </a:r>
            <a:r>
              <a:rPr lang="en-US" altLang="ja-JP" b="1" dirty="0"/>
              <a:t>『</a:t>
            </a:r>
            <a:r>
              <a:rPr lang="ja-JP" altLang="en-US" b="1" dirty="0"/>
              <a:t>情報機器の使い方</a:t>
            </a:r>
            <a:r>
              <a:rPr lang="en-US" altLang="ja-JP" b="1" dirty="0"/>
              <a:t>』</a:t>
            </a:r>
            <a:r>
              <a:rPr lang="ja-JP" altLang="en-US" b="1" dirty="0"/>
              <a:t>について記載し、学校・学級通信を通して家庭へ啓発</a:t>
            </a:r>
            <a:endParaRPr lang="ja-JP" altLang="en-US" sz="1350" b="1" dirty="0"/>
          </a:p>
        </p:txBody>
      </p:sp>
    </p:spTree>
    <p:extLst>
      <p:ext uri="{BB962C8B-B14F-4D97-AF65-F5344CB8AC3E}">
        <p14:creationId xmlns:p14="http://schemas.microsoft.com/office/powerpoint/2010/main" val="3046017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barn(inVertical)">
                                      <p:cBhvr>
                                        <p:cTn id="13" dur="500"/>
                                        <p:tgtEl>
                                          <p:spTgt spid="3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arn(inVertical)">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barn(inVertical)">
                                      <p:cBhvr>
                                        <p:cTn id="21" dur="500"/>
                                        <p:tgtEl>
                                          <p:spTgt spid="3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barn(inVertical)">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barn(inVertical)">
                                      <p:cBhvr>
                                        <p:cTn id="29" dur="500"/>
                                        <p:tgtEl>
                                          <p:spTgt spid="3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barn(inVertical)">
                                      <p:cBhvr>
                                        <p:cTn id="32" dur="500"/>
                                        <p:tgtEl>
                                          <p:spTgt spid="3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barn(inVertical)">
                                      <p:cBhvr>
                                        <p:cTn id="3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3" grpId="0" animBg="1"/>
      <p:bldP spid="34" grpId="0" animBg="1"/>
      <p:bldP spid="35" grpId="0" animBg="1"/>
      <p:bldP spid="36" grpId="0" animBg="1"/>
      <p:bldP spid="37" grpId="0" animBg="1"/>
      <p:bldP spid="3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stretch>
            <a:fillRect/>
          </a:stretch>
        </p:blipFill>
        <p:spPr>
          <a:xfrm rot="10800000" flipV="1">
            <a:off x="2557443" y="3928138"/>
            <a:ext cx="2249067" cy="1604225"/>
          </a:xfrm>
          <a:prstGeom prst="rect">
            <a:avLst/>
          </a:prstGeom>
        </p:spPr>
      </p:pic>
      <p:pic>
        <p:nvPicPr>
          <p:cNvPr id="19" name="図 18"/>
          <p:cNvPicPr>
            <a:picLocks noChangeAspect="1"/>
          </p:cNvPicPr>
          <p:nvPr/>
        </p:nvPicPr>
        <p:blipFill>
          <a:blip r:embed="rId4"/>
          <a:stretch>
            <a:fillRect/>
          </a:stretch>
        </p:blipFill>
        <p:spPr>
          <a:xfrm>
            <a:off x="458318" y="2945783"/>
            <a:ext cx="1957030" cy="1359950"/>
          </a:xfrm>
          <a:prstGeom prst="rect">
            <a:avLst/>
          </a:prstGeom>
        </p:spPr>
      </p:pic>
      <p:sp>
        <p:nvSpPr>
          <p:cNvPr id="20" name="角丸四角形吹き出し 19"/>
          <p:cNvSpPr/>
          <p:nvPr/>
        </p:nvSpPr>
        <p:spPr>
          <a:xfrm>
            <a:off x="2388320" y="3053672"/>
            <a:ext cx="5836157" cy="447856"/>
          </a:xfrm>
          <a:prstGeom prst="wedgeRoundRectCallout">
            <a:avLst>
              <a:gd name="adj1" fmla="val -51789"/>
              <a:gd name="adj2" fmla="val 8700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1" name="コンテンツ プレースホルダー 2"/>
          <p:cNvSpPr>
            <a:spLocks noGrp="1"/>
          </p:cNvSpPr>
          <p:nvPr>
            <p:ph idx="1"/>
          </p:nvPr>
        </p:nvSpPr>
        <p:spPr>
          <a:xfrm>
            <a:off x="593788" y="1033762"/>
            <a:ext cx="4340392" cy="732247"/>
          </a:xfrm>
          <a:ln>
            <a:solidFill>
              <a:schemeClr val="tx1"/>
            </a:solidFill>
          </a:ln>
        </p:spPr>
        <p:txBody>
          <a:bodyPr>
            <a:noAutofit/>
          </a:bodyPr>
          <a:lstStyle/>
          <a:p>
            <a:pPr marL="0" indent="0" algn="ctr">
              <a:lnSpc>
                <a:spcPct val="120000"/>
              </a:lnSpc>
              <a:spcBef>
                <a:spcPts val="0"/>
              </a:spcBef>
              <a:buNone/>
              <a:defRPr lang="ja-JP" altLang="en-US"/>
            </a:pPr>
            <a:r>
              <a:rPr lang="ja-JP" altLang="en-US" sz="3200" dirty="0" smtClean="0"/>
              <a:t>小中</a:t>
            </a:r>
            <a:r>
              <a:rPr lang="ja-JP" altLang="en-US" sz="3200" dirty="0"/>
              <a:t>合同運動会</a:t>
            </a:r>
          </a:p>
        </p:txBody>
      </p:sp>
      <p:sp>
        <p:nvSpPr>
          <p:cNvPr id="4" name="スライド番号プレースホルダー 3"/>
          <p:cNvSpPr>
            <a:spLocks noGrp="1"/>
          </p:cNvSpPr>
          <p:nvPr>
            <p:ph type="sldNum" sz="quarter" idx="12"/>
          </p:nvPr>
        </p:nvSpPr>
        <p:spPr/>
        <p:txBody>
          <a:bodyPr/>
          <a:lstStyle/>
          <a:p>
            <a:fld id="{AA1D3F61-0290-49D1-B09E-39B0B9D428F0}" type="slidenum">
              <a:rPr kumimoji="1" lang="ja-JP" altLang="en-US" smtClean="0"/>
              <a:t>23</a:t>
            </a:fld>
            <a:endParaRPr kumimoji="1" lang="ja-JP" altLang="en-US"/>
          </a:p>
        </p:txBody>
      </p:sp>
      <p:sp>
        <p:nvSpPr>
          <p:cNvPr id="9" name="テキスト 101"/>
          <p:cNvSpPr txBox="1"/>
          <p:nvPr/>
        </p:nvSpPr>
        <p:spPr>
          <a:xfrm>
            <a:off x="520034" y="409985"/>
            <a:ext cx="3351276" cy="461665"/>
          </a:xfrm>
          <a:prstGeom prst="rect">
            <a:avLst/>
          </a:prstGeom>
          <a:solidFill>
            <a:srgbClr val="FFFF00"/>
          </a:solidFill>
          <a:ln w="57150">
            <a:solidFill>
              <a:schemeClr val="tx1"/>
            </a:solidFill>
          </a:ln>
        </p:spPr>
        <p:txBody>
          <a:bodyPr wrap="square">
            <a:spAutoFit/>
          </a:bodyPr>
          <a:lstStyle/>
          <a:p>
            <a:pPr algn="ctr">
              <a:defRPr lang="ja-JP" altLang="en-US"/>
            </a:pPr>
            <a:r>
              <a:rPr lang="ja-JP" altLang="en-US" sz="2400" dirty="0">
                <a:latin typeface="AR P明朝体U"/>
                <a:ea typeface="AR P明朝体U"/>
              </a:rPr>
              <a:t>小中連携の行事など</a:t>
            </a:r>
          </a:p>
        </p:txBody>
      </p:sp>
      <p:sp>
        <p:nvSpPr>
          <p:cNvPr id="10" name="コンテンツ プレースホルダー 1"/>
          <p:cNvSpPr txBox="1">
            <a:spLocks/>
          </p:cNvSpPr>
          <p:nvPr/>
        </p:nvSpPr>
        <p:spPr>
          <a:xfrm>
            <a:off x="3980752" y="409987"/>
            <a:ext cx="2898648" cy="438581"/>
          </a:xfrm>
          <a:prstGeom prst="rect">
            <a:avLst/>
          </a:prstGeom>
          <a:ln>
            <a:solidFill>
              <a:schemeClr val="tx1"/>
            </a:solidFill>
          </a:ln>
        </p:spPr>
        <p:txBody>
          <a:bodyPr vert="horz" lIns="68580" tIns="34290" rIns="68580" bIns="3429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100" b="1" dirty="0">
                <a:latin typeface="+mj-ea"/>
              </a:rPr>
              <a:t>～児童生徒の関わり～</a:t>
            </a:r>
            <a:endParaRPr lang="en-US" altLang="ja-JP" sz="2100" b="1" dirty="0">
              <a:latin typeface="+mj-ea"/>
            </a:endParaRPr>
          </a:p>
        </p:txBody>
      </p:sp>
      <p:sp>
        <p:nvSpPr>
          <p:cNvPr id="14" name="テキスト ボックス 13"/>
          <p:cNvSpPr txBox="1"/>
          <p:nvPr/>
        </p:nvSpPr>
        <p:spPr>
          <a:xfrm>
            <a:off x="593788" y="1897304"/>
            <a:ext cx="7921562" cy="954107"/>
          </a:xfrm>
          <a:prstGeom prst="rect">
            <a:avLst/>
          </a:prstGeom>
          <a:solidFill>
            <a:schemeClr val="accent4">
              <a:lumMod val="40000"/>
              <a:lumOff val="60000"/>
            </a:schemeClr>
          </a:solidFill>
          <a:ln w="57150">
            <a:solidFill>
              <a:schemeClr val="tx1"/>
            </a:solidFill>
          </a:ln>
        </p:spPr>
        <p:txBody>
          <a:bodyPr wrap="square" rtlCol="0">
            <a:spAutoFit/>
          </a:bodyPr>
          <a:lstStyle/>
          <a:p>
            <a:pPr algn="ctr"/>
            <a:r>
              <a:rPr lang="ja-JP" altLang="en-US" dirty="0"/>
              <a:t>　</a:t>
            </a:r>
            <a:r>
              <a:rPr lang="ja-JP" altLang="en-US" sz="2800" b="1" dirty="0"/>
              <a:t>運動会スローガンについての児童会・生徒会</a:t>
            </a:r>
            <a:r>
              <a:rPr lang="ja-JP" altLang="en-US" sz="2800" b="1" dirty="0" smtClean="0"/>
              <a:t>の</a:t>
            </a:r>
            <a:endParaRPr lang="en-US" altLang="ja-JP" sz="2800" b="1" dirty="0" smtClean="0"/>
          </a:p>
          <a:p>
            <a:pPr algn="ctr"/>
            <a:r>
              <a:rPr lang="ja-JP" altLang="en-US" sz="2800" b="1" dirty="0" smtClean="0"/>
              <a:t>合同</a:t>
            </a:r>
            <a:r>
              <a:rPr lang="ja-JP" altLang="en-US" sz="2800" b="1" dirty="0"/>
              <a:t>会議（オンライン）（７月）</a:t>
            </a:r>
            <a:endParaRPr lang="en-US" altLang="ja-JP" sz="2800" b="1" dirty="0"/>
          </a:p>
        </p:txBody>
      </p:sp>
      <p:sp>
        <p:nvSpPr>
          <p:cNvPr id="18" name="テキスト ボックス 17"/>
          <p:cNvSpPr txBox="1"/>
          <p:nvPr/>
        </p:nvSpPr>
        <p:spPr>
          <a:xfrm>
            <a:off x="2664373" y="3109649"/>
            <a:ext cx="5531405" cy="369332"/>
          </a:xfrm>
          <a:prstGeom prst="rect">
            <a:avLst/>
          </a:prstGeom>
          <a:noFill/>
          <a:ln>
            <a:noFill/>
          </a:ln>
        </p:spPr>
        <p:txBody>
          <a:bodyPr wrap="square" rtlCol="0">
            <a:spAutoFit/>
          </a:bodyPr>
          <a:lstStyle/>
          <a:p>
            <a:r>
              <a:rPr lang="ja-JP" altLang="en-US" dirty="0"/>
              <a:t>大テーマ「繋ぐ」をもとに、小中学校で意見を出し合う</a:t>
            </a:r>
          </a:p>
        </p:txBody>
      </p:sp>
      <p:pic>
        <p:nvPicPr>
          <p:cNvPr id="21" name="図 20"/>
          <p:cNvPicPr>
            <a:picLocks noChangeAspect="1"/>
          </p:cNvPicPr>
          <p:nvPr/>
        </p:nvPicPr>
        <p:blipFill>
          <a:blip r:embed="rId5">
            <a:lum bright="-20000" contrast="40000"/>
          </a:blip>
          <a:stretch>
            <a:fillRect/>
          </a:stretch>
        </p:blipFill>
        <p:spPr>
          <a:xfrm>
            <a:off x="5181051" y="4122812"/>
            <a:ext cx="3396698" cy="2233539"/>
          </a:xfrm>
          <a:prstGeom prst="rect">
            <a:avLst/>
          </a:prstGeom>
        </p:spPr>
      </p:pic>
      <p:sp>
        <p:nvSpPr>
          <p:cNvPr id="22" name="角丸四角形吹き出し 21"/>
          <p:cNvSpPr/>
          <p:nvPr/>
        </p:nvSpPr>
        <p:spPr>
          <a:xfrm>
            <a:off x="169235" y="5532363"/>
            <a:ext cx="6226316" cy="971996"/>
          </a:xfrm>
          <a:prstGeom prst="wedgeRoundRectCallout">
            <a:avLst>
              <a:gd name="adj1" fmla="val 54266"/>
              <a:gd name="adj2" fmla="val -2431"/>
              <a:gd name="adj3" fmla="val 16667"/>
            </a:avLst>
          </a:prstGeom>
          <a:solidFill>
            <a:schemeClr val="accent4">
              <a:lumMod val="40000"/>
              <a:lumOff val="6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a:solidFill>
                  <a:schemeClr val="tx1"/>
                </a:solidFill>
                <a:latin typeface="+mn-ea"/>
              </a:rPr>
              <a:t>「</a:t>
            </a:r>
            <a:r>
              <a:rPr lang="en-US" altLang="ja-JP" sz="2800" b="1" dirty="0">
                <a:solidFill>
                  <a:schemeClr val="tx1"/>
                </a:solidFill>
                <a:latin typeface="+mn-ea"/>
              </a:rPr>
              <a:t>Be Together</a:t>
            </a:r>
            <a:r>
              <a:rPr lang="ja-JP" altLang="en-US" sz="2800" b="1" dirty="0" smtClean="0">
                <a:solidFill>
                  <a:schemeClr val="tx1"/>
                </a:solidFill>
                <a:latin typeface="+mn-ea"/>
              </a:rPr>
              <a:t>～</a:t>
            </a:r>
            <a:endParaRPr lang="en-US" altLang="ja-JP" sz="2800" b="1" dirty="0" smtClean="0">
              <a:solidFill>
                <a:schemeClr val="tx1"/>
              </a:solidFill>
              <a:latin typeface="+mn-ea"/>
            </a:endParaRPr>
          </a:p>
          <a:p>
            <a:pPr algn="ctr"/>
            <a:r>
              <a:rPr lang="ja-JP" altLang="en-US" sz="2800" b="1" dirty="0" smtClean="0">
                <a:solidFill>
                  <a:schemeClr val="tx1"/>
                </a:solidFill>
                <a:latin typeface="+mn-ea"/>
              </a:rPr>
              <a:t>見せつけろ</a:t>
            </a:r>
            <a:r>
              <a:rPr lang="en-US" altLang="ja-JP" sz="2800" b="1" dirty="0" smtClean="0">
                <a:solidFill>
                  <a:schemeClr val="tx1"/>
                </a:solidFill>
                <a:latin typeface="+mn-ea"/>
              </a:rPr>
              <a:t> </a:t>
            </a:r>
            <a:r>
              <a:rPr lang="ja-JP" altLang="en-US" sz="2800" b="1" dirty="0" smtClean="0">
                <a:solidFill>
                  <a:schemeClr val="tx1"/>
                </a:solidFill>
                <a:latin typeface="+mn-ea"/>
              </a:rPr>
              <a:t>！１０７人</a:t>
            </a:r>
            <a:r>
              <a:rPr lang="ja-JP" altLang="en-US" sz="2800" b="1" dirty="0">
                <a:solidFill>
                  <a:schemeClr val="tx1"/>
                </a:solidFill>
                <a:latin typeface="+mn-ea"/>
              </a:rPr>
              <a:t>の御所</a:t>
            </a:r>
            <a:r>
              <a:rPr lang="ja-JP" altLang="en-US" sz="2800" b="1" dirty="0" err="1">
                <a:solidFill>
                  <a:schemeClr val="tx1"/>
                </a:solidFill>
                <a:latin typeface="+mn-ea"/>
              </a:rPr>
              <a:t>っ</a:t>
            </a:r>
            <a:r>
              <a:rPr lang="ja-JP" altLang="en-US" sz="2800" b="1" dirty="0">
                <a:solidFill>
                  <a:schemeClr val="tx1"/>
                </a:solidFill>
                <a:latin typeface="+mn-ea"/>
              </a:rPr>
              <a:t>子魂～」</a:t>
            </a:r>
            <a:endParaRPr lang="en-US" altLang="ja-JP" sz="2800" b="1" dirty="0">
              <a:solidFill>
                <a:schemeClr val="tx1"/>
              </a:solidFill>
              <a:latin typeface="+mn-ea"/>
            </a:endParaRPr>
          </a:p>
        </p:txBody>
      </p:sp>
      <p:sp>
        <p:nvSpPr>
          <p:cNvPr id="23" name="角丸四角形吹き出し 22"/>
          <p:cNvSpPr/>
          <p:nvPr/>
        </p:nvSpPr>
        <p:spPr>
          <a:xfrm>
            <a:off x="5472367" y="3535388"/>
            <a:ext cx="2814065" cy="832045"/>
          </a:xfrm>
          <a:prstGeom prst="wedgeRoundRectCallout">
            <a:avLst>
              <a:gd name="adj1" fmla="val -15226"/>
              <a:gd name="adj2" fmla="val 100762"/>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500" b="1" dirty="0">
                <a:solidFill>
                  <a:schemeClr val="tx1"/>
                </a:solidFill>
              </a:rPr>
              <a:t>生徒会の生徒が中心となり、</a:t>
            </a:r>
            <a:endParaRPr lang="en-US" altLang="ja-JP" sz="1500" b="1" dirty="0">
              <a:solidFill>
                <a:schemeClr val="tx1"/>
              </a:solidFill>
            </a:endParaRPr>
          </a:p>
          <a:p>
            <a:pPr algn="ctr"/>
            <a:r>
              <a:rPr lang="ja-JP" altLang="en-US" sz="1500" b="1" dirty="0">
                <a:solidFill>
                  <a:schemeClr val="tx1"/>
                </a:solidFill>
              </a:rPr>
              <a:t>一つのスローガンにまとめる</a:t>
            </a:r>
          </a:p>
        </p:txBody>
      </p:sp>
    </p:spTree>
    <p:extLst>
      <p:ext uri="{BB962C8B-B14F-4D97-AF65-F5344CB8AC3E}">
        <p14:creationId xmlns:p14="http://schemas.microsoft.com/office/powerpoint/2010/main" val="91353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par>
                                <p:cTn id="30" presetID="16" presetClass="entr" presetSubtype="21"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8" grpId="0"/>
      <p:bldP spid="22" grpId="0" animBg="1"/>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p:cNvPicPr>
            <a:picLocks noChangeAspect="1"/>
          </p:cNvPicPr>
          <p:nvPr/>
        </p:nvPicPr>
        <p:blipFill>
          <a:blip r:embed="rId3"/>
          <a:stretch>
            <a:fillRect/>
          </a:stretch>
        </p:blipFill>
        <p:spPr>
          <a:xfrm>
            <a:off x="5477625" y="4145975"/>
            <a:ext cx="3037725" cy="2200120"/>
          </a:xfrm>
          <a:prstGeom prst="rect">
            <a:avLst/>
          </a:prstGeom>
        </p:spPr>
      </p:pic>
      <p:sp>
        <p:nvSpPr>
          <p:cNvPr id="11" name="コンテンツ プレースホルダー 2"/>
          <p:cNvSpPr>
            <a:spLocks noGrp="1"/>
          </p:cNvSpPr>
          <p:nvPr>
            <p:ph idx="1"/>
          </p:nvPr>
        </p:nvSpPr>
        <p:spPr>
          <a:xfrm>
            <a:off x="543275" y="1192411"/>
            <a:ext cx="4236629" cy="559498"/>
          </a:xfrm>
          <a:ln>
            <a:solidFill>
              <a:schemeClr val="tx1"/>
            </a:solidFill>
          </a:ln>
        </p:spPr>
        <p:txBody>
          <a:bodyPr>
            <a:noAutofit/>
          </a:bodyPr>
          <a:lstStyle/>
          <a:p>
            <a:pPr marL="0" indent="0" algn="ctr">
              <a:lnSpc>
                <a:spcPct val="120000"/>
              </a:lnSpc>
              <a:spcBef>
                <a:spcPts val="0"/>
              </a:spcBef>
              <a:buNone/>
              <a:defRPr lang="ja-JP" altLang="en-US"/>
            </a:pPr>
            <a:r>
              <a:rPr lang="ja-JP" altLang="en-US" sz="3200" dirty="0" smtClean="0"/>
              <a:t>小中</a:t>
            </a:r>
            <a:r>
              <a:rPr lang="ja-JP" altLang="en-US" sz="3200" dirty="0"/>
              <a:t>合同運動会</a:t>
            </a:r>
          </a:p>
        </p:txBody>
      </p:sp>
      <p:sp>
        <p:nvSpPr>
          <p:cNvPr id="4" name="スライド番号プレースホルダー 3"/>
          <p:cNvSpPr>
            <a:spLocks noGrp="1"/>
          </p:cNvSpPr>
          <p:nvPr>
            <p:ph type="sldNum" sz="quarter" idx="12"/>
          </p:nvPr>
        </p:nvSpPr>
        <p:spPr/>
        <p:txBody>
          <a:bodyPr/>
          <a:lstStyle/>
          <a:p>
            <a:fld id="{AA1D3F61-0290-49D1-B09E-39B0B9D428F0}" type="slidenum">
              <a:rPr kumimoji="1" lang="ja-JP" altLang="en-US" smtClean="0"/>
              <a:t>24</a:t>
            </a:fld>
            <a:endParaRPr kumimoji="1" lang="ja-JP" altLang="en-US"/>
          </a:p>
        </p:txBody>
      </p:sp>
      <p:sp>
        <p:nvSpPr>
          <p:cNvPr id="9" name="テキスト 101"/>
          <p:cNvSpPr txBox="1"/>
          <p:nvPr/>
        </p:nvSpPr>
        <p:spPr>
          <a:xfrm>
            <a:off x="544069" y="399203"/>
            <a:ext cx="3351276" cy="461665"/>
          </a:xfrm>
          <a:prstGeom prst="rect">
            <a:avLst/>
          </a:prstGeom>
          <a:solidFill>
            <a:srgbClr val="FFFF00"/>
          </a:solidFill>
          <a:ln w="57150">
            <a:solidFill>
              <a:schemeClr val="tx1"/>
            </a:solidFill>
          </a:ln>
        </p:spPr>
        <p:txBody>
          <a:bodyPr wrap="square">
            <a:spAutoFit/>
          </a:bodyPr>
          <a:lstStyle/>
          <a:p>
            <a:pPr algn="ctr">
              <a:defRPr lang="ja-JP" altLang="en-US"/>
            </a:pPr>
            <a:r>
              <a:rPr lang="ja-JP" altLang="en-US" sz="2400" dirty="0">
                <a:latin typeface="AR P明朝体U"/>
                <a:ea typeface="AR P明朝体U"/>
              </a:rPr>
              <a:t>小中連携の行事など</a:t>
            </a:r>
          </a:p>
        </p:txBody>
      </p:sp>
      <p:sp>
        <p:nvSpPr>
          <p:cNvPr id="10" name="コンテンツ プレースホルダー 1"/>
          <p:cNvSpPr txBox="1">
            <a:spLocks/>
          </p:cNvSpPr>
          <p:nvPr/>
        </p:nvSpPr>
        <p:spPr>
          <a:xfrm>
            <a:off x="4004787" y="399205"/>
            <a:ext cx="2898648" cy="438581"/>
          </a:xfrm>
          <a:prstGeom prst="rect">
            <a:avLst/>
          </a:prstGeom>
          <a:ln>
            <a:solidFill>
              <a:schemeClr val="tx1"/>
            </a:solidFill>
          </a:ln>
        </p:spPr>
        <p:txBody>
          <a:bodyPr vert="horz" lIns="68580" tIns="34290" rIns="68580" bIns="3429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100" b="1" dirty="0">
                <a:latin typeface="+mj-ea"/>
              </a:rPr>
              <a:t>～児童生徒の関わり～</a:t>
            </a:r>
            <a:endParaRPr lang="en-US" altLang="ja-JP" sz="2100" b="1" dirty="0">
              <a:latin typeface="+mj-ea"/>
            </a:endParaRPr>
          </a:p>
        </p:txBody>
      </p:sp>
      <p:sp>
        <p:nvSpPr>
          <p:cNvPr id="14" name="テキスト ボックス 13"/>
          <p:cNvSpPr txBox="1"/>
          <p:nvPr/>
        </p:nvSpPr>
        <p:spPr>
          <a:xfrm>
            <a:off x="596748" y="2050070"/>
            <a:ext cx="3042564" cy="523220"/>
          </a:xfrm>
          <a:prstGeom prst="rect">
            <a:avLst/>
          </a:prstGeom>
          <a:solidFill>
            <a:schemeClr val="accent4">
              <a:lumMod val="40000"/>
              <a:lumOff val="60000"/>
            </a:schemeClr>
          </a:solidFill>
          <a:ln w="57150">
            <a:solidFill>
              <a:schemeClr val="tx1"/>
            </a:solidFill>
          </a:ln>
        </p:spPr>
        <p:txBody>
          <a:bodyPr wrap="square" rtlCol="0">
            <a:spAutoFit/>
          </a:bodyPr>
          <a:lstStyle/>
          <a:p>
            <a:r>
              <a:rPr lang="ja-JP" altLang="en-US" sz="2800" b="1" dirty="0"/>
              <a:t>運動会当日の様子</a:t>
            </a:r>
            <a:endParaRPr lang="en-US" altLang="ja-JP" sz="2800" b="1" dirty="0"/>
          </a:p>
        </p:txBody>
      </p:sp>
      <p:pic>
        <p:nvPicPr>
          <p:cNvPr id="24" name="図 23"/>
          <p:cNvPicPr>
            <a:picLocks noChangeAspect="1"/>
          </p:cNvPicPr>
          <p:nvPr/>
        </p:nvPicPr>
        <p:blipFill>
          <a:blip r:embed="rId4"/>
          <a:stretch>
            <a:fillRect/>
          </a:stretch>
        </p:blipFill>
        <p:spPr>
          <a:xfrm>
            <a:off x="6046470" y="1129604"/>
            <a:ext cx="2468880" cy="1615262"/>
          </a:xfrm>
          <a:prstGeom prst="rect">
            <a:avLst/>
          </a:prstGeom>
        </p:spPr>
      </p:pic>
      <p:sp>
        <p:nvSpPr>
          <p:cNvPr id="26" name="テキスト ボックス 25"/>
          <p:cNvSpPr txBox="1"/>
          <p:nvPr/>
        </p:nvSpPr>
        <p:spPr>
          <a:xfrm>
            <a:off x="1279547" y="2737214"/>
            <a:ext cx="4024586" cy="1077218"/>
          </a:xfrm>
          <a:prstGeom prst="rect">
            <a:avLst/>
          </a:prstGeom>
          <a:noFill/>
          <a:ln>
            <a:solidFill>
              <a:schemeClr val="tx1"/>
            </a:solidFill>
          </a:ln>
        </p:spPr>
        <p:txBody>
          <a:bodyPr wrap="square" rtlCol="0">
            <a:spAutoFit/>
          </a:bodyPr>
          <a:lstStyle/>
          <a:p>
            <a:r>
              <a:rPr lang="ja-JP" altLang="en-US" sz="3200" dirty="0"/>
              <a:t>開会式の誓いの言葉</a:t>
            </a:r>
            <a:endParaRPr lang="en-US" altLang="ja-JP" sz="3200" dirty="0"/>
          </a:p>
          <a:p>
            <a:r>
              <a:rPr lang="ja-JP" altLang="en-US" sz="3200" dirty="0"/>
              <a:t>小中紅白の団長で</a:t>
            </a:r>
          </a:p>
        </p:txBody>
      </p:sp>
      <p:pic>
        <p:nvPicPr>
          <p:cNvPr id="29" name="図 28"/>
          <p:cNvPicPr>
            <a:picLocks noChangeAspect="1"/>
          </p:cNvPicPr>
          <p:nvPr/>
        </p:nvPicPr>
        <p:blipFill>
          <a:blip r:embed="rId5"/>
          <a:stretch>
            <a:fillRect/>
          </a:stretch>
        </p:blipFill>
        <p:spPr>
          <a:xfrm>
            <a:off x="753237" y="4145975"/>
            <a:ext cx="2359152" cy="2176716"/>
          </a:xfrm>
          <a:prstGeom prst="rect">
            <a:avLst/>
          </a:prstGeom>
        </p:spPr>
      </p:pic>
      <p:sp>
        <p:nvSpPr>
          <p:cNvPr id="33" name="右矢印 32"/>
          <p:cNvSpPr/>
          <p:nvPr/>
        </p:nvSpPr>
        <p:spPr>
          <a:xfrm>
            <a:off x="3142107" y="4912442"/>
            <a:ext cx="2240778" cy="4186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34" name="左矢印 33"/>
          <p:cNvSpPr/>
          <p:nvPr/>
        </p:nvSpPr>
        <p:spPr>
          <a:xfrm>
            <a:off x="3142107" y="5403965"/>
            <a:ext cx="2164720" cy="45958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35" name="テキスト ボックス 34"/>
          <p:cNvSpPr txBox="1"/>
          <p:nvPr/>
        </p:nvSpPr>
        <p:spPr>
          <a:xfrm>
            <a:off x="2541402" y="4231423"/>
            <a:ext cx="3360907" cy="461665"/>
          </a:xfrm>
          <a:prstGeom prst="rect">
            <a:avLst/>
          </a:prstGeom>
          <a:solidFill>
            <a:schemeClr val="accent4">
              <a:lumMod val="40000"/>
              <a:lumOff val="60000"/>
            </a:schemeClr>
          </a:solidFill>
          <a:ln w="57150">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ja-JP" altLang="en-US" sz="2400" b="1" dirty="0"/>
              <a:t>将来の自分</a:t>
            </a:r>
            <a:r>
              <a:rPr lang="ja-JP" altLang="en-US" sz="2400" b="1" dirty="0" smtClean="0"/>
              <a:t>の姿</a:t>
            </a:r>
            <a:r>
              <a:rPr lang="ja-JP" altLang="en-US" sz="2400" b="1" dirty="0"/>
              <a:t>を想像</a:t>
            </a:r>
          </a:p>
        </p:txBody>
      </p:sp>
      <p:sp>
        <p:nvSpPr>
          <p:cNvPr id="36" name="テキスト ボックス 35"/>
          <p:cNvSpPr txBox="1"/>
          <p:nvPr/>
        </p:nvSpPr>
        <p:spPr>
          <a:xfrm>
            <a:off x="2552361" y="6009384"/>
            <a:ext cx="3704749" cy="461665"/>
          </a:xfrm>
          <a:prstGeom prst="rect">
            <a:avLst/>
          </a:prstGeom>
          <a:solidFill>
            <a:schemeClr val="accent4">
              <a:lumMod val="40000"/>
              <a:lumOff val="60000"/>
            </a:schemeClr>
          </a:solidFill>
          <a:ln w="57150">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ja-JP" altLang="en-US" sz="2400" b="1" dirty="0"/>
              <a:t>よりよい行動をとろうとする</a:t>
            </a:r>
          </a:p>
        </p:txBody>
      </p:sp>
    </p:spTree>
    <p:extLst>
      <p:ext uri="{BB962C8B-B14F-4D97-AF65-F5344CB8AC3E}">
        <p14:creationId xmlns:p14="http://schemas.microsoft.com/office/powerpoint/2010/main" val="3408700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barn(inVertical)">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barn(inVertical)">
                                      <p:cBhvr>
                                        <p:cTn id="25" dur="500"/>
                                        <p:tgtEl>
                                          <p:spTgt spid="3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barn(inVertical)">
                                      <p:cBhvr>
                                        <p:cTn id="2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コンテンツ プレースホルダー 2"/>
          <p:cNvSpPr>
            <a:spLocks noGrp="1"/>
          </p:cNvSpPr>
          <p:nvPr>
            <p:ph idx="1"/>
          </p:nvPr>
        </p:nvSpPr>
        <p:spPr>
          <a:xfrm>
            <a:off x="593788" y="1230274"/>
            <a:ext cx="6359366" cy="546252"/>
          </a:xfrm>
          <a:ln>
            <a:solidFill>
              <a:schemeClr val="tx1"/>
            </a:solidFill>
          </a:ln>
        </p:spPr>
        <p:txBody>
          <a:bodyPr>
            <a:noAutofit/>
          </a:bodyPr>
          <a:lstStyle/>
          <a:p>
            <a:pPr marL="0" indent="0" algn="ctr">
              <a:lnSpc>
                <a:spcPct val="120000"/>
              </a:lnSpc>
              <a:spcBef>
                <a:spcPts val="0"/>
              </a:spcBef>
              <a:buNone/>
              <a:defRPr lang="ja-JP" altLang="en-US"/>
            </a:pPr>
            <a:r>
              <a:rPr lang="ja-JP" altLang="en-US" sz="2400" dirty="0" smtClean="0"/>
              <a:t>小中</a:t>
            </a:r>
            <a:r>
              <a:rPr lang="ja-JP" altLang="en-US" sz="2400" dirty="0"/>
              <a:t>合同</a:t>
            </a:r>
            <a:r>
              <a:rPr lang="ja-JP" altLang="en-US" sz="2400" dirty="0" smtClean="0"/>
              <a:t>ボランティア　　　　２０２１．７．２６</a:t>
            </a:r>
            <a:endParaRPr lang="ja-JP" altLang="en-US" sz="2400" dirty="0"/>
          </a:p>
        </p:txBody>
      </p:sp>
      <p:sp>
        <p:nvSpPr>
          <p:cNvPr id="4" name="スライド番号プレースホルダー 3"/>
          <p:cNvSpPr>
            <a:spLocks noGrp="1"/>
          </p:cNvSpPr>
          <p:nvPr>
            <p:ph type="sldNum" sz="quarter" idx="12"/>
          </p:nvPr>
        </p:nvSpPr>
        <p:spPr/>
        <p:txBody>
          <a:bodyPr/>
          <a:lstStyle/>
          <a:p>
            <a:fld id="{AA1D3F61-0290-49D1-B09E-39B0B9D428F0}" type="slidenum">
              <a:rPr kumimoji="1" lang="ja-JP" altLang="en-US" smtClean="0"/>
              <a:t>25</a:t>
            </a:fld>
            <a:endParaRPr kumimoji="1" lang="ja-JP" altLang="en-US"/>
          </a:p>
        </p:txBody>
      </p:sp>
      <p:sp>
        <p:nvSpPr>
          <p:cNvPr id="8" name="テキスト 101"/>
          <p:cNvSpPr txBox="1"/>
          <p:nvPr/>
        </p:nvSpPr>
        <p:spPr>
          <a:xfrm>
            <a:off x="593788" y="435109"/>
            <a:ext cx="3351276" cy="461665"/>
          </a:xfrm>
          <a:prstGeom prst="rect">
            <a:avLst/>
          </a:prstGeom>
          <a:solidFill>
            <a:srgbClr val="FFFF00"/>
          </a:solidFill>
          <a:ln w="57150">
            <a:solidFill>
              <a:schemeClr val="tx1"/>
            </a:solidFill>
          </a:ln>
        </p:spPr>
        <p:txBody>
          <a:bodyPr wrap="square">
            <a:spAutoFit/>
          </a:bodyPr>
          <a:lstStyle/>
          <a:p>
            <a:pPr algn="ctr">
              <a:defRPr lang="ja-JP" altLang="en-US"/>
            </a:pPr>
            <a:r>
              <a:rPr lang="ja-JP" altLang="en-US" sz="2400" dirty="0">
                <a:latin typeface="AR P明朝体U"/>
                <a:ea typeface="AR P明朝体U"/>
              </a:rPr>
              <a:t>小中連携の行事など</a:t>
            </a:r>
          </a:p>
        </p:txBody>
      </p:sp>
      <p:sp>
        <p:nvSpPr>
          <p:cNvPr id="9" name="コンテンツ プレースホルダー 1"/>
          <p:cNvSpPr txBox="1">
            <a:spLocks/>
          </p:cNvSpPr>
          <p:nvPr/>
        </p:nvSpPr>
        <p:spPr>
          <a:xfrm>
            <a:off x="4054506" y="435111"/>
            <a:ext cx="2898648" cy="438581"/>
          </a:xfrm>
          <a:prstGeom prst="rect">
            <a:avLst/>
          </a:prstGeom>
          <a:ln>
            <a:solidFill>
              <a:schemeClr val="tx1"/>
            </a:solidFill>
          </a:ln>
        </p:spPr>
        <p:txBody>
          <a:bodyPr vert="horz" lIns="68580" tIns="34290" rIns="68580" bIns="3429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100" b="1" dirty="0">
                <a:latin typeface="+mj-ea"/>
              </a:rPr>
              <a:t>～児童生徒の関わり～</a:t>
            </a:r>
            <a:endParaRPr lang="en-US" altLang="ja-JP" sz="2100" b="1" dirty="0">
              <a:latin typeface="+mj-ea"/>
            </a:endParaRPr>
          </a:p>
        </p:txBody>
      </p:sp>
      <p:pic>
        <p:nvPicPr>
          <p:cNvPr id="11" name="図 10"/>
          <p:cNvPicPr>
            <a:picLocks noChangeAspect="1"/>
          </p:cNvPicPr>
          <p:nvPr/>
        </p:nvPicPr>
        <p:blipFill>
          <a:blip r:embed="rId3"/>
          <a:stretch>
            <a:fillRect/>
          </a:stretch>
        </p:blipFill>
        <p:spPr>
          <a:xfrm>
            <a:off x="593788" y="1878599"/>
            <a:ext cx="3260558" cy="1908520"/>
          </a:xfrm>
          <a:prstGeom prst="rect">
            <a:avLst/>
          </a:prstGeom>
        </p:spPr>
      </p:pic>
      <p:pic>
        <p:nvPicPr>
          <p:cNvPr id="12" name="図 11"/>
          <p:cNvPicPr>
            <a:picLocks noChangeAspect="1"/>
          </p:cNvPicPr>
          <p:nvPr/>
        </p:nvPicPr>
        <p:blipFill>
          <a:blip r:embed="rId4"/>
          <a:stretch>
            <a:fillRect/>
          </a:stretch>
        </p:blipFill>
        <p:spPr>
          <a:xfrm>
            <a:off x="5306364" y="3707624"/>
            <a:ext cx="3293580" cy="1715658"/>
          </a:xfrm>
          <a:prstGeom prst="rect">
            <a:avLst/>
          </a:prstGeom>
        </p:spPr>
      </p:pic>
      <p:sp>
        <p:nvSpPr>
          <p:cNvPr id="13" name="角丸四角形吹き出し 12"/>
          <p:cNvSpPr/>
          <p:nvPr/>
        </p:nvSpPr>
        <p:spPr>
          <a:xfrm>
            <a:off x="3854346" y="1999386"/>
            <a:ext cx="4745598" cy="1606165"/>
          </a:xfrm>
          <a:prstGeom prst="wedgeRoundRectCallout">
            <a:avLst>
              <a:gd name="adj1" fmla="val -57927"/>
              <a:gd name="adj2" fmla="val 5121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dirty="0">
                <a:solidFill>
                  <a:schemeClr val="tx1"/>
                </a:solidFill>
              </a:rPr>
              <a:t>中学生</a:t>
            </a:r>
            <a:endParaRPr lang="en-US" altLang="ja-JP" sz="2800" dirty="0">
              <a:solidFill>
                <a:schemeClr val="tx1"/>
              </a:solidFill>
            </a:endParaRPr>
          </a:p>
          <a:p>
            <a:r>
              <a:rPr lang="ja-JP" altLang="en-US" sz="2800" dirty="0">
                <a:solidFill>
                  <a:schemeClr val="tx1"/>
                </a:solidFill>
              </a:rPr>
              <a:t>→進行や開会、役割分担</a:t>
            </a:r>
            <a:r>
              <a:rPr lang="ja-JP" altLang="en-US" sz="2800" dirty="0" smtClean="0">
                <a:solidFill>
                  <a:schemeClr val="tx1"/>
                </a:solidFill>
              </a:rPr>
              <a:t>など</a:t>
            </a:r>
            <a:endParaRPr lang="en-US" altLang="ja-JP" sz="2800" dirty="0" smtClean="0">
              <a:solidFill>
                <a:schemeClr val="tx1"/>
              </a:solidFill>
            </a:endParaRPr>
          </a:p>
          <a:p>
            <a:r>
              <a:rPr lang="ja-JP" altLang="en-US" sz="2800" dirty="0" smtClean="0">
                <a:solidFill>
                  <a:schemeClr val="tx1"/>
                </a:solidFill>
              </a:rPr>
              <a:t>次回は、小学生が進行を行う</a:t>
            </a:r>
            <a:endParaRPr lang="ja-JP" altLang="en-US" sz="2800" dirty="0">
              <a:solidFill>
                <a:schemeClr val="tx1"/>
              </a:solidFill>
            </a:endParaRPr>
          </a:p>
        </p:txBody>
      </p:sp>
      <p:sp>
        <p:nvSpPr>
          <p:cNvPr id="14" name="角丸四角形吹き出し 13"/>
          <p:cNvSpPr/>
          <p:nvPr/>
        </p:nvSpPr>
        <p:spPr>
          <a:xfrm>
            <a:off x="218661" y="4044857"/>
            <a:ext cx="5130579" cy="1215269"/>
          </a:xfrm>
          <a:prstGeom prst="wedgeRoundRectCallout">
            <a:avLst>
              <a:gd name="adj1" fmla="val 57257"/>
              <a:gd name="adj2" fmla="val 196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dirty="0">
                <a:solidFill>
                  <a:schemeClr val="tx1"/>
                </a:solidFill>
              </a:rPr>
              <a:t>全員</a:t>
            </a:r>
            <a:endParaRPr lang="en-US" altLang="ja-JP" sz="2800" dirty="0">
              <a:solidFill>
                <a:schemeClr val="tx1"/>
              </a:solidFill>
            </a:endParaRPr>
          </a:p>
          <a:p>
            <a:r>
              <a:rPr lang="ja-JP" altLang="en-US" sz="2800" dirty="0">
                <a:solidFill>
                  <a:schemeClr val="tx1"/>
                </a:solidFill>
              </a:rPr>
              <a:t>→清掃活動、片付け、感想発表</a:t>
            </a:r>
          </a:p>
        </p:txBody>
      </p:sp>
      <p:sp>
        <p:nvSpPr>
          <p:cNvPr id="15" name="テキスト ボックス 14"/>
          <p:cNvSpPr txBox="1"/>
          <p:nvPr/>
        </p:nvSpPr>
        <p:spPr>
          <a:xfrm>
            <a:off x="1809169" y="5525354"/>
            <a:ext cx="5943600" cy="830997"/>
          </a:xfrm>
          <a:prstGeom prst="rect">
            <a:avLst/>
          </a:prstGeom>
          <a:solidFill>
            <a:schemeClr val="accent4">
              <a:lumMod val="60000"/>
              <a:lumOff val="40000"/>
            </a:schemeClr>
          </a:solidFill>
          <a:ln w="38100">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ja-JP" altLang="en-US" sz="2400" dirty="0">
                <a:latin typeface="+mj-ea"/>
                <a:ea typeface="+mj-ea"/>
              </a:rPr>
              <a:t>小中連携した児童生徒主体の活動</a:t>
            </a:r>
            <a:endParaRPr lang="en-US" altLang="ja-JP" sz="2400" dirty="0">
              <a:latin typeface="+mj-ea"/>
              <a:ea typeface="+mj-ea"/>
            </a:endParaRPr>
          </a:p>
          <a:p>
            <a:pPr algn="ctr"/>
            <a:r>
              <a:rPr lang="ja-JP" altLang="en-US" sz="2400" dirty="0">
                <a:latin typeface="+mj-ea"/>
                <a:ea typeface="+mj-ea"/>
              </a:rPr>
              <a:t>→ふるさとを大切にする心を育む</a:t>
            </a:r>
          </a:p>
        </p:txBody>
      </p:sp>
    </p:spTree>
    <p:extLst>
      <p:ext uri="{BB962C8B-B14F-4D97-AF65-F5344CB8AC3E}">
        <p14:creationId xmlns:p14="http://schemas.microsoft.com/office/powerpoint/2010/main" val="4615126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AA1D3F61-0290-49D1-B09E-39B0B9D428F0}" type="slidenum">
              <a:rPr kumimoji="1" lang="ja-JP" altLang="en-US" smtClean="0"/>
              <a:t>26</a:t>
            </a:fld>
            <a:endParaRPr kumimoji="1" lang="ja-JP" altLang="en-US"/>
          </a:p>
        </p:txBody>
      </p:sp>
      <p:sp>
        <p:nvSpPr>
          <p:cNvPr id="6" name="テキスト 101"/>
          <p:cNvSpPr txBox="1"/>
          <p:nvPr/>
        </p:nvSpPr>
        <p:spPr>
          <a:xfrm>
            <a:off x="336907" y="467150"/>
            <a:ext cx="3351276" cy="461665"/>
          </a:xfrm>
          <a:prstGeom prst="rect">
            <a:avLst/>
          </a:prstGeom>
          <a:solidFill>
            <a:srgbClr val="FFFF00"/>
          </a:solidFill>
          <a:ln w="57150">
            <a:solidFill>
              <a:schemeClr val="tx1"/>
            </a:solidFill>
          </a:ln>
        </p:spPr>
        <p:txBody>
          <a:bodyPr wrap="square">
            <a:spAutoFit/>
          </a:bodyPr>
          <a:lstStyle/>
          <a:p>
            <a:pPr algn="ctr">
              <a:defRPr lang="ja-JP" altLang="en-US"/>
            </a:pPr>
            <a:r>
              <a:rPr lang="ja-JP" altLang="en-US" sz="2400" dirty="0">
                <a:latin typeface="AR P明朝体U"/>
                <a:ea typeface="AR P明朝体U"/>
              </a:rPr>
              <a:t>小中連携</a:t>
            </a:r>
          </a:p>
        </p:txBody>
      </p:sp>
      <p:sp>
        <p:nvSpPr>
          <p:cNvPr id="7" name="コンテンツ プレースホルダー 1"/>
          <p:cNvSpPr txBox="1">
            <a:spLocks/>
          </p:cNvSpPr>
          <p:nvPr/>
        </p:nvSpPr>
        <p:spPr>
          <a:xfrm>
            <a:off x="3797625" y="467151"/>
            <a:ext cx="2898648" cy="438581"/>
          </a:xfrm>
          <a:prstGeom prst="rect">
            <a:avLst/>
          </a:prstGeom>
          <a:ln>
            <a:solidFill>
              <a:schemeClr val="tx1"/>
            </a:solidFill>
          </a:ln>
        </p:spPr>
        <p:txBody>
          <a:bodyPr vert="horz" lIns="68580" tIns="34290" rIns="68580" bIns="34290" rtlCol="0" anchor="ctr">
            <a:normAutofit fontScale="92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100" b="1" dirty="0">
                <a:latin typeface="+mj-ea"/>
              </a:rPr>
              <a:t>～教職員同士の関わり～</a:t>
            </a:r>
            <a:endParaRPr lang="en-US" altLang="ja-JP" sz="2100" b="1" dirty="0">
              <a:latin typeface="+mj-ea"/>
            </a:endParaRPr>
          </a:p>
        </p:txBody>
      </p:sp>
      <p:sp>
        <p:nvSpPr>
          <p:cNvPr id="8" name="コンテンツ プレースホルダー 2"/>
          <p:cNvSpPr txBox="1">
            <a:spLocks/>
          </p:cNvSpPr>
          <p:nvPr/>
        </p:nvSpPr>
        <p:spPr>
          <a:xfrm>
            <a:off x="310860" y="1210798"/>
            <a:ext cx="5031760" cy="751669"/>
          </a:xfrm>
          <a:prstGeom prst="rect">
            <a:avLst/>
          </a:prstGeom>
          <a:solidFill>
            <a:srgbClr val="99FF99"/>
          </a:solidFill>
          <a:ln>
            <a:solidFill>
              <a:schemeClr val="tx1"/>
            </a:solidFill>
          </a:ln>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20000"/>
              </a:lnSpc>
              <a:spcBef>
                <a:spcPts val="0"/>
              </a:spcBef>
              <a:buNone/>
              <a:defRPr lang="ja-JP" altLang="en-US"/>
            </a:pPr>
            <a:r>
              <a:rPr lang="ja-JP" altLang="en-US" sz="3600" dirty="0" smtClean="0"/>
              <a:t>小中</a:t>
            </a:r>
            <a:r>
              <a:rPr lang="ja-JP" altLang="en-US" sz="3600" dirty="0"/>
              <a:t>連携</a:t>
            </a:r>
            <a:r>
              <a:rPr lang="en-US" altLang="ja-JP" sz="3600" dirty="0"/>
              <a:t>TT</a:t>
            </a:r>
            <a:r>
              <a:rPr lang="ja-JP" altLang="en-US" sz="3600" dirty="0"/>
              <a:t>授業交流</a:t>
            </a:r>
          </a:p>
        </p:txBody>
      </p:sp>
      <p:sp>
        <p:nvSpPr>
          <p:cNvPr id="11" name="正方形/長方形 10"/>
          <p:cNvSpPr/>
          <p:nvPr/>
        </p:nvSpPr>
        <p:spPr>
          <a:xfrm>
            <a:off x="291641" y="2189429"/>
            <a:ext cx="5598062" cy="67313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r>
              <a:rPr lang="ja-JP" altLang="en-US" sz="3200" dirty="0"/>
              <a:t>⑴免許保有職員への兼務発令</a:t>
            </a:r>
          </a:p>
        </p:txBody>
      </p:sp>
      <p:sp>
        <p:nvSpPr>
          <p:cNvPr id="12" name="正方形/長方形 11"/>
          <p:cNvSpPr/>
          <p:nvPr/>
        </p:nvSpPr>
        <p:spPr>
          <a:xfrm>
            <a:off x="291642" y="3109844"/>
            <a:ext cx="5598061" cy="67313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r>
              <a:rPr lang="ja-JP" altLang="en-US" sz="3200" dirty="0"/>
              <a:t>⑵連携授業を研究主任へ相談</a:t>
            </a:r>
          </a:p>
        </p:txBody>
      </p:sp>
      <p:sp>
        <p:nvSpPr>
          <p:cNvPr id="13" name="正方形/長方形 12"/>
          <p:cNvSpPr/>
          <p:nvPr/>
        </p:nvSpPr>
        <p:spPr>
          <a:xfrm>
            <a:off x="291640" y="4064704"/>
            <a:ext cx="5598062" cy="67313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r>
              <a:rPr lang="ja-JP" altLang="en-US" sz="3200" dirty="0"/>
              <a:t>⑶職員間で事前打ち合わせ</a:t>
            </a:r>
          </a:p>
        </p:txBody>
      </p:sp>
      <p:sp>
        <p:nvSpPr>
          <p:cNvPr id="14" name="正方形/長方形 13"/>
          <p:cNvSpPr/>
          <p:nvPr/>
        </p:nvSpPr>
        <p:spPr>
          <a:xfrm>
            <a:off x="291640" y="5001283"/>
            <a:ext cx="5598063" cy="67313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r>
              <a:rPr lang="ja-JP" altLang="en-US" sz="3200" dirty="0"/>
              <a:t>⑷連携した授業の実践</a:t>
            </a:r>
          </a:p>
        </p:txBody>
      </p:sp>
      <p:sp>
        <p:nvSpPr>
          <p:cNvPr id="15" name="正方形/長方形 14"/>
          <p:cNvSpPr/>
          <p:nvPr/>
        </p:nvSpPr>
        <p:spPr>
          <a:xfrm>
            <a:off x="291640" y="5937862"/>
            <a:ext cx="5598062" cy="67313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r>
              <a:rPr lang="ja-JP" altLang="en-US" sz="3200" dirty="0"/>
              <a:t>⑸振り返りシートに記入</a:t>
            </a:r>
          </a:p>
        </p:txBody>
      </p:sp>
      <p:sp>
        <p:nvSpPr>
          <p:cNvPr id="16" name="下矢印 15"/>
          <p:cNvSpPr/>
          <p:nvPr/>
        </p:nvSpPr>
        <p:spPr>
          <a:xfrm>
            <a:off x="3050916" y="2849904"/>
            <a:ext cx="493776" cy="2704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7" name="下矢印 16"/>
          <p:cNvSpPr/>
          <p:nvPr/>
        </p:nvSpPr>
        <p:spPr>
          <a:xfrm>
            <a:off x="3050916" y="3784376"/>
            <a:ext cx="493776" cy="2704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8" name="下矢印 17"/>
          <p:cNvSpPr/>
          <p:nvPr/>
        </p:nvSpPr>
        <p:spPr>
          <a:xfrm>
            <a:off x="3056880" y="4736434"/>
            <a:ext cx="493776" cy="2704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9" name="下矢印 18"/>
          <p:cNvSpPr/>
          <p:nvPr/>
        </p:nvSpPr>
        <p:spPr>
          <a:xfrm>
            <a:off x="3050916" y="5685663"/>
            <a:ext cx="493776" cy="2704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4" name="テキスト ボックス 23"/>
          <p:cNvSpPr txBox="1"/>
          <p:nvPr/>
        </p:nvSpPr>
        <p:spPr>
          <a:xfrm>
            <a:off x="6577656" y="5287403"/>
            <a:ext cx="2203704" cy="300082"/>
          </a:xfrm>
          <a:prstGeom prst="rect">
            <a:avLst/>
          </a:prstGeom>
          <a:noFill/>
        </p:spPr>
        <p:txBody>
          <a:bodyPr wrap="square" rtlCol="0">
            <a:spAutoFit/>
          </a:bodyPr>
          <a:lstStyle/>
          <a:p>
            <a:endParaRPr lang="ja-JP" altLang="en-US" sz="1350" dirty="0"/>
          </a:p>
        </p:txBody>
      </p:sp>
      <p:sp>
        <p:nvSpPr>
          <p:cNvPr id="25" name="テキスト ボックス 24"/>
          <p:cNvSpPr txBox="1"/>
          <p:nvPr/>
        </p:nvSpPr>
        <p:spPr>
          <a:xfrm>
            <a:off x="5955229" y="2171125"/>
            <a:ext cx="3136013" cy="1877437"/>
          </a:xfrm>
          <a:prstGeom prst="rect">
            <a:avLst/>
          </a:prstGeom>
          <a:solidFill>
            <a:srgbClr val="FFFF00"/>
          </a:solidFill>
          <a:ln>
            <a:solidFill>
              <a:schemeClr val="tx1"/>
            </a:solidFill>
          </a:ln>
        </p:spPr>
        <p:txBody>
          <a:bodyPr wrap="square" rtlCol="0">
            <a:spAutoFit/>
          </a:bodyPr>
          <a:lstStyle/>
          <a:p>
            <a:pPr algn="ctr"/>
            <a:r>
              <a:rPr lang="en-US" altLang="ja-JP" sz="3200" dirty="0" smtClean="0">
                <a:latin typeface="HGS創英角ｺﾞｼｯｸUB" panose="020B0900000000000000" pitchFamily="50" charset="-128"/>
                <a:ea typeface="HGS創英角ｺﾞｼｯｸUB" panose="020B0900000000000000" pitchFamily="50" charset="-128"/>
              </a:rPr>
              <a:t>〈</a:t>
            </a:r>
            <a:r>
              <a:rPr lang="ja-JP" altLang="en-US" sz="3200" dirty="0" smtClean="0">
                <a:latin typeface="HGS創英角ｺﾞｼｯｸUB" panose="020B0900000000000000" pitchFamily="50" charset="-128"/>
                <a:ea typeface="HGS創英角ｺﾞｼｯｸUB" panose="020B0900000000000000" pitchFamily="50" charset="-128"/>
              </a:rPr>
              <a:t>小</a:t>
            </a:r>
            <a:r>
              <a:rPr lang="ja-JP" altLang="en-US" sz="3200" dirty="0">
                <a:latin typeface="HGS創英角ｺﾞｼｯｸUB" panose="020B0900000000000000" pitchFamily="50" charset="-128"/>
                <a:ea typeface="HGS創英角ｺﾞｼｯｸUB" panose="020B0900000000000000" pitchFamily="50" charset="-128"/>
              </a:rPr>
              <a:t>→</a:t>
            </a:r>
            <a:r>
              <a:rPr lang="ja-JP" altLang="en-US" sz="3200" dirty="0" smtClean="0">
                <a:latin typeface="HGS創英角ｺﾞｼｯｸUB" panose="020B0900000000000000" pitchFamily="50" charset="-128"/>
                <a:ea typeface="HGS創英角ｺﾞｼｯｸUB" panose="020B0900000000000000" pitchFamily="50" charset="-128"/>
              </a:rPr>
              <a:t>中</a:t>
            </a:r>
            <a:r>
              <a:rPr lang="en-US" altLang="ja-JP" sz="3200" dirty="0" smtClean="0">
                <a:latin typeface="HGS創英角ｺﾞｼｯｸUB" panose="020B0900000000000000" pitchFamily="50" charset="-128"/>
                <a:ea typeface="HGS創英角ｺﾞｼｯｸUB" panose="020B0900000000000000" pitchFamily="50" charset="-128"/>
              </a:rPr>
              <a:t>〉</a:t>
            </a:r>
            <a:endParaRPr lang="en-US" altLang="ja-JP" sz="3200" dirty="0">
              <a:latin typeface="HGS創英角ｺﾞｼｯｸUB" panose="020B0900000000000000" pitchFamily="50" charset="-128"/>
              <a:ea typeface="HGS創英角ｺﾞｼｯｸUB" panose="020B0900000000000000" pitchFamily="50" charset="-128"/>
            </a:endParaRPr>
          </a:p>
          <a:p>
            <a:r>
              <a:rPr lang="ja-JP" altLang="en-US" sz="2000" dirty="0">
                <a:latin typeface="HGS創英角ｺﾞｼｯｸUB" panose="020B0900000000000000" pitchFamily="50" charset="-128"/>
                <a:ea typeface="HGS創英角ｺﾞｼｯｸUB" panose="020B0900000000000000" pitchFamily="50" charset="-128"/>
              </a:rPr>
              <a:t>　</a:t>
            </a:r>
            <a:r>
              <a:rPr lang="ja-JP" altLang="en-US" sz="2800" dirty="0">
                <a:latin typeface="HGS創英角ｺﾞｼｯｸUB" panose="020B0900000000000000" pitchFamily="50" charset="-128"/>
                <a:ea typeface="HGS創英角ｺﾞｼｯｸUB" panose="020B0900000000000000" pitchFamily="50" charset="-128"/>
              </a:rPr>
              <a:t>小学校段階</a:t>
            </a:r>
            <a:r>
              <a:rPr lang="ja-JP" altLang="en-US" sz="2800" dirty="0" smtClean="0">
                <a:latin typeface="HGS創英角ｺﾞｼｯｸUB" panose="020B0900000000000000" pitchFamily="50" charset="-128"/>
                <a:ea typeface="HGS創英角ｺﾞｼｯｸUB" panose="020B0900000000000000" pitchFamily="50" charset="-128"/>
              </a:rPr>
              <a:t>の</a:t>
            </a:r>
            <a:endParaRPr lang="en-US" altLang="ja-JP" sz="2800" dirty="0" smtClean="0">
              <a:latin typeface="HGS創英角ｺﾞｼｯｸUB" panose="020B0900000000000000" pitchFamily="50" charset="-128"/>
              <a:ea typeface="HGS創英角ｺﾞｼｯｸUB" panose="020B0900000000000000" pitchFamily="50" charset="-128"/>
            </a:endParaRPr>
          </a:p>
          <a:p>
            <a:r>
              <a:rPr lang="ja-JP" altLang="en-US" sz="2800" dirty="0" smtClean="0">
                <a:latin typeface="HGS創英角ｺﾞｼｯｸUB" panose="020B0900000000000000" pitchFamily="50" charset="-128"/>
                <a:ea typeface="HGS創英角ｺﾞｼｯｸUB" panose="020B0900000000000000" pitchFamily="50" charset="-128"/>
              </a:rPr>
              <a:t>　実態</a:t>
            </a:r>
            <a:r>
              <a:rPr lang="ja-JP" altLang="en-US" sz="2800" dirty="0">
                <a:latin typeface="HGS創英角ｺﾞｼｯｸUB" panose="020B0900000000000000" pitchFamily="50" charset="-128"/>
                <a:ea typeface="HGS創英角ｺﾞｼｯｸUB" panose="020B0900000000000000" pitchFamily="50" charset="-128"/>
              </a:rPr>
              <a:t>を把握した充実した個別指導</a:t>
            </a:r>
          </a:p>
        </p:txBody>
      </p:sp>
      <p:sp>
        <p:nvSpPr>
          <p:cNvPr id="26" name="テキスト ボックス 25"/>
          <p:cNvSpPr txBox="1"/>
          <p:nvPr/>
        </p:nvSpPr>
        <p:spPr>
          <a:xfrm>
            <a:off x="6012872" y="4426632"/>
            <a:ext cx="2917678" cy="1877437"/>
          </a:xfrm>
          <a:prstGeom prst="rect">
            <a:avLst/>
          </a:prstGeom>
          <a:solidFill>
            <a:srgbClr val="FFFF00"/>
          </a:solidFill>
          <a:ln>
            <a:solidFill>
              <a:schemeClr val="tx1"/>
            </a:solidFill>
          </a:ln>
        </p:spPr>
        <p:txBody>
          <a:bodyPr wrap="square" rtlCol="0">
            <a:spAutoFit/>
          </a:bodyPr>
          <a:lstStyle/>
          <a:p>
            <a:pPr algn="ctr"/>
            <a:r>
              <a:rPr lang="en-US" altLang="ja-JP" sz="3200" dirty="0" smtClean="0">
                <a:latin typeface="HGS創英角ｺﾞｼｯｸUB" panose="020B0900000000000000" pitchFamily="50" charset="-128"/>
                <a:ea typeface="HGS創英角ｺﾞｼｯｸUB" panose="020B0900000000000000" pitchFamily="50" charset="-128"/>
              </a:rPr>
              <a:t>〈</a:t>
            </a:r>
            <a:r>
              <a:rPr lang="ja-JP" altLang="en-US" sz="3200" dirty="0" smtClean="0">
                <a:latin typeface="HGS創英角ｺﾞｼｯｸUB" panose="020B0900000000000000" pitchFamily="50" charset="-128"/>
                <a:ea typeface="HGS創英角ｺﾞｼｯｸUB" panose="020B0900000000000000" pitchFamily="50" charset="-128"/>
              </a:rPr>
              <a:t>中</a:t>
            </a:r>
            <a:r>
              <a:rPr lang="ja-JP" altLang="en-US" sz="3200" dirty="0">
                <a:latin typeface="HGS創英角ｺﾞｼｯｸUB" panose="020B0900000000000000" pitchFamily="50" charset="-128"/>
                <a:ea typeface="HGS創英角ｺﾞｼｯｸUB" panose="020B0900000000000000" pitchFamily="50" charset="-128"/>
              </a:rPr>
              <a:t>→</a:t>
            </a:r>
            <a:r>
              <a:rPr lang="ja-JP" altLang="en-US" sz="3200" dirty="0" smtClean="0">
                <a:latin typeface="HGS創英角ｺﾞｼｯｸUB" panose="020B0900000000000000" pitchFamily="50" charset="-128"/>
                <a:ea typeface="HGS創英角ｺﾞｼｯｸUB" panose="020B0900000000000000" pitchFamily="50" charset="-128"/>
              </a:rPr>
              <a:t>小</a:t>
            </a:r>
            <a:r>
              <a:rPr lang="en-US" altLang="ja-JP" sz="3200" dirty="0" smtClean="0">
                <a:latin typeface="HGS創英角ｺﾞｼｯｸUB" panose="020B0900000000000000" pitchFamily="50" charset="-128"/>
                <a:ea typeface="HGS創英角ｺﾞｼｯｸUB" panose="020B0900000000000000" pitchFamily="50" charset="-128"/>
              </a:rPr>
              <a:t>〉</a:t>
            </a:r>
            <a:endParaRPr lang="en-US" altLang="ja-JP" sz="3200" dirty="0">
              <a:latin typeface="HGS創英角ｺﾞｼｯｸUB" panose="020B0900000000000000" pitchFamily="50" charset="-128"/>
              <a:ea typeface="HGS創英角ｺﾞｼｯｸUB" panose="020B0900000000000000" pitchFamily="50" charset="-128"/>
            </a:endParaRPr>
          </a:p>
          <a:p>
            <a:r>
              <a:rPr lang="ja-JP" altLang="en-US" sz="2000" dirty="0">
                <a:latin typeface="HGS創英角ｺﾞｼｯｸUB" panose="020B0900000000000000" pitchFamily="50" charset="-128"/>
                <a:ea typeface="HGS創英角ｺﾞｼｯｸUB" panose="020B0900000000000000" pitchFamily="50" charset="-128"/>
              </a:rPr>
              <a:t>　</a:t>
            </a:r>
            <a:r>
              <a:rPr lang="ja-JP" altLang="en-US" sz="2800" dirty="0">
                <a:latin typeface="HGS創英角ｺﾞｼｯｸUB" panose="020B0900000000000000" pitchFamily="50" charset="-128"/>
                <a:ea typeface="HGS創英角ｺﾞｼｯｸUB" panose="020B0900000000000000" pitchFamily="50" charset="-128"/>
              </a:rPr>
              <a:t>各教科の</a:t>
            </a:r>
            <a:r>
              <a:rPr lang="ja-JP" altLang="en-US" sz="2800" dirty="0" smtClean="0">
                <a:latin typeface="HGS創英角ｺﾞｼｯｸUB" panose="020B0900000000000000" pitchFamily="50" charset="-128"/>
                <a:ea typeface="HGS創英角ｺﾞｼｯｸUB" panose="020B0900000000000000" pitchFamily="50" charset="-128"/>
              </a:rPr>
              <a:t>専門　</a:t>
            </a:r>
            <a:endParaRPr lang="en-US" altLang="ja-JP" sz="2800" dirty="0" smtClean="0">
              <a:latin typeface="HGS創英角ｺﾞｼｯｸUB" panose="020B0900000000000000" pitchFamily="50" charset="-128"/>
              <a:ea typeface="HGS創英角ｺﾞｼｯｸUB" panose="020B0900000000000000" pitchFamily="50" charset="-128"/>
            </a:endParaRPr>
          </a:p>
          <a:p>
            <a:r>
              <a:rPr lang="ja-JP" altLang="en-US" sz="2800" dirty="0" smtClean="0">
                <a:latin typeface="HGS創英角ｺﾞｼｯｸUB" panose="020B0900000000000000" pitchFamily="50" charset="-128"/>
                <a:ea typeface="HGS創英角ｺﾞｼｯｸUB" panose="020B0900000000000000" pitchFamily="50" charset="-128"/>
              </a:rPr>
              <a:t>　性</a:t>
            </a:r>
            <a:r>
              <a:rPr lang="ja-JP" altLang="en-US" sz="2800" dirty="0">
                <a:latin typeface="HGS創英角ｺﾞｼｯｸUB" panose="020B0900000000000000" pitchFamily="50" charset="-128"/>
                <a:ea typeface="HGS創英角ｺﾞｼｯｸUB" panose="020B0900000000000000" pitchFamily="50" charset="-128"/>
              </a:rPr>
              <a:t>を</a:t>
            </a:r>
            <a:r>
              <a:rPr lang="ja-JP" altLang="en-US" sz="2800" dirty="0" smtClean="0">
                <a:latin typeface="HGS創英角ｺﾞｼｯｸUB" panose="020B0900000000000000" pitchFamily="50" charset="-128"/>
                <a:ea typeface="HGS創英角ｺﾞｼｯｸUB" panose="020B0900000000000000" pitchFamily="50" charset="-128"/>
              </a:rPr>
              <a:t>生かした</a:t>
            </a:r>
            <a:endParaRPr lang="en-US" altLang="ja-JP" sz="2800" dirty="0" smtClean="0">
              <a:latin typeface="HGS創英角ｺﾞｼｯｸUB" panose="020B0900000000000000" pitchFamily="50" charset="-128"/>
              <a:ea typeface="HGS創英角ｺﾞｼｯｸUB" panose="020B0900000000000000" pitchFamily="50" charset="-128"/>
            </a:endParaRPr>
          </a:p>
          <a:p>
            <a:r>
              <a:rPr lang="ja-JP" altLang="en-US" sz="2800" dirty="0" smtClean="0">
                <a:latin typeface="HGS創英角ｺﾞｼｯｸUB" panose="020B0900000000000000" pitchFamily="50" charset="-128"/>
                <a:ea typeface="HGS創英角ｺﾞｼｯｸUB" panose="020B0900000000000000" pitchFamily="50" charset="-128"/>
              </a:rPr>
              <a:t>　充実</a:t>
            </a:r>
            <a:r>
              <a:rPr lang="ja-JP" altLang="en-US" sz="2800" dirty="0">
                <a:latin typeface="HGS創英角ｺﾞｼｯｸUB" panose="020B0900000000000000" pitchFamily="50" charset="-128"/>
                <a:ea typeface="HGS創英角ｺﾞｼｯｸUB" panose="020B0900000000000000" pitchFamily="50" charset="-128"/>
              </a:rPr>
              <a:t>した指導</a:t>
            </a:r>
          </a:p>
        </p:txBody>
      </p:sp>
    </p:spTree>
    <p:extLst>
      <p:ext uri="{BB962C8B-B14F-4D97-AF65-F5344CB8AC3E}">
        <p14:creationId xmlns:p14="http://schemas.microsoft.com/office/powerpoint/2010/main" val="1115599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吹き出し 18"/>
          <p:cNvSpPr/>
          <p:nvPr/>
        </p:nvSpPr>
        <p:spPr>
          <a:xfrm>
            <a:off x="247526" y="1150696"/>
            <a:ext cx="7425484" cy="1069142"/>
          </a:xfrm>
          <a:prstGeom prst="wedgeRoundRectCallout">
            <a:avLst>
              <a:gd name="adj1" fmla="val -34657"/>
              <a:gd name="adj2" fmla="val 75491"/>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4" name="スライド番号プレースホルダー 3"/>
          <p:cNvSpPr>
            <a:spLocks noGrp="1"/>
          </p:cNvSpPr>
          <p:nvPr>
            <p:ph type="sldNum" sz="quarter" idx="12"/>
          </p:nvPr>
        </p:nvSpPr>
        <p:spPr/>
        <p:txBody>
          <a:bodyPr/>
          <a:lstStyle/>
          <a:p>
            <a:fld id="{AA1D3F61-0290-49D1-B09E-39B0B9D428F0}" type="slidenum">
              <a:rPr kumimoji="1" lang="ja-JP" altLang="en-US" smtClean="0"/>
              <a:t>27</a:t>
            </a:fld>
            <a:endParaRPr kumimoji="1" lang="ja-JP" altLang="en-US"/>
          </a:p>
        </p:txBody>
      </p:sp>
      <p:sp>
        <p:nvSpPr>
          <p:cNvPr id="8" name="テキスト 101"/>
          <p:cNvSpPr txBox="1"/>
          <p:nvPr/>
        </p:nvSpPr>
        <p:spPr>
          <a:xfrm>
            <a:off x="499660" y="295877"/>
            <a:ext cx="2364564" cy="707886"/>
          </a:xfrm>
          <a:prstGeom prst="rect">
            <a:avLst/>
          </a:prstGeom>
          <a:solidFill>
            <a:schemeClr val="bg2">
              <a:lumMod val="90000"/>
            </a:schemeClr>
          </a:solidFill>
          <a:ln w="57150">
            <a:solidFill>
              <a:schemeClr val="tx1"/>
            </a:solidFill>
          </a:ln>
        </p:spPr>
        <p:txBody>
          <a:bodyPr wrap="square">
            <a:spAutoFit/>
          </a:bodyPr>
          <a:lstStyle/>
          <a:p>
            <a:pPr algn="ctr">
              <a:defRPr lang="ja-JP" altLang="en-US"/>
            </a:pPr>
            <a:r>
              <a:rPr lang="ja-JP" altLang="en-US" sz="4000" dirty="0" smtClean="0">
                <a:latin typeface="AR P明朝体U"/>
                <a:ea typeface="AR P明朝体U"/>
              </a:rPr>
              <a:t>成　果</a:t>
            </a:r>
            <a:endParaRPr lang="ja-JP" altLang="en-US" sz="4000" dirty="0">
              <a:latin typeface="AR P明朝体U"/>
              <a:ea typeface="AR P明朝体U"/>
            </a:endParaRPr>
          </a:p>
        </p:txBody>
      </p:sp>
      <p:sp>
        <p:nvSpPr>
          <p:cNvPr id="9" name="コンテンツ プレースホルダー 1"/>
          <p:cNvSpPr txBox="1">
            <a:spLocks/>
          </p:cNvSpPr>
          <p:nvPr/>
        </p:nvSpPr>
        <p:spPr>
          <a:xfrm>
            <a:off x="5008626" y="486456"/>
            <a:ext cx="2898648" cy="438581"/>
          </a:xfrm>
          <a:prstGeom prst="rect">
            <a:avLst/>
          </a:prstGeom>
          <a:ln>
            <a:solidFill>
              <a:schemeClr val="tx1"/>
            </a:solidFill>
          </a:ln>
        </p:spPr>
        <p:txBody>
          <a:bodyPr vert="horz" lIns="68580" tIns="34290" rIns="68580" bIns="3429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100" b="1" dirty="0">
                <a:latin typeface="+mj-ea"/>
              </a:rPr>
              <a:t>～児童・生徒の感想～</a:t>
            </a:r>
            <a:endParaRPr lang="en-US" altLang="ja-JP" sz="2100" b="1" dirty="0">
              <a:latin typeface="+mj-ea"/>
            </a:endParaRPr>
          </a:p>
        </p:txBody>
      </p:sp>
      <p:pic>
        <p:nvPicPr>
          <p:cNvPr id="13" name="図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028" y="2657200"/>
            <a:ext cx="2475196" cy="1848647"/>
          </a:xfrm>
          <a:prstGeom prst="rect">
            <a:avLst/>
          </a:prstGeom>
        </p:spPr>
      </p:pic>
      <p:sp>
        <p:nvSpPr>
          <p:cNvPr id="14" name="テキスト ボックス 13"/>
          <p:cNvSpPr txBox="1"/>
          <p:nvPr/>
        </p:nvSpPr>
        <p:spPr>
          <a:xfrm>
            <a:off x="366434" y="1185776"/>
            <a:ext cx="7306576" cy="954107"/>
          </a:xfrm>
          <a:prstGeom prst="rect">
            <a:avLst/>
          </a:prstGeom>
          <a:noFill/>
        </p:spPr>
        <p:txBody>
          <a:bodyPr wrap="square" rtlCol="0">
            <a:spAutoFit/>
          </a:bodyPr>
          <a:lstStyle/>
          <a:p>
            <a:r>
              <a:rPr lang="ja-JP" altLang="en-US" sz="1600" dirty="0">
                <a:latin typeface="UD デジタル 教科書体 N-B" panose="02020700000000000000" pitchFamily="17" charset="-128"/>
                <a:ea typeface="UD デジタル 教科書体 N-B" panose="02020700000000000000" pitchFamily="17" charset="-128"/>
              </a:rPr>
              <a:t>　</a:t>
            </a:r>
            <a:r>
              <a:rPr lang="ja-JP" altLang="en-US" sz="2800" dirty="0">
                <a:latin typeface="UD デジタル 教科書体 N-B" panose="02020700000000000000" pitchFamily="17" charset="-128"/>
                <a:ea typeface="UD デジタル 教科書体 N-B" panose="02020700000000000000" pitchFamily="17" charset="-128"/>
              </a:rPr>
              <a:t>中学生のかっこいい姿を見てわたしも</a:t>
            </a:r>
            <a:r>
              <a:rPr lang="ja-JP" altLang="en-US" sz="2800" dirty="0" smtClean="0">
                <a:latin typeface="UD デジタル 教科書体 N-B" panose="02020700000000000000" pitchFamily="17" charset="-128"/>
                <a:ea typeface="UD デジタル 教科書体 N-B" panose="02020700000000000000" pitchFamily="17" charset="-128"/>
              </a:rPr>
              <a:t>来年</a:t>
            </a:r>
            <a:endParaRPr lang="en-US" altLang="ja-JP" sz="2800" dirty="0" smtClean="0">
              <a:latin typeface="UD デジタル 教科書体 N-B" panose="02020700000000000000" pitchFamily="17" charset="-128"/>
              <a:ea typeface="UD デジタル 教科書体 N-B" panose="02020700000000000000" pitchFamily="17" charset="-128"/>
            </a:endParaRPr>
          </a:p>
          <a:p>
            <a:r>
              <a:rPr lang="ja-JP" altLang="en-US" sz="2800" dirty="0" smtClean="0">
                <a:latin typeface="UD デジタル 教科書体 N-B" panose="02020700000000000000" pitchFamily="17" charset="-128"/>
                <a:ea typeface="UD デジタル 教科書体 N-B" panose="02020700000000000000" pitchFamily="17" charset="-128"/>
              </a:rPr>
              <a:t>中学校</a:t>
            </a:r>
            <a:r>
              <a:rPr lang="ja-JP" altLang="en-US" sz="2800" dirty="0">
                <a:latin typeface="UD デジタル 教科書体 N-B" panose="02020700000000000000" pitchFamily="17" charset="-128"/>
                <a:ea typeface="UD デジタル 教科書体 N-B" panose="02020700000000000000" pitchFamily="17" charset="-128"/>
              </a:rPr>
              <a:t>で応援団になりたいと思った。</a:t>
            </a:r>
          </a:p>
        </p:txBody>
      </p:sp>
      <p:sp>
        <p:nvSpPr>
          <p:cNvPr id="20" name="角丸四角形吹き出し 19"/>
          <p:cNvSpPr/>
          <p:nvPr/>
        </p:nvSpPr>
        <p:spPr>
          <a:xfrm>
            <a:off x="3163420" y="2275481"/>
            <a:ext cx="5351930" cy="1053479"/>
          </a:xfrm>
          <a:prstGeom prst="wedgeRoundRectCallout">
            <a:avLst>
              <a:gd name="adj1" fmla="val -60348"/>
              <a:gd name="adj2" fmla="val 57096"/>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1" name="角丸四角形吹き出し 20"/>
          <p:cNvSpPr/>
          <p:nvPr/>
        </p:nvSpPr>
        <p:spPr>
          <a:xfrm>
            <a:off x="1270749" y="5395746"/>
            <a:ext cx="6367124" cy="1076922"/>
          </a:xfrm>
          <a:prstGeom prst="wedgeRoundRectCallout">
            <a:avLst>
              <a:gd name="adj1" fmla="val -39884"/>
              <a:gd name="adj2" fmla="val -111344"/>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2" name="角丸四角形吹き出し 21"/>
          <p:cNvSpPr/>
          <p:nvPr/>
        </p:nvSpPr>
        <p:spPr>
          <a:xfrm>
            <a:off x="3148656" y="3447996"/>
            <a:ext cx="5351931" cy="1908667"/>
          </a:xfrm>
          <a:prstGeom prst="wedgeRoundRectCallout">
            <a:avLst>
              <a:gd name="adj1" fmla="val -63294"/>
              <a:gd name="adj2" fmla="val 2208"/>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5" name="テキスト ボックス 14"/>
          <p:cNvSpPr txBox="1"/>
          <p:nvPr/>
        </p:nvSpPr>
        <p:spPr>
          <a:xfrm>
            <a:off x="3244102" y="2413935"/>
            <a:ext cx="5190566" cy="954107"/>
          </a:xfrm>
          <a:prstGeom prst="rect">
            <a:avLst/>
          </a:prstGeom>
          <a:noFill/>
        </p:spPr>
        <p:txBody>
          <a:bodyPr wrap="square" rtlCol="0">
            <a:spAutoFit/>
          </a:bodyPr>
          <a:lstStyle/>
          <a:p>
            <a:r>
              <a:rPr lang="ja-JP" altLang="en-US" sz="2800" dirty="0">
                <a:latin typeface="UD デジタル 教科書体 N-B" panose="02020700000000000000" pitchFamily="17" charset="-128"/>
                <a:ea typeface="UD デジタル 教科書体 N-B" panose="02020700000000000000" pitchFamily="17" charset="-128"/>
              </a:rPr>
              <a:t>　年下の子たちとの交流や協力でできてとてもよかった。</a:t>
            </a:r>
          </a:p>
        </p:txBody>
      </p:sp>
      <p:sp>
        <p:nvSpPr>
          <p:cNvPr id="18" name="テキスト ボックス 17"/>
          <p:cNvSpPr txBox="1"/>
          <p:nvPr/>
        </p:nvSpPr>
        <p:spPr>
          <a:xfrm>
            <a:off x="3163420" y="3521798"/>
            <a:ext cx="5351930" cy="1815882"/>
          </a:xfrm>
          <a:prstGeom prst="rect">
            <a:avLst/>
          </a:prstGeom>
          <a:noFill/>
        </p:spPr>
        <p:txBody>
          <a:bodyPr wrap="square" rtlCol="0">
            <a:spAutoFit/>
          </a:bodyPr>
          <a:lstStyle/>
          <a:p>
            <a:r>
              <a:rPr lang="ja-JP" altLang="en-US" sz="2800" dirty="0">
                <a:latin typeface="UD デジタル 教科書体 N-B" panose="02020700000000000000" pitchFamily="17" charset="-128"/>
                <a:ea typeface="UD デジタル 教科書体 N-B" panose="02020700000000000000" pitchFamily="17" charset="-128"/>
              </a:rPr>
              <a:t>　中学校でも人の経験や行動など、大切なところをみつけながら読むことがわかった。話を読むのが楽しみになった。</a:t>
            </a:r>
          </a:p>
        </p:txBody>
      </p:sp>
      <p:sp>
        <p:nvSpPr>
          <p:cNvPr id="16" name="テキスト ボックス 15"/>
          <p:cNvSpPr txBox="1"/>
          <p:nvPr/>
        </p:nvSpPr>
        <p:spPr>
          <a:xfrm>
            <a:off x="1526241" y="5520002"/>
            <a:ext cx="6146769" cy="954107"/>
          </a:xfrm>
          <a:prstGeom prst="rect">
            <a:avLst/>
          </a:prstGeom>
          <a:noFill/>
        </p:spPr>
        <p:txBody>
          <a:bodyPr wrap="square" rtlCol="0">
            <a:spAutoFit/>
          </a:bodyPr>
          <a:lstStyle/>
          <a:p>
            <a:r>
              <a:rPr lang="ja-JP" altLang="en-US" sz="2800" dirty="0">
                <a:latin typeface="UD デジタル 教科書体 N-B" panose="02020700000000000000" pitchFamily="17" charset="-128"/>
                <a:ea typeface="UD デジタル 教科書体 N-B" panose="02020700000000000000" pitchFamily="17" charset="-128"/>
              </a:rPr>
              <a:t>　小学校の学習と中学校の学習</a:t>
            </a:r>
            <a:r>
              <a:rPr lang="ja-JP" altLang="en-US" sz="2800" dirty="0" smtClean="0">
                <a:latin typeface="UD デジタル 教科書体 N-B" panose="02020700000000000000" pitchFamily="17" charset="-128"/>
                <a:ea typeface="UD デジタル 教科書体 N-B" panose="02020700000000000000" pitchFamily="17" charset="-128"/>
              </a:rPr>
              <a:t>は</a:t>
            </a:r>
            <a:endParaRPr lang="en-US" altLang="ja-JP" sz="2800" dirty="0" smtClean="0">
              <a:latin typeface="UD デジタル 教科書体 N-B" panose="02020700000000000000" pitchFamily="17" charset="-128"/>
              <a:ea typeface="UD デジタル 教科書体 N-B" panose="02020700000000000000" pitchFamily="17" charset="-128"/>
            </a:endParaRPr>
          </a:p>
          <a:p>
            <a:r>
              <a:rPr lang="ja-JP" altLang="en-US" sz="2800" dirty="0" smtClean="0">
                <a:latin typeface="UD デジタル 教科書体 N-B" panose="02020700000000000000" pitchFamily="17" charset="-128"/>
                <a:ea typeface="UD デジタル 教科書体 N-B" panose="02020700000000000000" pitchFamily="17" charset="-128"/>
              </a:rPr>
              <a:t>つながって</a:t>
            </a:r>
            <a:r>
              <a:rPr lang="ja-JP" altLang="en-US" sz="2800" dirty="0">
                <a:latin typeface="UD デジタル 教科書体 N-B" panose="02020700000000000000" pitchFamily="17" charset="-128"/>
                <a:ea typeface="UD デジタル 教科書体 N-B" panose="02020700000000000000" pitchFamily="17" charset="-128"/>
              </a:rPr>
              <a:t>いるんだなと思いました。</a:t>
            </a:r>
          </a:p>
        </p:txBody>
      </p:sp>
    </p:spTree>
    <p:extLst>
      <p:ext uri="{BB962C8B-B14F-4D97-AF65-F5344CB8AC3E}">
        <p14:creationId xmlns:p14="http://schemas.microsoft.com/office/powerpoint/2010/main" val="32716874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67" y="2777491"/>
            <a:ext cx="2408843" cy="1766973"/>
          </a:xfrm>
          <a:prstGeom prst="rect">
            <a:avLst/>
          </a:prstGeom>
        </p:spPr>
      </p:pic>
      <p:sp>
        <p:nvSpPr>
          <p:cNvPr id="19" name="角丸四角形吹き出し 18"/>
          <p:cNvSpPr/>
          <p:nvPr/>
        </p:nvSpPr>
        <p:spPr>
          <a:xfrm>
            <a:off x="513107" y="1094250"/>
            <a:ext cx="8267824" cy="1081790"/>
          </a:xfrm>
          <a:prstGeom prst="wedgeRoundRectCallout">
            <a:avLst>
              <a:gd name="adj1" fmla="val -34897"/>
              <a:gd name="adj2" fmla="val 121429"/>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p:sp>
        <p:nvSpPr>
          <p:cNvPr id="4" name="スライド番号プレースホルダー 3"/>
          <p:cNvSpPr>
            <a:spLocks noGrp="1"/>
          </p:cNvSpPr>
          <p:nvPr>
            <p:ph type="sldNum" sz="quarter" idx="12"/>
          </p:nvPr>
        </p:nvSpPr>
        <p:spPr/>
        <p:txBody>
          <a:bodyPr/>
          <a:lstStyle/>
          <a:p>
            <a:fld id="{AA1D3F61-0290-49D1-B09E-39B0B9D428F0}" type="slidenum">
              <a:rPr kumimoji="1" lang="ja-JP" altLang="en-US" smtClean="0"/>
              <a:t>28</a:t>
            </a:fld>
            <a:endParaRPr kumimoji="1" lang="ja-JP" altLang="en-US"/>
          </a:p>
        </p:txBody>
      </p:sp>
      <p:sp>
        <p:nvSpPr>
          <p:cNvPr id="9" name="コンテンツ プレースホルダー 1"/>
          <p:cNvSpPr txBox="1">
            <a:spLocks/>
          </p:cNvSpPr>
          <p:nvPr/>
        </p:nvSpPr>
        <p:spPr>
          <a:xfrm>
            <a:off x="5783312" y="439916"/>
            <a:ext cx="2898648" cy="438581"/>
          </a:xfrm>
          <a:prstGeom prst="rect">
            <a:avLst/>
          </a:prstGeom>
          <a:ln>
            <a:solidFill>
              <a:schemeClr val="tx1"/>
            </a:solidFill>
          </a:ln>
        </p:spPr>
        <p:txBody>
          <a:bodyPr vert="horz" lIns="68580" tIns="34290" rIns="68580" bIns="3429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100" b="1" dirty="0">
                <a:latin typeface="+mj-ea"/>
              </a:rPr>
              <a:t>～教員の感想～</a:t>
            </a:r>
            <a:endParaRPr lang="en-US" altLang="ja-JP" sz="2100" b="1" dirty="0">
              <a:latin typeface="+mj-ea"/>
            </a:endParaRPr>
          </a:p>
        </p:txBody>
      </p:sp>
      <p:sp>
        <p:nvSpPr>
          <p:cNvPr id="20" name="角丸四角形吹き出し 19"/>
          <p:cNvSpPr/>
          <p:nvPr/>
        </p:nvSpPr>
        <p:spPr>
          <a:xfrm>
            <a:off x="3178780" y="2414793"/>
            <a:ext cx="5635393" cy="910156"/>
          </a:xfrm>
          <a:prstGeom prst="wedgeRoundRectCallout">
            <a:avLst>
              <a:gd name="adj1" fmla="val -60348"/>
              <a:gd name="adj2" fmla="val 57096"/>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p>
        </p:txBody>
      </p:sp>
      <p:sp>
        <p:nvSpPr>
          <p:cNvPr id="21" name="角丸四角形吹き出し 20"/>
          <p:cNvSpPr/>
          <p:nvPr/>
        </p:nvSpPr>
        <p:spPr>
          <a:xfrm>
            <a:off x="1286078" y="5145915"/>
            <a:ext cx="7382435" cy="1458772"/>
          </a:xfrm>
          <a:prstGeom prst="wedgeRoundRectCallout">
            <a:avLst>
              <a:gd name="adj1" fmla="val -46615"/>
              <a:gd name="adj2" fmla="val -98918"/>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p>
        </p:txBody>
      </p:sp>
      <p:sp>
        <p:nvSpPr>
          <p:cNvPr id="22" name="角丸四角形吹き出し 21"/>
          <p:cNvSpPr/>
          <p:nvPr/>
        </p:nvSpPr>
        <p:spPr>
          <a:xfrm>
            <a:off x="3428999" y="3696947"/>
            <a:ext cx="5351931" cy="1332179"/>
          </a:xfrm>
          <a:prstGeom prst="wedgeRoundRectCallout">
            <a:avLst>
              <a:gd name="adj1" fmla="val -63294"/>
              <a:gd name="adj2" fmla="val 2208"/>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p>
        </p:txBody>
      </p:sp>
      <p:sp>
        <p:nvSpPr>
          <p:cNvPr id="15" name="テキスト ボックス 14"/>
          <p:cNvSpPr txBox="1"/>
          <p:nvPr/>
        </p:nvSpPr>
        <p:spPr>
          <a:xfrm>
            <a:off x="499659" y="1142322"/>
            <a:ext cx="8168854" cy="830997"/>
          </a:xfrm>
          <a:prstGeom prst="rect">
            <a:avLst/>
          </a:prstGeom>
          <a:noFill/>
        </p:spPr>
        <p:txBody>
          <a:bodyPr wrap="square" rtlCol="0">
            <a:spAutoFit/>
          </a:bodyPr>
          <a:lstStyle/>
          <a:p>
            <a:r>
              <a:rPr lang="ja-JP" altLang="en-US" sz="2400" dirty="0">
                <a:latin typeface="UD デジタル 教科書体 N-B" panose="02020700000000000000" pitchFamily="17" charset="-128"/>
                <a:ea typeface="UD デジタル 教科書体 N-B" panose="02020700000000000000" pitchFamily="17" charset="-128"/>
              </a:rPr>
              <a:t>　中学生の競技する姿に小学生が喜んだり感心したりして、中学生の自己肯定感が高まった。</a:t>
            </a:r>
          </a:p>
        </p:txBody>
      </p:sp>
      <p:sp>
        <p:nvSpPr>
          <p:cNvPr id="18" name="テキスト ボックス 17"/>
          <p:cNvSpPr txBox="1"/>
          <p:nvPr/>
        </p:nvSpPr>
        <p:spPr>
          <a:xfrm>
            <a:off x="3428999" y="3777725"/>
            <a:ext cx="5351930" cy="1200329"/>
          </a:xfrm>
          <a:prstGeom prst="rect">
            <a:avLst/>
          </a:prstGeom>
          <a:noFill/>
        </p:spPr>
        <p:txBody>
          <a:bodyPr wrap="square" rtlCol="0">
            <a:spAutoFit/>
          </a:bodyPr>
          <a:lstStyle/>
          <a:p>
            <a:r>
              <a:rPr lang="ja-JP" altLang="en-US" sz="2400" dirty="0">
                <a:latin typeface="UD デジタル 教科書体 N-B" panose="02020700000000000000" pitchFamily="17" charset="-128"/>
                <a:ea typeface="UD デジタル 教科書体 N-B" panose="02020700000000000000" pitchFamily="17" charset="-128"/>
              </a:rPr>
              <a:t>　中学校の先生方の専門性という強みをいかしたり、児童生徒理解や実態把握をしたりすることができた。</a:t>
            </a:r>
          </a:p>
        </p:txBody>
      </p:sp>
      <p:sp>
        <p:nvSpPr>
          <p:cNvPr id="16" name="テキスト ボックス 15"/>
          <p:cNvSpPr txBox="1"/>
          <p:nvPr/>
        </p:nvSpPr>
        <p:spPr>
          <a:xfrm>
            <a:off x="1597780" y="5338584"/>
            <a:ext cx="7126942" cy="1200329"/>
          </a:xfrm>
          <a:prstGeom prst="rect">
            <a:avLst/>
          </a:prstGeom>
          <a:noFill/>
        </p:spPr>
        <p:txBody>
          <a:bodyPr wrap="square" rtlCol="0">
            <a:spAutoFit/>
          </a:bodyPr>
          <a:lstStyle/>
          <a:p>
            <a:r>
              <a:rPr lang="ja-JP" altLang="en-US" sz="2400" dirty="0">
                <a:latin typeface="UD デジタル 教科書体 N-B" panose="02020700000000000000" pitchFamily="17" charset="-128"/>
                <a:ea typeface="UD デジタル 教科書体 N-B" panose="02020700000000000000" pitchFamily="17" charset="-128"/>
              </a:rPr>
              <a:t>　小学校での学習内容がどのようなものか、よく理解できた。児童の実態もよく把握することができた。</a:t>
            </a:r>
          </a:p>
        </p:txBody>
      </p:sp>
      <p:sp>
        <p:nvSpPr>
          <p:cNvPr id="14" name="テキスト ボックス 13"/>
          <p:cNvSpPr txBox="1"/>
          <p:nvPr/>
        </p:nvSpPr>
        <p:spPr>
          <a:xfrm>
            <a:off x="3291197" y="2465865"/>
            <a:ext cx="5522976" cy="954107"/>
          </a:xfrm>
          <a:prstGeom prst="rect">
            <a:avLst/>
          </a:prstGeom>
          <a:noFill/>
        </p:spPr>
        <p:txBody>
          <a:bodyPr wrap="square" rtlCol="0">
            <a:spAutoFit/>
          </a:bodyPr>
          <a:lstStyle/>
          <a:p>
            <a:r>
              <a:rPr lang="ja-JP" altLang="en-US" sz="2400" dirty="0">
                <a:latin typeface="UD デジタル 教科書体 N-B" panose="02020700000000000000" pitchFamily="17" charset="-128"/>
                <a:ea typeface="UD デジタル 教科書体 N-B" panose="02020700000000000000" pitchFamily="17" charset="-128"/>
              </a:rPr>
              <a:t> 中学生の一生懸命に競技をする姿から学ぶことが多く、意欲も高まった</a:t>
            </a:r>
            <a:r>
              <a:rPr lang="ja-JP" altLang="en-US" sz="3200" dirty="0">
                <a:latin typeface="UD デジタル 教科書体 N-B" panose="02020700000000000000" pitchFamily="17" charset="-128"/>
                <a:ea typeface="UD デジタル 教科書体 N-B" panose="02020700000000000000" pitchFamily="17" charset="-128"/>
              </a:rPr>
              <a:t>。</a:t>
            </a:r>
          </a:p>
        </p:txBody>
      </p:sp>
      <p:sp>
        <p:nvSpPr>
          <p:cNvPr id="17" name="テキスト 101"/>
          <p:cNvSpPr txBox="1"/>
          <p:nvPr/>
        </p:nvSpPr>
        <p:spPr>
          <a:xfrm>
            <a:off x="499660" y="295877"/>
            <a:ext cx="2364564" cy="707886"/>
          </a:xfrm>
          <a:prstGeom prst="rect">
            <a:avLst/>
          </a:prstGeom>
          <a:solidFill>
            <a:schemeClr val="bg2">
              <a:lumMod val="90000"/>
            </a:schemeClr>
          </a:solidFill>
          <a:ln w="57150">
            <a:solidFill>
              <a:schemeClr val="tx1"/>
            </a:solidFill>
          </a:ln>
        </p:spPr>
        <p:txBody>
          <a:bodyPr wrap="square">
            <a:spAutoFit/>
          </a:bodyPr>
          <a:lstStyle/>
          <a:p>
            <a:pPr algn="ctr">
              <a:defRPr lang="ja-JP" altLang="en-US"/>
            </a:pPr>
            <a:r>
              <a:rPr lang="ja-JP" altLang="en-US" sz="4000" dirty="0" smtClean="0">
                <a:latin typeface="AR P明朝体U"/>
                <a:ea typeface="AR P明朝体U"/>
              </a:rPr>
              <a:t>成　果</a:t>
            </a:r>
            <a:endParaRPr lang="ja-JP" altLang="en-US" sz="4000" dirty="0">
              <a:latin typeface="AR P明朝体U"/>
              <a:ea typeface="AR P明朝体U"/>
            </a:endParaRPr>
          </a:p>
        </p:txBody>
      </p:sp>
    </p:spTree>
    <p:extLst>
      <p:ext uri="{BB962C8B-B14F-4D97-AF65-F5344CB8AC3E}">
        <p14:creationId xmlns:p14="http://schemas.microsoft.com/office/powerpoint/2010/main" val="33487474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角丸四角形 11"/>
          <p:cNvSpPr/>
          <p:nvPr/>
        </p:nvSpPr>
        <p:spPr>
          <a:xfrm>
            <a:off x="558271" y="3681419"/>
            <a:ext cx="8324849" cy="2850599"/>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角丸四角形 4"/>
          <p:cNvSpPr/>
          <p:nvPr/>
        </p:nvSpPr>
        <p:spPr>
          <a:xfrm>
            <a:off x="514974" y="1207568"/>
            <a:ext cx="8324849" cy="2207795"/>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p:cNvSpPr>
            <a:spLocks noGrp="1"/>
          </p:cNvSpPr>
          <p:nvPr>
            <p:ph type="sldNum" sz="quarter" idx="12"/>
          </p:nvPr>
        </p:nvSpPr>
        <p:spPr>
          <a:xfrm>
            <a:off x="6521958" y="5615370"/>
            <a:ext cx="2057400" cy="273844"/>
          </a:xfrm>
        </p:spPr>
        <p:txBody>
          <a:bodyPr/>
          <a:lstStyle/>
          <a:p>
            <a:fld id="{AA1D3F61-0290-49D1-B09E-39B0B9D428F0}" type="slidenum">
              <a:rPr kumimoji="1" lang="ja-JP" altLang="en-US" smtClean="0"/>
              <a:t>29</a:t>
            </a:fld>
            <a:endParaRPr kumimoji="1" lang="ja-JP" altLang="en-US"/>
          </a:p>
        </p:txBody>
      </p:sp>
      <p:sp>
        <p:nvSpPr>
          <p:cNvPr id="9" name="コンテンツ プレースホルダー 1"/>
          <p:cNvSpPr txBox="1">
            <a:spLocks/>
          </p:cNvSpPr>
          <p:nvPr/>
        </p:nvSpPr>
        <p:spPr>
          <a:xfrm>
            <a:off x="5618588" y="446257"/>
            <a:ext cx="2898648" cy="438581"/>
          </a:xfrm>
          <a:prstGeom prst="rect">
            <a:avLst/>
          </a:prstGeom>
          <a:ln>
            <a:solidFill>
              <a:schemeClr val="tx1"/>
            </a:solidFill>
          </a:ln>
        </p:spPr>
        <p:txBody>
          <a:bodyPr vert="horz" lIns="68580" tIns="34290" rIns="68580" bIns="3429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100" b="1" dirty="0">
                <a:latin typeface="+mj-ea"/>
              </a:rPr>
              <a:t>～教員の感想～</a:t>
            </a:r>
            <a:endParaRPr lang="en-US" altLang="ja-JP" sz="2100" b="1" dirty="0">
              <a:latin typeface="+mj-ea"/>
            </a:endParaRPr>
          </a:p>
        </p:txBody>
      </p:sp>
      <p:sp>
        <p:nvSpPr>
          <p:cNvPr id="15" name="テキスト ボックス 14"/>
          <p:cNvSpPr txBox="1"/>
          <p:nvPr/>
        </p:nvSpPr>
        <p:spPr>
          <a:xfrm>
            <a:off x="558271" y="1248598"/>
            <a:ext cx="8238257" cy="1938992"/>
          </a:xfrm>
          <a:prstGeom prst="rect">
            <a:avLst/>
          </a:prstGeom>
          <a:noFill/>
        </p:spPr>
        <p:txBody>
          <a:bodyPr wrap="square" rtlCol="0">
            <a:spAutoFit/>
          </a:bodyPr>
          <a:lstStyle/>
          <a:p>
            <a:r>
              <a:rPr lang="ja-JP" altLang="en-US" sz="3600" b="1" u="sng" dirty="0" smtClean="0">
                <a:effectLst>
                  <a:outerShdw blurRad="38100" dist="38100" dir="2700000" algn="tl">
                    <a:srgbClr val="000000">
                      <a:alpha val="43137"/>
                    </a:srgbClr>
                  </a:outerShdw>
                </a:effectLst>
                <a:latin typeface="UD デジタル 教科書体 N-B" panose="02020700000000000000" pitchFamily="17" charset="-128"/>
                <a:ea typeface="UD デジタル 教科書体 N-B" panose="02020700000000000000" pitchFamily="17" charset="-128"/>
              </a:rPr>
              <a:t>　運動会</a:t>
            </a:r>
            <a:r>
              <a:rPr lang="ja-JP" altLang="en-US" sz="3600" b="1" u="sng" dirty="0">
                <a:effectLst>
                  <a:outerShdw blurRad="38100" dist="38100" dir="2700000" algn="tl">
                    <a:srgbClr val="000000">
                      <a:alpha val="43137"/>
                    </a:srgbClr>
                  </a:outerShdw>
                </a:effectLst>
                <a:latin typeface="UD デジタル 教科書体 N-B" panose="02020700000000000000" pitchFamily="17" charset="-128"/>
                <a:ea typeface="UD デジタル 教科書体 N-B" panose="02020700000000000000" pitchFamily="17" charset="-128"/>
              </a:rPr>
              <a:t>・・</a:t>
            </a:r>
            <a:r>
              <a:rPr lang="ja-JP" altLang="en-US" sz="3600" b="1" u="sng" dirty="0" smtClean="0">
                <a:effectLst>
                  <a:outerShdw blurRad="38100" dist="38100" dir="2700000" algn="tl">
                    <a:srgbClr val="000000">
                      <a:alpha val="43137"/>
                    </a:srgbClr>
                  </a:outerShdw>
                </a:effectLst>
                <a:latin typeface="UD デジタル 教科書体 N-B" panose="02020700000000000000" pitchFamily="17" charset="-128"/>
                <a:ea typeface="UD デジタル 教科書体 N-B" panose="02020700000000000000" pitchFamily="17" charset="-128"/>
              </a:rPr>
              <a:t>・</a:t>
            </a:r>
            <a:r>
              <a:rPr lang="ja-JP" altLang="en-US" sz="2800" b="1" u="sng" dirty="0" smtClean="0">
                <a:effectLst>
                  <a:outerShdw blurRad="38100" dist="38100" dir="2700000" algn="tl">
                    <a:srgbClr val="000000">
                      <a:alpha val="43137"/>
                    </a:srgbClr>
                  </a:outerShdw>
                </a:effectLst>
                <a:latin typeface="UD デジタル 教科書体 N-B" panose="02020700000000000000" pitchFamily="17" charset="-128"/>
                <a:ea typeface="UD デジタル 教科書体 N-B" panose="02020700000000000000" pitchFamily="17" charset="-128"/>
              </a:rPr>
              <a:t>　</a:t>
            </a:r>
            <a:endParaRPr lang="en-US" altLang="ja-JP" sz="2800" b="1" u="sng" dirty="0">
              <a:effectLst>
                <a:outerShdw blurRad="38100" dist="38100" dir="2700000" algn="tl">
                  <a:srgbClr val="000000">
                    <a:alpha val="43137"/>
                  </a:srgbClr>
                </a:outerShdw>
              </a:effectLst>
              <a:latin typeface="UD デジタル 教科書体 N-B" panose="02020700000000000000" pitchFamily="17" charset="-128"/>
              <a:ea typeface="UD デジタル 教科書体 N-B" panose="02020700000000000000" pitchFamily="17" charset="-128"/>
            </a:endParaRPr>
          </a:p>
          <a:p>
            <a:r>
              <a:rPr lang="ja-JP" altLang="en-US" sz="2800" dirty="0" smtClean="0">
                <a:latin typeface="UD デジタル 教科書体 N-B" panose="02020700000000000000" pitchFamily="17" charset="-128"/>
                <a:ea typeface="UD デジタル 教科書体 N-B" panose="02020700000000000000" pitchFamily="17" charset="-128"/>
              </a:rPr>
              <a:t>・今</a:t>
            </a:r>
            <a:r>
              <a:rPr lang="ja-JP" altLang="en-US" sz="2800" dirty="0">
                <a:latin typeface="UD デジタル 教科書体 N-B" panose="02020700000000000000" pitchFamily="17" charset="-128"/>
                <a:ea typeface="UD デジタル 教科書体 N-B" panose="02020700000000000000" pitchFamily="17" charset="-128"/>
              </a:rPr>
              <a:t>まで以上に見通しをもって取り組む必要</a:t>
            </a:r>
            <a:r>
              <a:rPr lang="ja-JP" altLang="en-US" sz="2800" dirty="0" smtClean="0">
                <a:latin typeface="UD デジタル 教科書体 N-B" panose="02020700000000000000" pitchFamily="17" charset="-128"/>
                <a:ea typeface="UD デジタル 教科書体 N-B" panose="02020700000000000000" pitchFamily="17" charset="-128"/>
              </a:rPr>
              <a:t>が</a:t>
            </a:r>
            <a:endParaRPr lang="en-US" altLang="ja-JP" sz="2800" dirty="0" smtClean="0">
              <a:latin typeface="UD デジタル 教科書体 N-B" panose="02020700000000000000" pitchFamily="17" charset="-128"/>
              <a:ea typeface="UD デジタル 教科書体 N-B" panose="02020700000000000000" pitchFamily="17" charset="-128"/>
            </a:endParaRPr>
          </a:p>
          <a:p>
            <a:r>
              <a:rPr lang="ja-JP" altLang="en-US" sz="2800" dirty="0" smtClean="0">
                <a:latin typeface="UD デジタル 教科書体 N-B" panose="02020700000000000000" pitchFamily="17" charset="-128"/>
                <a:ea typeface="UD デジタル 教科書体 N-B" panose="02020700000000000000" pitchFamily="17" charset="-128"/>
              </a:rPr>
              <a:t>　ある</a:t>
            </a:r>
            <a:r>
              <a:rPr lang="ja-JP" altLang="en-US" sz="2800" dirty="0">
                <a:latin typeface="UD デジタル 教科書体 N-B" panose="02020700000000000000" pitchFamily="17" charset="-128"/>
                <a:ea typeface="UD デジタル 教科書体 N-B" panose="02020700000000000000" pitchFamily="17" charset="-128"/>
              </a:rPr>
              <a:t>。</a:t>
            </a:r>
            <a:endParaRPr lang="en-US" altLang="ja-JP" sz="2800" dirty="0">
              <a:latin typeface="UD デジタル 教科書体 N-B" panose="02020700000000000000" pitchFamily="17" charset="-128"/>
              <a:ea typeface="UD デジタル 教科書体 N-B" panose="02020700000000000000" pitchFamily="17" charset="-128"/>
            </a:endParaRPr>
          </a:p>
          <a:p>
            <a:r>
              <a:rPr lang="ja-JP" altLang="en-US" sz="2800" dirty="0" smtClean="0">
                <a:latin typeface="UD デジタル 教科書体 N-B" panose="02020700000000000000" pitchFamily="17" charset="-128"/>
                <a:ea typeface="UD デジタル 教科書体 N-B" panose="02020700000000000000" pitchFamily="17" charset="-128"/>
              </a:rPr>
              <a:t>・小中学校</a:t>
            </a:r>
            <a:r>
              <a:rPr lang="ja-JP" altLang="en-US" sz="2800" dirty="0">
                <a:latin typeface="UD デジタル 教科書体 N-B" panose="02020700000000000000" pitchFamily="17" charset="-128"/>
                <a:ea typeface="UD デジタル 教科書体 N-B" panose="02020700000000000000" pitchFamily="17" charset="-128"/>
              </a:rPr>
              <a:t>の共通理解をより徹底</a:t>
            </a:r>
            <a:r>
              <a:rPr lang="ja-JP" altLang="en-US" sz="2800" dirty="0" smtClean="0">
                <a:latin typeface="UD デジタル 教科書体 N-B" panose="02020700000000000000" pitchFamily="17" charset="-128"/>
                <a:ea typeface="UD デジタル 教科書体 N-B" panose="02020700000000000000" pitchFamily="17" charset="-128"/>
              </a:rPr>
              <a:t>する必要</a:t>
            </a:r>
            <a:r>
              <a:rPr lang="ja-JP" altLang="en-US" sz="2800" dirty="0">
                <a:latin typeface="UD デジタル 教科書体 N-B" panose="02020700000000000000" pitchFamily="17" charset="-128"/>
                <a:ea typeface="UD デジタル 教科書体 N-B" panose="02020700000000000000" pitchFamily="17" charset="-128"/>
              </a:rPr>
              <a:t>が</a:t>
            </a:r>
            <a:r>
              <a:rPr lang="ja-JP" altLang="en-US" sz="2800" dirty="0" smtClean="0">
                <a:latin typeface="UD デジタル 教科書体 N-B" panose="02020700000000000000" pitchFamily="17" charset="-128"/>
                <a:ea typeface="UD デジタル 教科書体 N-B" panose="02020700000000000000" pitchFamily="17" charset="-128"/>
              </a:rPr>
              <a:t>ある</a:t>
            </a:r>
            <a:r>
              <a:rPr lang="ja-JP" altLang="en-US" sz="2800" dirty="0">
                <a:latin typeface="UD デジタル 教科書体 N-B" panose="02020700000000000000" pitchFamily="17" charset="-128"/>
                <a:ea typeface="UD デジタル 教科書体 N-B" panose="02020700000000000000" pitchFamily="17" charset="-128"/>
              </a:rPr>
              <a:t>。</a:t>
            </a:r>
          </a:p>
        </p:txBody>
      </p:sp>
      <p:sp>
        <p:nvSpPr>
          <p:cNvPr id="16" name="テキスト ボックス 15"/>
          <p:cNvSpPr txBox="1"/>
          <p:nvPr/>
        </p:nvSpPr>
        <p:spPr>
          <a:xfrm>
            <a:off x="558271" y="3854362"/>
            <a:ext cx="8238257" cy="2369880"/>
          </a:xfrm>
          <a:prstGeom prst="rect">
            <a:avLst/>
          </a:prstGeom>
          <a:noFill/>
        </p:spPr>
        <p:txBody>
          <a:bodyPr wrap="square" rtlCol="0">
            <a:spAutoFit/>
          </a:bodyPr>
          <a:lstStyle/>
          <a:p>
            <a:r>
              <a:rPr lang="ja-JP" altLang="en-US" sz="3600" u="sng" dirty="0" smtClean="0">
                <a:effectLst>
                  <a:outerShdw blurRad="38100" dist="38100" dir="2700000" algn="tl">
                    <a:srgbClr val="000000">
                      <a:alpha val="43137"/>
                    </a:srgbClr>
                  </a:outerShdw>
                </a:effectLst>
                <a:latin typeface="UD デジタル 教科書体 N-B" panose="02020700000000000000" pitchFamily="17" charset="-128"/>
                <a:ea typeface="UD デジタル 教科書体 N-B" panose="02020700000000000000" pitchFamily="17" charset="-128"/>
              </a:rPr>
              <a:t>　小中連携</a:t>
            </a:r>
            <a:r>
              <a:rPr lang="en-US" altLang="ja-JP" sz="3600" u="sng" dirty="0" smtClean="0">
                <a:effectLst>
                  <a:outerShdw blurRad="38100" dist="38100" dir="2700000" algn="tl">
                    <a:srgbClr val="000000">
                      <a:alpha val="43137"/>
                    </a:srgbClr>
                  </a:outerShdw>
                </a:effectLst>
                <a:latin typeface="UD デジタル 教科書体 N-B" panose="02020700000000000000" pitchFamily="17" charset="-128"/>
                <a:ea typeface="UD デジタル 教科書体 N-B" panose="02020700000000000000" pitchFamily="17" charset="-128"/>
              </a:rPr>
              <a:t>TT</a:t>
            </a:r>
            <a:r>
              <a:rPr lang="ja-JP" altLang="en-US" sz="3600" u="sng" dirty="0" smtClean="0">
                <a:effectLst>
                  <a:outerShdw blurRad="38100" dist="38100" dir="2700000" algn="tl">
                    <a:srgbClr val="000000">
                      <a:alpha val="43137"/>
                    </a:srgbClr>
                  </a:outerShdw>
                </a:effectLst>
                <a:latin typeface="UD デジタル 教科書体 N-B" panose="02020700000000000000" pitchFamily="17" charset="-128"/>
                <a:ea typeface="UD デジタル 教科書体 N-B" panose="02020700000000000000" pitchFamily="17" charset="-128"/>
              </a:rPr>
              <a:t>授業</a:t>
            </a:r>
            <a:r>
              <a:rPr lang="ja-JP" altLang="en-US" sz="3600" u="sng" dirty="0">
                <a:effectLst>
                  <a:outerShdw blurRad="38100" dist="38100" dir="2700000" algn="tl">
                    <a:srgbClr val="000000">
                      <a:alpha val="43137"/>
                    </a:srgbClr>
                  </a:outerShdw>
                </a:effectLst>
                <a:latin typeface="UD デジタル 教科書体 N-B" panose="02020700000000000000" pitchFamily="17" charset="-128"/>
                <a:ea typeface="UD デジタル 教科書体 N-B" panose="02020700000000000000" pitchFamily="17" charset="-128"/>
              </a:rPr>
              <a:t>・・</a:t>
            </a:r>
            <a:r>
              <a:rPr lang="ja-JP" altLang="en-US" sz="3600" u="sng" dirty="0" smtClean="0">
                <a:effectLst>
                  <a:outerShdw blurRad="38100" dist="38100" dir="2700000" algn="tl">
                    <a:srgbClr val="000000">
                      <a:alpha val="43137"/>
                    </a:srgbClr>
                  </a:outerShdw>
                </a:effectLst>
                <a:latin typeface="UD デジタル 教科書体 N-B" panose="02020700000000000000" pitchFamily="17" charset="-128"/>
                <a:ea typeface="UD デジタル 教科書体 N-B" panose="02020700000000000000" pitchFamily="17" charset="-128"/>
              </a:rPr>
              <a:t>・</a:t>
            </a:r>
            <a:endParaRPr lang="en-US" altLang="ja-JP" sz="3600" u="sng" dirty="0">
              <a:effectLst>
                <a:outerShdw blurRad="38100" dist="38100" dir="2700000" algn="tl">
                  <a:srgbClr val="000000">
                    <a:alpha val="43137"/>
                  </a:srgbClr>
                </a:outerShdw>
              </a:effectLst>
              <a:latin typeface="UD デジタル 教科書体 N-B" panose="02020700000000000000" pitchFamily="17" charset="-128"/>
              <a:ea typeface="UD デジタル 教科書体 N-B" panose="02020700000000000000" pitchFamily="17" charset="-128"/>
            </a:endParaRPr>
          </a:p>
          <a:p>
            <a:r>
              <a:rPr lang="ja-JP" altLang="en-US" sz="2800" dirty="0" smtClean="0">
                <a:latin typeface="UD デジタル 教科書体 N-B" panose="02020700000000000000" pitchFamily="17" charset="-128"/>
                <a:ea typeface="UD デジタル 教科書体 N-B" panose="02020700000000000000" pitchFamily="17" charset="-128"/>
              </a:rPr>
              <a:t>・取組</a:t>
            </a:r>
            <a:r>
              <a:rPr lang="ja-JP" altLang="en-US" sz="2800" dirty="0">
                <a:latin typeface="UD デジタル 教科書体 N-B" panose="02020700000000000000" pitchFamily="17" charset="-128"/>
                <a:ea typeface="UD デジタル 教科書体 N-B" panose="02020700000000000000" pitchFamily="17" charset="-128"/>
              </a:rPr>
              <a:t>の効果や</a:t>
            </a:r>
            <a:r>
              <a:rPr lang="en-US" altLang="ja-JP" sz="2800" dirty="0">
                <a:latin typeface="UD デジタル 教科書体 N-B" panose="02020700000000000000" pitchFamily="17" charset="-128"/>
                <a:ea typeface="UD デジタル 教科書体 N-B" panose="02020700000000000000" pitchFamily="17" charset="-128"/>
              </a:rPr>
              <a:t>TT</a:t>
            </a:r>
            <a:r>
              <a:rPr lang="ja-JP" altLang="en-US" sz="2800" dirty="0">
                <a:latin typeface="UD デジタル 教科書体 N-B" panose="02020700000000000000" pitchFamily="17" charset="-128"/>
                <a:ea typeface="UD デジタル 教科書体 N-B" panose="02020700000000000000" pitchFamily="17" charset="-128"/>
              </a:rPr>
              <a:t>の役割などより明確にして</a:t>
            </a:r>
            <a:r>
              <a:rPr lang="ja-JP" altLang="en-US" sz="2800" dirty="0" smtClean="0">
                <a:latin typeface="UD デジタル 教科書体 N-B" panose="02020700000000000000" pitchFamily="17" charset="-128"/>
                <a:ea typeface="UD デジタル 教科書体 N-B" panose="02020700000000000000" pitchFamily="17" charset="-128"/>
              </a:rPr>
              <a:t>取り</a:t>
            </a:r>
            <a:endParaRPr lang="en-US" altLang="ja-JP" sz="2800" dirty="0" smtClean="0">
              <a:latin typeface="UD デジタル 教科書体 N-B" panose="02020700000000000000" pitchFamily="17" charset="-128"/>
              <a:ea typeface="UD デジタル 教科書体 N-B" panose="02020700000000000000" pitchFamily="17" charset="-128"/>
            </a:endParaRPr>
          </a:p>
          <a:p>
            <a:r>
              <a:rPr lang="ja-JP" altLang="en-US" sz="2800" dirty="0" smtClean="0">
                <a:latin typeface="UD デジタル 教科書体 N-B" panose="02020700000000000000" pitchFamily="17" charset="-128"/>
                <a:ea typeface="UD デジタル 教科書体 N-B" panose="02020700000000000000" pitchFamily="17" charset="-128"/>
              </a:rPr>
              <a:t>　組む</a:t>
            </a:r>
            <a:r>
              <a:rPr lang="ja-JP" altLang="en-US" sz="2800" dirty="0">
                <a:latin typeface="UD デジタル 教科書体 N-B" panose="02020700000000000000" pitchFamily="17" charset="-128"/>
                <a:ea typeface="UD デジタル 教科書体 N-B" panose="02020700000000000000" pitchFamily="17" charset="-128"/>
              </a:rPr>
              <a:t>べき。</a:t>
            </a:r>
            <a:endParaRPr lang="en-US" altLang="ja-JP" sz="2800" dirty="0">
              <a:latin typeface="UD デジタル 教科書体 N-B" panose="02020700000000000000" pitchFamily="17" charset="-128"/>
              <a:ea typeface="UD デジタル 教科書体 N-B" panose="02020700000000000000" pitchFamily="17" charset="-128"/>
            </a:endParaRPr>
          </a:p>
          <a:p>
            <a:r>
              <a:rPr lang="ja-JP" altLang="en-US" sz="2800" dirty="0" smtClean="0">
                <a:latin typeface="UD デジタル 教科書体 N-B" panose="02020700000000000000" pitchFamily="17" charset="-128"/>
                <a:ea typeface="UD デジタル 教科書体 N-B" panose="02020700000000000000" pitchFamily="17" charset="-128"/>
              </a:rPr>
              <a:t>・学校間</a:t>
            </a:r>
            <a:r>
              <a:rPr lang="ja-JP" altLang="en-US" sz="2800" dirty="0">
                <a:latin typeface="UD デジタル 教科書体 N-B" panose="02020700000000000000" pitchFamily="17" charset="-128"/>
                <a:ea typeface="UD デジタル 教科書体 N-B" panose="02020700000000000000" pitchFamily="17" charset="-128"/>
              </a:rPr>
              <a:t>の距離があり、小中の日課も異なる</a:t>
            </a:r>
            <a:r>
              <a:rPr lang="ja-JP" altLang="en-US" sz="2800" dirty="0" smtClean="0">
                <a:latin typeface="UD デジタル 教科書体 N-B" panose="02020700000000000000" pitchFamily="17" charset="-128"/>
                <a:ea typeface="UD デジタル 教科書体 N-B" panose="02020700000000000000" pitchFamily="17" charset="-128"/>
              </a:rPr>
              <a:t>ため</a:t>
            </a:r>
            <a:endParaRPr lang="en-US" altLang="ja-JP" sz="2800" dirty="0" smtClean="0">
              <a:latin typeface="UD デジタル 教科書体 N-B" panose="02020700000000000000" pitchFamily="17" charset="-128"/>
              <a:ea typeface="UD デジタル 教科書体 N-B" panose="02020700000000000000" pitchFamily="17" charset="-128"/>
            </a:endParaRPr>
          </a:p>
          <a:p>
            <a:r>
              <a:rPr lang="ja-JP" altLang="en-US" sz="2800" dirty="0" smtClean="0">
                <a:latin typeface="UD デジタル 教科書体 N-B" panose="02020700000000000000" pitchFamily="17" charset="-128"/>
                <a:ea typeface="UD デジタル 教科書体 N-B" panose="02020700000000000000" pitchFamily="17" charset="-128"/>
              </a:rPr>
              <a:t>　時間</a:t>
            </a:r>
            <a:r>
              <a:rPr lang="ja-JP" altLang="en-US" sz="2800" dirty="0">
                <a:latin typeface="UD デジタル 教科書体 N-B" panose="02020700000000000000" pitchFamily="17" charset="-128"/>
                <a:ea typeface="UD デジタル 教科書体 N-B" panose="02020700000000000000" pitchFamily="17" charset="-128"/>
              </a:rPr>
              <a:t>の調整が難しかった。</a:t>
            </a:r>
            <a:endParaRPr lang="en-US" altLang="ja-JP" sz="2800" dirty="0">
              <a:latin typeface="UD デジタル 教科書体 N-B" panose="02020700000000000000" pitchFamily="17" charset="-128"/>
              <a:ea typeface="UD デジタル 教科書体 N-B" panose="02020700000000000000" pitchFamily="17" charset="-128"/>
            </a:endParaRPr>
          </a:p>
        </p:txBody>
      </p:sp>
      <p:sp>
        <p:nvSpPr>
          <p:cNvPr id="11" name="テキスト 101"/>
          <p:cNvSpPr txBox="1"/>
          <p:nvPr/>
        </p:nvSpPr>
        <p:spPr>
          <a:xfrm>
            <a:off x="499660" y="295877"/>
            <a:ext cx="2364564" cy="707886"/>
          </a:xfrm>
          <a:prstGeom prst="rect">
            <a:avLst/>
          </a:prstGeom>
          <a:solidFill>
            <a:schemeClr val="bg2">
              <a:lumMod val="90000"/>
            </a:schemeClr>
          </a:solidFill>
          <a:ln w="57150">
            <a:solidFill>
              <a:schemeClr val="tx1"/>
            </a:solidFill>
          </a:ln>
        </p:spPr>
        <p:txBody>
          <a:bodyPr wrap="square">
            <a:spAutoFit/>
          </a:bodyPr>
          <a:lstStyle/>
          <a:p>
            <a:pPr algn="ctr">
              <a:defRPr lang="ja-JP" altLang="en-US"/>
            </a:pPr>
            <a:r>
              <a:rPr lang="ja-JP" altLang="en-US" sz="4000" dirty="0" smtClean="0">
                <a:latin typeface="AR P明朝体U"/>
                <a:ea typeface="AR P明朝体U"/>
              </a:rPr>
              <a:t>課　題</a:t>
            </a:r>
            <a:endParaRPr lang="ja-JP" altLang="en-US" sz="4000" dirty="0">
              <a:latin typeface="AR P明朝体U"/>
              <a:ea typeface="AR P明朝体U"/>
            </a:endParaRPr>
          </a:p>
        </p:txBody>
      </p:sp>
    </p:spTree>
    <p:extLst>
      <p:ext uri="{BB962C8B-B14F-4D97-AF65-F5344CB8AC3E}">
        <p14:creationId xmlns:p14="http://schemas.microsoft.com/office/powerpoint/2010/main" val="1039415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89502" y="320674"/>
            <a:ext cx="6189593" cy="1325563"/>
          </a:xfrm>
          <a:solidFill>
            <a:schemeClr val="accent4">
              <a:lumMod val="60000"/>
              <a:lumOff val="40000"/>
            </a:schemeClr>
          </a:solidFill>
        </p:spPr>
        <p:txBody>
          <a:bodyPr/>
          <a:lstStyle/>
          <a:p>
            <a:r>
              <a:rPr kumimoji="1" lang="ja-JP" altLang="en-US" dirty="0" smtClean="0"/>
              <a:t>小中連携教育の必要性</a:t>
            </a:r>
            <a:endParaRPr kumimoji="1" lang="ja-JP" altLang="en-US" dirty="0"/>
          </a:p>
        </p:txBody>
      </p:sp>
      <p:sp>
        <p:nvSpPr>
          <p:cNvPr id="3" name="コンテンツ プレースホルダー 2"/>
          <p:cNvSpPr>
            <a:spLocks noGrp="1"/>
          </p:cNvSpPr>
          <p:nvPr>
            <p:ph idx="1"/>
          </p:nvPr>
        </p:nvSpPr>
        <p:spPr>
          <a:xfrm>
            <a:off x="0" y="1825625"/>
            <a:ext cx="9004852" cy="4530726"/>
          </a:xfrm>
        </p:spPr>
        <p:txBody>
          <a:bodyPr>
            <a:normAutofit/>
          </a:bodyPr>
          <a:lstStyle/>
          <a:p>
            <a:pPr marL="0" indent="0">
              <a:buNone/>
            </a:pPr>
            <a:r>
              <a:rPr lang="ja-JP" altLang="en-US" sz="4800" dirty="0" smtClean="0"/>
              <a:t>○</a:t>
            </a:r>
            <a:r>
              <a:rPr lang="ja-JP" altLang="ja-JP" sz="4800" dirty="0" smtClean="0"/>
              <a:t>天草</a:t>
            </a:r>
            <a:r>
              <a:rPr lang="ja-JP" altLang="ja-JP" sz="4800" dirty="0"/>
              <a:t>管内１</a:t>
            </a:r>
            <a:r>
              <a:rPr lang="ja-JP" altLang="ja-JP" sz="4800" dirty="0" smtClean="0"/>
              <a:t>小１中</a:t>
            </a:r>
            <a:r>
              <a:rPr lang="ja-JP" altLang="en-US" sz="4800" dirty="0" smtClean="0"/>
              <a:t>→</a:t>
            </a:r>
            <a:r>
              <a:rPr lang="ja-JP" altLang="ja-JP" sz="4800" dirty="0" smtClean="0">
                <a:solidFill>
                  <a:srgbClr val="FF0000"/>
                </a:solidFill>
              </a:rPr>
              <a:t>１６校</a:t>
            </a:r>
            <a:r>
              <a:rPr lang="ja-JP" altLang="en-US" sz="4800" dirty="0" smtClean="0">
                <a:solidFill>
                  <a:srgbClr val="FF0000"/>
                </a:solidFill>
              </a:rPr>
              <a:t>区</a:t>
            </a:r>
            <a:endParaRPr lang="en-US" altLang="ja-JP" sz="4800" dirty="0" smtClean="0">
              <a:solidFill>
                <a:srgbClr val="FF0000"/>
              </a:solidFill>
            </a:endParaRPr>
          </a:p>
          <a:p>
            <a:pPr marL="0" indent="0">
              <a:buNone/>
            </a:pPr>
            <a:endParaRPr lang="en-US" altLang="ja-JP" sz="4800" dirty="0" smtClean="0"/>
          </a:p>
          <a:p>
            <a:pPr marL="0" indent="0">
              <a:buNone/>
            </a:pPr>
            <a:r>
              <a:rPr lang="ja-JP" altLang="en-US" sz="4800" dirty="0" smtClean="0"/>
              <a:t>　・</a:t>
            </a:r>
            <a:r>
              <a:rPr lang="ja-JP" altLang="ja-JP" sz="4800" dirty="0" smtClean="0"/>
              <a:t>隣接</a:t>
            </a:r>
            <a:r>
              <a:rPr lang="ja-JP" altLang="en-US" sz="4800" dirty="0" smtClean="0"/>
              <a:t>している学校→</a:t>
            </a:r>
            <a:r>
              <a:rPr lang="ja-JP" altLang="ja-JP" sz="4800" dirty="0" smtClean="0"/>
              <a:t>６校</a:t>
            </a:r>
            <a:r>
              <a:rPr lang="ja-JP" altLang="en-US" sz="4800" dirty="0" smtClean="0"/>
              <a:t>区</a:t>
            </a:r>
            <a:endParaRPr lang="en-US" altLang="ja-JP" sz="4800" dirty="0" smtClean="0"/>
          </a:p>
          <a:p>
            <a:pPr marL="0" indent="0">
              <a:buNone/>
            </a:pPr>
            <a:r>
              <a:rPr lang="ja-JP" altLang="en-US" sz="3600" dirty="0" smtClean="0"/>
              <a:t>　</a:t>
            </a:r>
            <a:r>
              <a:rPr lang="ja-JP" altLang="ja-JP" sz="3600" dirty="0" smtClean="0"/>
              <a:t>（</a:t>
            </a:r>
            <a:r>
              <a:rPr lang="ja-JP" altLang="ja-JP" sz="3600" dirty="0"/>
              <a:t>本渡東・五和</a:t>
            </a:r>
            <a:r>
              <a:rPr lang="ja-JP" altLang="ja-JP" sz="3600" dirty="0" smtClean="0"/>
              <a:t>・維和</a:t>
            </a:r>
            <a:r>
              <a:rPr lang="ja-JP" altLang="ja-JP" sz="3600" dirty="0"/>
              <a:t>・龍ヶ岳・有明・湯島</a:t>
            </a:r>
            <a:r>
              <a:rPr lang="ja-JP" altLang="ja-JP" sz="3600" dirty="0" smtClean="0"/>
              <a:t>）</a:t>
            </a:r>
            <a:endParaRPr lang="en-US" altLang="ja-JP" sz="3600" dirty="0" smtClean="0"/>
          </a:p>
          <a:p>
            <a:pPr marL="0" indent="0">
              <a:buNone/>
            </a:pPr>
            <a:endParaRPr lang="en-US" altLang="ja-JP" sz="3600" dirty="0" smtClean="0"/>
          </a:p>
          <a:p>
            <a:pPr marL="0" indent="0">
              <a:buNone/>
            </a:pPr>
            <a:r>
              <a:rPr lang="ja-JP" altLang="en-US" sz="4800" dirty="0" smtClean="0"/>
              <a:t>　・隣接していない学校→</a:t>
            </a:r>
            <a:r>
              <a:rPr lang="ja-JP" altLang="ja-JP" sz="4800" dirty="0" smtClean="0">
                <a:solidFill>
                  <a:srgbClr val="0033CC"/>
                </a:solidFill>
              </a:rPr>
              <a:t>１０校</a:t>
            </a:r>
            <a:r>
              <a:rPr lang="ja-JP" altLang="en-US" sz="4800" dirty="0" smtClean="0">
                <a:solidFill>
                  <a:srgbClr val="0033CC"/>
                </a:solidFill>
              </a:rPr>
              <a:t>区</a:t>
            </a:r>
            <a:endParaRPr kumimoji="1" lang="ja-JP" altLang="en-US" sz="4800" dirty="0">
              <a:solidFill>
                <a:srgbClr val="0033CC"/>
              </a:solidFill>
            </a:endParaRPr>
          </a:p>
        </p:txBody>
      </p:sp>
      <p:sp>
        <p:nvSpPr>
          <p:cNvPr id="4" name="スライド番号プレースホルダー 3"/>
          <p:cNvSpPr>
            <a:spLocks noGrp="1"/>
          </p:cNvSpPr>
          <p:nvPr>
            <p:ph type="sldNum" sz="quarter" idx="12"/>
          </p:nvPr>
        </p:nvSpPr>
        <p:spPr/>
        <p:txBody>
          <a:bodyPr/>
          <a:lstStyle/>
          <a:p>
            <a:fld id="{AA1D3F61-0290-49D1-B09E-39B0B9D428F0}" type="slidenum">
              <a:rPr kumimoji="1" lang="ja-JP" altLang="en-US" smtClean="0"/>
              <a:t>3</a:t>
            </a:fld>
            <a:endParaRPr kumimoji="1" lang="ja-JP" altLang="en-US"/>
          </a:p>
        </p:txBody>
      </p:sp>
    </p:spTree>
    <p:extLst>
      <p:ext uri="{BB962C8B-B14F-4D97-AF65-F5344CB8AC3E}">
        <p14:creationId xmlns:p14="http://schemas.microsoft.com/office/powerpoint/2010/main" val="8526317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AA1D3F61-0290-49D1-B09E-39B0B9D428F0}" type="slidenum">
              <a:rPr kumimoji="1" lang="ja-JP" altLang="en-US" smtClean="0"/>
              <a:t>30</a:t>
            </a:fld>
            <a:endParaRPr kumimoji="1" lang="ja-JP" altLang="en-US"/>
          </a:p>
        </p:txBody>
      </p:sp>
      <p:sp>
        <p:nvSpPr>
          <p:cNvPr id="7" name="テキスト ボックス 6"/>
          <p:cNvSpPr txBox="1"/>
          <p:nvPr/>
        </p:nvSpPr>
        <p:spPr>
          <a:xfrm>
            <a:off x="402336" y="594146"/>
            <a:ext cx="8449056" cy="5940088"/>
          </a:xfrm>
          <a:prstGeom prst="rect">
            <a:avLst/>
          </a:prstGeom>
          <a:noFill/>
          <a:ln>
            <a:solidFill>
              <a:schemeClr val="tx1"/>
            </a:solidFill>
          </a:ln>
        </p:spPr>
        <p:txBody>
          <a:bodyPr wrap="square" rtlCol="0">
            <a:spAutoFit/>
          </a:bodyPr>
          <a:lstStyle/>
          <a:p>
            <a:pPr algn="ctr"/>
            <a:r>
              <a:rPr kumimoji="1" lang="ja-JP" altLang="en-US" sz="5400" dirty="0" smtClean="0"/>
              <a:t>本スライド資料・実践資料集</a:t>
            </a:r>
            <a:endParaRPr kumimoji="1" lang="en-US" altLang="ja-JP" sz="5400" dirty="0" smtClean="0"/>
          </a:p>
          <a:p>
            <a:pPr algn="ctr"/>
            <a:r>
              <a:rPr kumimoji="1" lang="ja-JP" altLang="en-US" sz="5400" dirty="0" smtClean="0"/>
              <a:t>⇩</a:t>
            </a:r>
            <a:endParaRPr kumimoji="1" lang="en-US" altLang="ja-JP" sz="5400" dirty="0" smtClean="0"/>
          </a:p>
          <a:p>
            <a:pPr algn="ctr"/>
            <a:r>
              <a:rPr kumimoji="1" lang="ja-JP" altLang="en-US" sz="7200" dirty="0" smtClean="0"/>
              <a:t>御所浦小中学校のホームページに</a:t>
            </a:r>
            <a:r>
              <a:rPr kumimoji="1" lang="en-US" altLang="ja-JP" sz="7200" dirty="0" smtClean="0"/>
              <a:t>PDF</a:t>
            </a:r>
            <a:r>
              <a:rPr kumimoji="1" lang="ja-JP" altLang="en-US" sz="7200" dirty="0" smtClean="0"/>
              <a:t>で掲載</a:t>
            </a:r>
            <a:endParaRPr kumimoji="1" lang="en-US" altLang="ja-JP" sz="7200" dirty="0" smtClean="0"/>
          </a:p>
          <a:p>
            <a:pPr algn="ctr"/>
            <a:endParaRPr kumimoji="1" lang="en-US" altLang="ja-JP" sz="4800" dirty="0" smtClean="0"/>
          </a:p>
        </p:txBody>
      </p:sp>
    </p:spTree>
    <p:extLst>
      <p:ext uri="{BB962C8B-B14F-4D97-AF65-F5344CB8AC3E}">
        <p14:creationId xmlns:p14="http://schemas.microsoft.com/office/powerpoint/2010/main" val="36475949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2" name="タイトル 1"/>
          <p:cNvSpPr>
            <a:spLocks noGrp="1"/>
          </p:cNvSpPr>
          <p:nvPr>
            <p:ph type="title"/>
          </p:nvPr>
        </p:nvSpPr>
        <p:spPr>
          <a:xfrm>
            <a:off x="622687" y="295178"/>
            <a:ext cx="5221522" cy="678857"/>
          </a:xfrm>
          <a:ln>
            <a:solidFill>
              <a:schemeClr val="tx1"/>
            </a:solidFill>
          </a:ln>
        </p:spPr>
        <p:txBody>
          <a:bodyPr>
            <a:normAutofit fontScale="90000"/>
          </a:bodyPr>
          <a:lstStyle/>
          <a:p>
            <a:pPr algn="ctr"/>
            <a:r>
              <a:rPr kumimoji="1" lang="ja-JP" altLang="en-US" dirty="0" smtClean="0"/>
              <a:t>本日の授業について</a:t>
            </a:r>
            <a:endParaRPr kumimoji="1" lang="ja-JP" altLang="en-US" dirty="0"/>
          </a:p>
        </p:txBody>
      </p:sp>
      <p:sp>
        <p:nvSpPr>
          <p:cNvPr id="1583" name="スライド番号プレースホルダー 3"/>
          <p:cNvSpPr>
            <a:spLocks noGrp="1"/>
          </p:cNvSpPr>
          <p:nvPr>
            <p:ph type="sldNum" sz="quarter" idx="12"/>
          </p:nvPr>
        </p:nvSpPr>
        <p:spPr/>
        <p:txBody>
          <a:bodyPr/>
          <a:lstStyle/>
          <a:p>
            <a:fld id="{AA1D3F61-0290-49D1-B09E-39B0B9D428F0}" type="slidenum">
              <a:rPr kumimoji="1" lang="ja-JP" altLang="en-US" smtClean="0"/>
              <a:t>31</a:t>
            </a:fld>
            <a:endParaRPr kumimoji="1" lang="ja-JP" altLang="en-US"/>
          </a:p>
        </p:txBody>
      </p:sp>
      <p:graphicFrame>
        <p:nvGraphicFramePr>
          <p:cNvPr id="1584" name="表 2"/>
          <p:cNvGraphicFramePr>
            <a:graphicFrameLocks noGrp="1"/>
          </p:cNvGraphicFramePr>
          <p:nvPr>
            <p:extLst/>
          </p:nvPr>
        </p:nvGraphicFramePr>
        <p:xfrm>
          <a:off x="622687" y="1147222"/>
          <a:ext cx="8123748" cy="3337307"/>
        </p:xfrm>
        <a:graphic>
          <a:graphicData uri="http://schemas.openxmlformats.org/drawingml/2006/table">
            <a:tbl>
              <a:tblPr firstRow="1" bandRow="1">
                <a:tableStyleId>{2D5ABB26-0587-4C30-8999-92F81FD0307C}</a:tableStyleId>
              </a:tblPr>
              <a:tblGrid>
                <a:gridCol w="645013"/>
                <a:gridCol w="929451"/>
                <a:gridCol w="2557729"/>
                <a:gridCol w="2798064"/>
                <a:gridCol w="1193491"/>
              </a:tblGrid>
              <a:tr h="475235">
                <a:tc>
                  <a:txBody>
                    <a:bodyPr/>
                    <a:lstStyle/>
                    <a:p>
                      <a:pPr algn="ctr"/>
                      <a:r>
                        <a:rPr kumimoji="1" lang="ja-JP" altLang="en-US" sz="1800" b="1" dirty="0" smtClean="0"/>
                        <a:t>学年</a:t>
                      </a:r>
                      <a:endParaRPr kumimoji="1" lang="ja-JP" altLang="en-US" sz="1800" b="1"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kumimoji="1" lang="ja-JP" altLang="en-US" sz="1800" b="1" dirty="0" smtClean="0"/>
                        <a:t>教科</a:t>
                      </a:r>
                      <a:endParaRPr kumimoji="1" lang="en-US" altLang="ja-JP" sz="1800" b="1" dirty="0" smtClean="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kumimoji="1" lang="ja-JP" altLang="en-US" sz="1800" b="1" dirty="0" smtClean="0"/>
                        <a:t>単元名</a:t>
                      </a:r>
                      <a:endParaRPr kumimoji="1" lang="ja-JP" altLang="en-US" sz="1800" b="1"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kumimoji="1" lang="ja-JP" altLang="en-US" sz="1800" b="1" dirty="0" smtClean="0"/>
                        <a:t>授業者</a:t>
                      </a:r>
                      <a:endParaRPr kumimoji="1" lang="ja-JP" altLang="en-US" sz="1800" b="1"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kumimoji="1" lang="ja-JP" altLang="en-US" sz="1800" b="1" dirty="0" smtClean="0"/>
                        <a:t>会場</a:t>
                      </a:r>
                      <a:endParaRPr kumimoji="1" lang="ja-JP" altLang="en-US" sz="1800" b="1"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r>
              <a:tr h="891540">
                <a:tc>
                  <a:txBody>
                    <a:bodyPr/>
                    <a:lstStyle/>
                    <a:p>
                      <a:pPr algn="ctr"/>
                      <a:r>
                        <a:rPr kumimoji="1" lang="ja-JP" altLang="en-US" sz="1800" b="1" dirty="0" smtClean="0"/>
                        <a:t>中１</a:t>
                      </a:r>
                      <a:endParaRPr kumimoji="1" lang="ja-JP" altLang="en-US" sz="1800" b="1"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800" b="1" dirty="0" smtClean="0"/>
                        <a:t>数　学</a:t>
                      </a:r>
                      <a:endParaRPr kumimoji="1" lang="ja-JP" altLang="en-US" sz="1800" b="1"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2000" b="1" dirty="0" smtClean="0"/>
                        <a:t>比例と反比例の利用</a:t>
                      </a:r>
                      <a:endParaRPr kumimoji="1" lang="ja-JP" altLang="en-US" sz="2000" b="1"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800" b="1" dirty="0" smtClean="0"/>
                        <a:t>安武　堅斗  教諭（中）Ｔ１</a:t>
                      </a:r>
                      <a:endParaRPr kumimoji="1" lang="en-US" altLang="ja-JP" sz="1800" b="1" dirty="0" smtClean="0"/>
                    </a:p>
                    <a:p>
                      <a:pPr algn="ctr"/>
                      <a:r>
                        <a:rPr kumimoji="1" lang="ja-JP" altLang="en-US" sz="1800" b="1" dirty="0" smtClean="0"/>
                        <a:t>有馬　晴香  教諭（小）Ｔ２</a:t>
                      </a:r>
                      <a:endParaRPr kumimoji="1" lang="en-US" altLang="ja-JP" sz="1800" b="1" dirty="0" smtClean="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800" b="1" dirty="0" smtClean="0"/>
                        <a:t>４年教室</a:t>
                      </a:r>
                      <a:endParaRPr kumimoji="1" lang="ja-JP" altLang="en-US" sz="1800" b="1"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78992">
                <a:tc>
                  <a:txBody>
                    <a:bodyPr/>
                    <a:lstStyle/>
                    <a:p>
                      <a:pPr algn="ctr"/>
                      <a:r>
                        <a:rPr kumimoji="1" lang="ja-JP" altLang="en-US" sz="1800" b="1" dirty="0" smtClean="0"/>
                        <a:t>小６</a:t>
                      </a:r>
                      <a:endParaRPr kumimoji="1" lang="ja-JP" altLang="en-US" sz="1800" b="1"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800" b="1" dirty="0" smtClean="0"/>
                        <a:t>国　語</a:t>
                      </a:r>
                      <a:endParaRPr kumimoji="1" lang="ja-JP" altLang="en-US" sz="1800" b="1"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000" b="1" dirty="0" smtClean="0"/>
                        <a:t>『</a:t>
                      </a:r>
                      <a:r>
                        <a:rPr kumimoji="1" lang="ja-JP" altLang="en-US" sz="2000" b="1" dirty="0" smtClean="0"/>
                        <a:t>鳥獣戯画</a:t>
                      </a:r>
                      <a:r>
                        <a:rPr kumimoji="1" lang="en-US" altLang="ja-JP" sz="2000" b="1" dirty="0" smtClean="0"/>
                        <a:t>』</a:t>
                      </a:r>
                      <a:r>
                        <a:rPr kumimoji="1" lang="ja-JP" altLang="en-US" sz="2000" b="1" dirty="0" smtClean="0"/>
                        <a:t>を読む</a:t>
                      </a:r>
                      <a:endParaRPr kumimoji="1" lang="en-US" altLang="ja-JP" sz="2000" b="1" dirty="0" smtClean="0"/>
                    </a:p>
                    <a:p>
                      <a:pPr algn="ctr"/>
                      <a:r>
                        <a:rPr kumimoji="1" lang="ja-JP" altLang="en-US" sz="2000" b="1" dirty="0" smtClean="0"/>
                        <a:t>日本文化を発信しよう</a:t>
                      </a:r>
                      <a:endParaRPr kumimoji="1" lang="ja-JP" altLang="en-US" sz="2000" b="1"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800" b="1" dirty="0" smtClean="0"/>
                        <a:t>甲斐</a:t>
                      </a:r>
                      <a:r>
                        <a:rPr kumimoji="1" lang="ja-JP" altLang="en-US" sz="1800" b="1" baseline="0" dirty="0" smtClean="0"/>
                        <a:t>　ひとみ　教諭（小）Ｔ１</a:t>
                      </a:r>
                      <a:endParaRPr kumimoji="1" lang="en-US" altLang="ja-JP" sz="1800" b="1" baseline="0" dirty="0" smtClean="0"/>
                    </a:p>
                    <a:p>
                      <a:pPr algn="ctr"/>
                      <a:r>
                        <a:rPr kumimoji="1" lang="ja-JP" altLang="en-US" sz="1800" b="1" baseline="0" dirty="0" smtClean="0"/>
                        <a:t>福田　佳菜　教諭（中）Ｔ２</a:t>
                      </a:r>
                      <a:endParaRPr kumimoji="1" lang="en-US" altLang="ja-JP" sz="1800" b="1" baseline="0" dirty="0" smtClean="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800" b="1" dirty="0" smtClean="0"/>
                        <a:t>６年教室</a:t>
                      </a:r>
                      <a:endParaRPr kumimoji="1" lang="ja-JP" altLang="en-US" sz="1800" b="1"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91540">
                <a:tc>
                  <a:txBody>
                    <a:bodyPr/>
                    <a:lstStyle/>
                    <a:p>
                      <a:pPr algn="ctr"/>
                      <a:r>
                        <a:rPr kumimoji="1" lang="ja-JP" altLang="en-US" sz="1800" b="1" dirty="0" smtClean="0"/>
                        <a:t>小５</a:t>
                      </a:r>
                      <a:endParaRPr kumimoji="1" lang="ja-JP" altLang="en-US" sz="1800" b="1"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800" b="1" dirty="0" smtClean="0"/>
                        <a:t>外国語</a:t>
                      </a:r>
                      <a:endParaRPr kumimoji="1" lang="ja-JP" altLang="en-US" sz="1800" b="1"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000" b="1" dirty="0" smtClean="0"/>
                        <a:t>I want to go to Italy.</a:t>
                      </a:r>
                      <a:endParaRPr kumimoji="1" lang="ja-JP" altLang="en-US" sz="2000" b="1"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800" b="1" dirty="0" smtClean="0"/>
                        <a:t>田嶌　駿樹　教諭（小）Ｔ１</a:t>
                      </a:r>
                      <a:endParaRPr kumimoji="1" lang="en-US" altLang="ja-JP" sz="1800" b="1" dirty="0" smtClean="0"/>
                    </a:p>
                    <a:p>
                      <a:pPr algn="ctr"/>
                      <a:r>
                        <a:rPr kumimoji="1" lang="ja-JP" altLang="en-US" sz="1800" b="1" dirty="0" smtClean="0"/>
                        <a:t>西村　壮史　教諭（中）Ｔ２</a:t>
                      </a:r>
                      <a:endParaRPr kumimoji="1" lang="en-US" altLang="ja-JP" sz="1800" b="1" dirty="0" smtClean="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800" b="1" dirty="0" smtClean="0"/>
                        <a:t>５年教室</a:t>
                      </a:r>
                      <a:endParaRPr kumimoji="1" lang="ja-JP" altLang="en-US" sz="1800" b="1"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585" name="テキスト ボックス 4"/>
          <p:cNvSpPr txBox="1"/>
          <p:nvPr/>
        </p:nvSpPr>
        <p:spPr>
          <a:xfrm>
            <a:off x="292608" y="4659373"/>
            <a:ext cx="8618419" cy="2061210"/>
          </a:xfrm>
          <a:prstGeom prst="rect">
            <a:avLst/>
          </a:prstGeom>
          <a:solidFill>
            <a:schemeClr val="accent4">
              <a:lumMod val="40000"/>
              <a:lumOff val="60000"/>
            </a:schemeClr>
          </a:solidFill>
        </p:spPr>
        <p:txBody>
          <a:bodyPr wrap="square" rtlCol="0">
            <a:spAutoFit/>
          </a:bodyPr>
          <a:lstStyle/>
          <a:p>
            <a:r>
              <a:rPr kumimoji="1" lang="en-US" altLang="ja-JP" sz="3200" u="sng" dirty="0" smtClean="0">
                <a:solidFill>
                  <a:srgbClr val="FF0000"/>
                </a:solidFill>
                <a:latin typeface="HGP創英角ｺﾞｼｯｸUB" panose="020B0900000000000000" pitchFamily="50" charset="-128"/>
                <a:ea typeface="HGP創英角ｺﾞｼｯｸUB" panose="020B0900000000000000" pitchFamily="50" charset="-128"/>
              </a:rPr>
              <a:t>【</a:t>
            </a:r>
            <a:r>
              <a:rPr kumimoji="1" lang="ja-JP" altLang="en-US" sz="3200" u="sng" dirty="0" smtClean="0">
                <a:solidFill>
                  <a:srgbClr val="FF0000"/>
                </a:solidFill>
                <a:latin typeface="HGP創英角ｺﾞｼｯｸUB" panose="020B0900000000000000" pitchFamily="50" charset="-128"/>
                <a:ea typeface="HGP創英角ｺﾞｼｯｸUB" panose="020B0900000000000000" pitchFamily="50" charset="-128"/>
              </a:rPr>
              <a:t>本時の小中連携授業における主張点</a:t>
            </a:r>
            <a:r>
              <a:rPr kumimoji="1" lang="en-US" altLang="ja-JP" sz="3200" u="sng" dirty="0" smtClean="0">
                <a:solidFill>
                  <a:srgbClr val="FF0000"/>
                </a:solidFill>
                <a:latin typeface="HGP創英角ｺﾞｼｯｸUB" panose="020B0900000000000000" pitchFamily="50" charset="-128"/>
                <a:ea typeface="HGP創英角ｺﾞｼｯｸUB" panose="020B0900000000000000" pitchFamily="50" charset="-128"/>
              </a:rPr>
              <a:t>】</a:t>
            </a:r>
          </a:p>
          <a:p>
            <a:r>
              <a:rPr kumimoji="1" lang="ja-JP" altLang="en-US" sz="3200" dirty="0" smtClean="0">
                <a:latin typeface="HGP創英角ｺﾞｼｯｸUB" panose="020B0900000000000000" pitchFamily="50" charset="-128"/>
                <a:ea typeface="HGP創英角ｺﾞｼｯｸUB" panose="020B0900000000000000" pitchFamily="50" charset="-128"/>
              </a:rPr>
              <a:t>　</a:t>
            </a:r>
            <a:r>
              <a:rPr lang="ja-JP" altLang="ja-JP" sz="3200" b="1" dirty="0">
                <a:solidFill>
                  <a:srgbClr val="FF00C0"/>
                </a:solidFill>
              </a:rPr>
              <a:t>小中連携TTの</a:t>
            </a:r>
            <a:r>
              <a:rPr lang="ja-JP" altLang="ja-JP" sz="3200" b="1" u="sng" dirty="0">
                <a:solidFill>
                  <a:srgbClr val="FF0000"/>
                </a:solidFill>
              </a:rPr>
              <a:t>よさ</a:t>
            </a:r>
            <a:r>
              <a:rPr lang="ja-JP" altLang="ja-JP" sz="3200" b="1" dirty="0" smtClean="0"/>
              <a:t>を</a:t>
            </a:r>
            <a:r>
              <a:rPr lang="ja-JP" altLang="en-US" sz="3200" b="1" dirty="0" smtClean="0"/>
              <a:t>い</a:t>
            </a:r>
            <a:r>
              <a:rPr lang="ja-JP" altLang="ja-JP" sz="3200" b="1" dirty="0" smtClean="0"/>
              <a:t>かし</a:t>
            </a:r>
            <a:r>
              <a:rPr lang="ja-JP" altLang="en-US" sz="3200" b="1" dirty="0" smtClean="0"/>
              <a:t>ながら，</a:t>
            </a:r>
            <a:r>
              <a:rPr lang="ja-JP" altLang="ja-JP" sz="3200" b="1" u="sng" dirty="0" smtClean="0">
                <a:solidFill>
                  <a:srgbClr val="FF0000"/>
                </a:solidFill>
              </a:rPr>
              <a:t>役割</a:t>
            </a:r>
            <a:r>
              <a:rPr lang="ja-JP" altLang="ja-JP" sz="3200" b="1" u="sng" dirty="0">
                <a:solidFill>
                  <a:srgbClr val="FF0000"/>
                </a:solidFill>
              </a:rPr>
              <a:t>を</a:t>
            </a:r>
            <a:r>
              <a:rPr lang="ja-JP" altLang="ja-JP" sz="3200" b="1" u="sng" dirty="0" smtClean="0">
                <a:solidFill>
                  <a:srgbClr val="FF0000"/>
                </a:solidFill>
              </a:rPr>
              <a:t>明確</a:t>
            </a:r>
            <a:r>
              <a:rPr lang="ja-JP" altLang="ja-JP" sz="3200" b="1" dirty="0" smtClean="0"/>
              <a:t>にして支援</a:t>
            </a:r>
            <a:r>
              <a:rPr lang="ja-JP" altLang="ja-JP" sz="3200" b="1" dirty="0"/>
              <a:t>を</a:t>
            </a:r>
            <a:r>
              <a:rPr lang="ja-JP" altLang="ja-JP" sz="3200" b="1" dirty="0" smtClean="0"/>
              <a:t>行うことで</a:t>
            </a:r>
            <a:r>
              <a:rPr lang="ja-JP" altLang="en-US" sz="3200" b="1" dirty="0" smtClean="0"/>
              <a:t>，</a:t>
            </a:r>
            <a:r>
              <a:rPr lang="ja-JP" altLang="ja-JP" sz="3200" b="1" dirty="0" smtClean="0"/>
              <a:t>児童生徒が自ら学び</a:t>
            </a:r>
            <a:r>
              <a:rPr lang="ja-JP" altLang="en-US" sz="3200" b="1" dirty="0" smtClean="0"/>
              <a:t>，</a:t>
            </a:r>
            <a:r>
              <a:rPr lang="ja-JP" altLang="ja-JP" sz="3200" b="1" dirty="0" smtClean="0"/>
              <a:t>ともに高め合う学習につなげる。</a:t>
            </a:r>
            <a:endParaRPr kumimoji="1" lang="ja-JP" altLang="en-US" sz="3200"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31827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85"/>
                                        </p:tgtEl>
                                        <p:attrNameLst>
                                          <p:attrName>style.visibility</p:attrName>
                                        </p:attrNameLst>
                                      </p:cBhvr>
                                      <p:to>
                                        <p:strVal val="visible"/>
                                      </p:to>
                                    </p:set>
                                    <p:animEffect transition="in" filter="barn(inVertical)">
                                      <p:cBhvr>
                                        <p:cTn id="7" dur="2000"/>
                                        <p:tgtEl>
                                          <p:spTgt spid="15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1" name="タイトル 1"/>
          <p:cNvSpPr>
            <a:spLocks noGrp="1"/>
          </p:cNvSpPr>
          <p:nvPr>
            <p:ph type="title"/>
          </p:nvPr>
        </p:nvSpPr>
        <p:spPr>
          <a:xfrm>
            <a:off x="457200" y="1126786"/>
            <a:ext cx="2688336" cy="746497"/>
          </a:xfrm>
        </p:spPr>
        <p:txBody>
          <a:bodyPr>
            <a:normAutofit/>
          </a:bodyPr>
          <a:lstStyle/>
          <a:p>
            <a:r>
              <a:rPr lang="ja-JP" altLang="en-US" sz="3600" dirty="0" smtClean="0"/>
              <a:t>≪小→中≫</a:t>
            </a:r>
            <a:endParaRPr kumimoji="1" lang="ja-JP" altLang="en-US" sz="2800" dirty="0"/>
          </a:p>
        </p:txBody>
      </p:sp>
      <p:sp>
        <p:nvSpPr>
          <p:cNvPr id="1592" name="スライド番号プレースホルダー 3"/>
          <p:cNvSpPr>
            <a:spLocks noGrp="1"/>
          </p:cNvSpPr>
          <p:nvPr>
            <p:ph type="sldNum" sz="quarter" idx="12"/>
          </p:nvPr>
        </p:nvSpPr>
        <p:spPr/>
        <p:txBody>
          <a:bodyPr/>
          <a:lstStyle/>
          <a:p>
            <a:fld id="{AA1D3F61-0290-49D1-B09E-39B0B9D428F0}" type="slidenum">
              <a:rPr kumimoji="1" lang="ja-JP" altLang="en-US" smtClean="0"/>
              <a:t>32</a:t>
            </a:fld>
            <a:endParaRPr kumimoji="1" lang="ja-JP" altLang="en-US"/>
          </a:p>
        </p:txBody>
      </p:sp>
      <p:sp>
        <p:nvSpPr>
          <p:cNvPr id="1593" name="テキスト ボックス 4"/>
          <p:cNvSpPr txBox="1"/>
          <p:nvPr/>
        </p:nvSpPr>
        <p:spPr>
          <a:xfrm>
            <a:off x="457200" y="365760"/>
            <a:ext cx="4272534" cy="706993"/>
          </a:xfrm>
          <a:prstGeom prst="rect">
            <a:avLst/>
          </a:prstGeom>
          <a:noFill/>
          <a:ln>
            <a:solidFill>
              <a:schemeClr val="tx1"/>
            </a:solidFill>
          </a:ln>
        </p:spPr>
        <p:txBody>
          <a:bodyPr wrap="square" rtlCol="0">
            <a:spAutoFit/>
          </a:bodyPr>
          <a:lstStyle/>
          <a:p>
            <a:pPr algn="ctr"/>
            <a:r>
              <a:rPr kumimoji="1" lang="ja-JP" altLang="en-US" sz="4000" b="1" dirty="0" smtClean="0">
                <a:solidFill>
                  <a:srgbClr val="FF00C0"/>
                </a:solidFill>
              </a:rPr>
              <a:t>小中連携TTのよさ</a:t>
            </a:r>
            <a:endParaRPr kumimoji="1" lang="ja-JP" altLang="en-US" sz="4000" b="1" dirty="0">
              <a:solidFill>
                <a:srgbClr val="FF00C0"/>
              </a:solidFill>
            </a:endParaRPr>
          </a:p>
        </p:txBody>
      </p:sp>
      <p:sp>
        <p:nvSpPr>
          <p:cNvPr id="1594" name="テキスト ボックス 5"/>
          <p:cNvSpPr txBox="1"/>
          <p:nvPr/>
        </p:nvSpPr>
        <p:spPr>
          <a:xfrm>
            <a:off x="457200" y="1773030"/>
            <a:ext cx="8229600" cy="584775"/>
          </a:xfrm>
          <a:prstGeom prst="rect">
            <a:avLst/>
          </a:prstGeom>
          <a:noFill/>
          <a:ln>
            <a:solidFill>
              <a:schemeClr val="tx1"/>
            </a:solidFill>
          </a:ln>
        </p:spPr>
        <p:txBody>
          <a:bodyPr vert="horz" wrap="square" rtlCol="0">
            <a:spAutoFit/>
          </a:bodyPr>
          <a:lstStyle/>
          <a:p>
            <a:pPr algn="ctr"/>
            <a:r>
              <a:rPr kumimoji="1" lang="ja-JP" altLang="en-US" sz="3200" b="1" dirty="0" smtClean="0"/>
              <a:t>小学校時の様子に基づいた</a:t>
            </a:r>
            <a:r>
              <a:rPr kumimoji="1" lang="ja-JP" altLang="en-US" sz="3200" b="1" dirty="0" smtClean="0">
                <a:solidFill>
                  <a:srgbClr val="FF0000"/>
                </a:solidFill>
              </a:rPr>
              <a:t>個別指導</a:t>
            </a:r>
            <a:r>
              <a:rPr kumimoji="1" lang="ja-JP" altLang="en-US" sz="3200" b="1" dirty="0" smtClean="0"/>
              <a:t>の充実</a:t>
            </a:r>
            <a:endParaRPr kumimoji="1" lang="ja-JP" altLang="en-US" sz="3200" b="1" dirty="0"/>
          </a:p>
        </p:txBody>
      </p:sp>
      <p:sp>
        <p:nvSpPr>
          <p:cNvPr id="1595" name="タイトル 1"/>
          <p:cNvSpPr txBox="1"/>
          <p:nvPr/>
        </p:nvSpPr>
        <p:spPr>
          <a:xfrm>
            <a:off x="457200" y="2572667"/>
            <a:ext cx="8229600" cy="690219"/>
          </a:xfrm>
          <a:prstGeom prst="rect">
            <a:avLst/>
          </a:prstGeom>
          <a:ln>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dirty="0" smtClean="0">
                <a:solidFill>
                  <a:srgbClr val="FF0000"/>
                </a:solidFill>
              </a:rPr>
              <a:t>小学校の学習内容との系統性</a:t>
            </a:r>
            <a:r>
              <a:rPr lang="ja-JP" altLang="en-US" sz="3200" dirty="0" smtClean="0"/>
              <a:t>を意識した指導</a:t>
            </a:r>
            <a:endParaRPr lang="ja-JP" altLang="en-US" sz="3200" dirty="0"/>
          </a:p>
        </p:txBody>
      </p:sp>
      <p:sp>
        <p:nvSpPr>
          <p:cNvPr id="1596" name="タイトル 1"/>
          <p:cNvSpPr txBox="1"/>
          <p:nvPr/>
        </p:nvSpPr>
        <p:spPr>
          <a:xfrm>
            <a:off x="457200" y="3407047"/>
            <a:ext cx="2688336" cy="7464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600" dirty="0" smtClean="0"/>
              <a:t>≪中→小≫</a:t>
            </a:r>
            <a:endParaRPr lang="ja-JP" altLang="en-US" sz="2800" dirty="0"/>
          </a:p>
        </p:txBody>
      </p:sp>
      <p:sp>
        <p:nvSpPr>
          <p:cNvPr id="1597" name="テキスト ボックス 8"/>
          <p:cNvSpPr txBox="1"/>
          <p:nvPr/>
        </p:nvSpPr>
        <p:spPr>
          <a:xfrm>
            <a:off x="457200" y="4140913"/>
            <a:ext cx="8229600" cy="646331"/>
          </a:xfrm>
          <a:prstGeom prst="rect">
            <a:avLst/>
          </a:prstGeom>
          <a:noFill/>
          <a:ln>
            <a:solidFill>
              <a:schemeClr val="tx1"/>
            </a:solidFill>
          </a:ln>
        </p:spPr>
        <p:txBody>
          <a:bodyPr vert="horz" wrap="square" rtlCol="0">
            <a:spAutoFit/>
          </a:bodyPr>
          <a:lstStyle/>
          <a:p>
            <a:pPr algn="ctr"/>
            <a:r>
              <a:rPr kumimoji="1" lang="ja-JP" altLang="en-US" sz="3600" b="1" dirty="0" smtClean="0"/>
              <a:t>各教科の</a:t>
            </a:r>
            <a:r>
              <a:rPr kumimoji="1" lang="ja-JP" altLang="en-US" sz="3600" b="1" dirty="0" smtClean="0">
                <a:solidFill>
                  <a:srgbClr val="FF0000"/>
                </a:solidFill>
              </a:rPr>
              <a:t>専門性を生かした指導</a:t>
            </a:r>
            <a:r>
              <a:rPr kumimoji="1" lang="ja-JP" altLang="en-US" sz="3600" b="1" dirty="0" smtClean="0"/>
              <a:t>の充実</a:t>
            </a:r>
            <a:endParaRPr kumimoji="1" lang="ja-JP" altLang="en-US" sz="3600" b="1" dirty="0"/>
          </a:p>
        </p:txBody>
      </p:sp>
      <p:sp>
        <p:nvSpPr>
          <p:cNvPr id="1598" name="タイトル 1"/>
          <p:cNvSpPr txBox="1"/>
          <p:nvPr/>
        </p:nvSpPr>
        <p:spPr>
          <a:xfrm>
            <a:off x="457200" y="5142946"/>
            <a:ext cx="8229600" cy="690219"/>
          </a:xfrm>
          <a:prstGeom prst="rect">
            <a:avLst/>
          </a:prstGeom>
          <a:ln>
            <a:solidFill>
              <a:schemeClr val="tx1"/>
            </a:solidFill>
          </a:ln>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600" dirty="0" smtClean="0">
                <a:solidFill>
                  <a:srgbClr val="FF0000"/>
                </a:solidFill>
              </a:rPr>
              <a:t>中学校の学習内容との系統性</a:t>
            </a:r>
            <a:r>
              <a:rPr lang="ja-JP" altLang="en-US" sz="3600" dirty="0" smtClean="0"/>
              <a:t>を意識した指導</a:t>
            </a:r>
            <a:endParaRPr lang="ja-JP" altLang="en-US" sz="3600" dirty="0"/>
          </a:p>
        </p:txBody>
      </p:sp>
    </p:spTree>
    <p:extLst>
      <p:ext uri="{BB962C8B-B14F-4D97-AF65-F5344CB8AC3E}">
        <p14:creationId xmlns:p14="http://schemas.microsoft.com/office/powerpoint/2010/main" val="2749239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91"/>
                                        </p:tgtEl>
                                        <p:attrNameLst>
                                          <p:attrName>style.visibility</p:attrName>
                                        </p:attrNameLst>
                                      </p:cBhvr>
                                      <p:to>
                                        <p:strVal val="visible"/>
                                      </p:to>
                                    </p:set>
                                    <p:animEffect transition="in" filter="fade">
                                      <p:cBhvr>
                                        <p:cTn id="7" dur="500"/>
                                        <p:tgtEl>
                                          <p:spTgt spid="159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94"/>
                                        </p:tgtEl>
                                        <p:attrNameLst>
                                          <p:attrName>style.visibility</p:attrName>
                                        </p:attrNameLst>
                                      </p:cBhvr>
                                      <p:to>
                                        <p:strVal val="visible"/>
                                      </p:to>
                                    </p:set>
                                    <p:animEffect transition="in" filter="fade">
                                      <p:cBhvr>
                                        <p:cTn id="10" dur="500"/>
                                        <p:tgtEl>
                                          <p:spTgt spid="159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95"/>
                                        </p:tgtEl>
                                        <p:attrNameLst>
                                          <p:attrName>style.visibility</p:attrName>
                                        </p:attrNameLst>
                                      </p:cBhvr>
                                      <p:to>
                                        <p:strVal val="visible"/>
                                      </p:to>
                                    </p:set>
                                    <p:animEffect transition="in" filter="fade">
                                      <p:cBhvr>
                                        <p:cTn id="13" dur="500"/>
                                        <p:tgtEl>
                                          <p:spTgt spid="159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96"/>
                                        </p:tgtEl>
                                        <p:attrNameLst>
                                          <p:attrName>style.visibility</p:attrName>
                                        </p:attrNameLst>
                                      </p:cBhvr>
                                      <p:to>
                                        <p:strVal val="visible"/>
                                      </p:to>
                                    </p:set>
                                    <p:animEffect transition="in" filter="fade">
                                      <p:cBhvr>
                                        <p:cTn id="18" dur="500"/>
                                        <p:tgtEl>
                                          <p:spTgt spid="159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97"/>
                                        </p:tgtEl>
                                        <p:attrNameLst>
                                          <p:attrName>style.visibility</p:attrName>
                                        </p:attrNameLst>
                                      </p:cBhvr>
                                      <p:to>
                                        <p:strVal val="visible"/>
                                      </p:to>
                                    </p:set>
                                    <p:animEffect transition="in" filter="fade">
                                      <p:cBhvr>
                                        <p:cTn id="21" dur="500"/>
                                        <p:tgtEl>
                                          <p:spTgt spid="159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98"/>
                                        </p:tgtEl>
                                        <p:attrNameLst>
                                          <p:attrName>style.visibility</p:attrName>
                                        </p:attrNameLst>
                                      </p:cBhvr>
                                      <p:to>
                                        <p:strVal val="visible"/>
                                      </p:to>
                                    </p:set>
                                    <p:animEffect transition="in" filter="fade">
                                      <p:cBhvr>
                                        <p:cTn id="24" dur="500"/>
                                        <p:tgtEl>
                                          <p:spTgt spid="1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1" grpId="0"/>
      <p:bldP spid="1594" grpId="0" animBg="1"/>
      <p:bldP spid="1595" grpId="0" animBg="1"/>
      <p:bldP spid="1596" grpId="0"/>
      <p:bldP spid="1597" grpId="0" animBg="1"/>
      <p:bldP spid="159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4" name="タイトル 1"/>
          <p:cNvSpPr>
            <a:spLocks noGrp="1"/>
          </p:cNvSpPr>
          <p:nvPr>
            <p:ph type="title"/>
          </p:nvPr>
        </p:nvSpPr>
        <p:spPr>
          <a:xfrm>
            <a:off x="402336" y="264987"/>
            <a:ext cx="8467344" cy="6091364"/>
          </a:xfrm>
        </p:spPr>
        <p:txBody>
          <a:bodyPr>
            <a:noAutofit/>
          </a:bodyPr>
          <a:lstStyle/>
          <a:p>
            <a:r>
              <a:rPr kumimoji="1" lang="ja-JP" altLang="en-US" sz="6000" b="1" u="sng" dirty="0" smtClean="0">
                <a:effectLst>
                  <a:outerShdw blurRad="38100" dist="38100" dir="2700000" algn="tl">
                    <a:srgbClr val="000000">
                      <a:alpha val="43137"/>
                    </a:srgbClr>
                  </a:outerShdw>
                </a:effectLst>
                <a:latin typeface="+mn-ea"/>
                <a:ea typeface="+mn-ea"/>
              </a:rPr>
              <a:t>協議の柱</a:t>
            </a:r>
            <a:r>
              <a:rPr kumimoji="1" lang="en-US" altLang="ja-JP" sz="5400" dirty="0" smtClean="0">
                <a:latin typeface="+mn-ea"/>
                <a:ea typeface="+mn-ea"/>
              </a:rPr>
              <a:t/>
            </a:r>
            <a:br>
              <a:rPr kumimoji="1" lang="en-US" altLang="ja-JP" sz="5400" dirty="0" smtClean="0">
                <a:latin typeface="+mn-ea"/>
                <a:ea typeface="+mn-ea"/>
              </a:rPr>
            </a:br>
            <a:r>
              <a:rPr kumimoji="1" lang="en-US" altLang="ja-JP" sz="5000" b="1" dirty="0" smtClean="0">
                <a:latin typeface="+mn-ea"/>
                <a:ea typeface="+mn-ea"/>
              </a:rPr>
              <a:t>『</a:t>
            </a:r>
            <a:r>
              <a:rPr kumimoji="1" lang="en-US" altLang="ja-JP" sz="5000" b="1" dirty="0" smtClean="0">
                <a:solidFill>
                  <a:srgbClr val="FF00C0"/>
                </a:solidFill>
                <a:latin typeface="+mn-ea"/>
                <a:ea typeface="+mn-ea"/>
              </a:rPr>
              <a:t>小中連携TT</a:t>
            </a:r>
            <a:r>
              <a:rPr lang="ja-JP" altLang="ja-JP" sz="5000" b="1" dirty="0" smtClean="0">
                <a:solidFill>
                  <a:srgbClr val="FF00C0"/>
                </a:solidFill>
              </a:rPr>
              <a:t>の</a:t>
            </a:r>
            <a:r>
              <a:rPr lang="ja-JP" altLang="ja-JP" sz="5000" b="1" dirty="0">
                <a:solidFill>
                  <a:srgbClr val="FF0000"/>
                </a:solidFill>
              </a:rPr>
              <a:t>よさ</a:t>
            </a:r>
            <a:r>
              <a:rPr lang="ja-JP" altLang="ja-JP" sz="5000" b="1" dirty="0" smtClean="0"/>
              <a:t>を</a:t>
            </a:r>
            <a:r>
              <a:rPr lang="ja-JP" altLang="en-US" sz="5000" b="1" dirty="0" smtClean="0"/>
              <a:t>い</a:t>
            </a:r>
            <a:r>
              <a:rPr lang="ja-JP" altLang="ja-JP" sz="5000" b="1" dirty="0" smtClean="0"/>
              <a:t>かし</a:t>
            </a:r>
            <a:r>
              <a:rPr lang="en-US" altLang="ja-JP" sz="5000" b="1" dirty="0" smtClean="0"/>
              <a:t/>
            </a:r>
            <a:br>
              <a:rPr lang="en-US" altLang="ja-JP" sz="5000" b="1" dirty="0" smtClean="0"/>
            </a:br>
            <a:r>
              <a:rPr lang="en-US" altLang="ja-JP" sz="5000" b="1" dirty="0" smtClean="0"/>
              <a:t> </a:t>
            </a:r>
            <a:r>
              <a:rPr lang="ja-JP" altLang="en-US" sz="5000" b="1" dirty="0" smtClean="0"/>
              <a:t>ながら</a:t>
            </a:r>
            <a:r>
              <a:rPr lang="ja-JP" altLang="en-US" sz="5000" b="1" dirty="0"/>
              <a:t>，</a:t>
            </a:r>
            <a:r>
              <a:rPr lang="ja-JP" altLang="ja-JP" sz="5000" b="1" dirty="0" smtClean="0">
                <a:solidFill>
                  <a:srgbClr val="FF0000"/>
                </a:solidFill>
              </a:rPr>
              <a:t>役割を明確</a:t>
            </a:r>
            <a:r>
              <a:rPr lang="ja-JP" altLang="ja-JP" sz="5000" b="1" dirty="0" smtClean="0"/>
              <a:t>にして</a:t>
            </a:r>
            <a:r>
              <a:rPr lang="en-US" altLang="ja-JP" sz="5000" b="1" dirty="0" smtClean="0"/>
              <a:t/>
            </a:r>
            <a:br>
              <a:rPr lang="en-US" altLang="ja-JP" sz="5000" b="1" dirty="0" smtClean="0"/>
            </a:br>
            <a:r>
              <a:rPr lang="en-US" altLang="ja-JP" sz="5000" b="1" dirty="0"/>
              <a:t> </a:t>
            </a:r>
            <a:r>
              <a:rPr lang="ja-JP" altLang="ja-JP" sz="5000" b="1" dirty="0" smtClean="0"/>
              <a:t>支援を</a:t>
            </a:r>
            <a:r>
              <a:rPr lang="ja-JP" altLang="ja-JP" sz="5000" b="1" dirty="0"/>
              <a:t>行うことで</a:t>
            </a:r>
            <a:r>
              <a:rPr lang="ja-JP" altLang="en-US" sz="5000" b="1" dirty="0"/>
              <a:t>，</a:t>
            </a:r>
            <a:r>
              <a:rPr lang="ja-JP" altLang="ja-JP" sz="5000" b="1" dirty="0"/>
              <a:t>児童生徒</a:t>
            </a:r>
            <a:r>
              <a:rPr lang="ja-JP" altLang="ja-JP" sz="5000" b="1" dirty="0" smtClean="0"/>
              <a:t>が</a:t>
            </a:r>
            <a:r>
              <a:rPr lang="en-US" altLang="ja-JP" sz="5000" b="1" dirty="0" smtClean="0"/>
              <a:t/>
            </a:r>
            <a:br>
              <a:rPr lang="en-US" altLang="ja-JP" sz="5000" b="1" dirty="0" smtClean="0"/>
            </a:br>
            <a:r>
              <a:rPr lang="ja-JP" altLang="en-US" sz="5000" b="1" dirty="0"/>
              <a:t> </a:t>
            </a:r>
            <a:r>
              <a:rPr lang="ja-JP" altLang="ja-JP" sz="5000" b="1" dirty="0" smtClean="0"/>
              <a:t>自ら学び</a:t>
            </a:r>
            <a:r>
              <a:rPr lang="ja-JP" altLang="en-US" sz="5000" b="1" dirty="0"/>
              <a:t>，</a:t>
            </a:r>
            <a:r>
              <a:rPr lang="ja-JP" altLang="ja-JP" sz="5000" b="1" dirty="0"/>
              <a:t>ともに高め合う</a:t>
            </a:r>
            <a:r>
              <a:rPr lang="ja-JP" altLang="ja-JP" sz="5000" b="1" dirty="0" smtClean="0"/>
              <a:t>学習</a:t>
            </a:r>
            <a:r>
              <a:rPr lang="en-US" altLang="ja-JP" sz="5000" b="1" dirty="0" smtClean="0"/>
              <a:t/>
            </a:r>
            <a:br>
              <a:rPr lang="en-US" altLang="ja-JP" sz="5000" b="1" dirty="0" smtClean="0"/>
            </a:br>
            <a:r>
              <a:rPr lang="en-US" altLang="ja-JP" sz="5000" b="1" dirty="0"/>
              <a:t> </a:t>
            </a:r>
            <a:r>
              <a:rPr lang="ja-JP" altLang="ja-JP" sz="5000" b="1" dirty="0" smtClean="0"/>
              <a:t>につな</a:t>
            </a:r>
            <a:r>
              <a:rPr lang="ja-JP" altLang="en-US" sz="5000" b="1" dirty="0" smtClean="0"/>
              <a:t>げることができたか</a:t>
            </a:r>
            <a:r>
              <a:rPr lang="ja-JP" altLang="ja-JP" sz="5000" b="1" dirty="0" smtClean="0"/>
              <a:t>。</a:t>
            </a:r>
            <a:r>
              <a:rPr kumimoji="1" lang="en-US" altLang="ja-JP" sz="5000" b="1" dirty="0" smtClean="0">
                <a:latin typeface="+mn-ea"/>
                <a:ea typeface="+mn-ea"/>
              </a:rPr>
              <a:t>』</a:t>
            </a:r>
            <a:endParaRPr kumimoji="1" lang="ja-JP" altLang="en-US" sz="5000" b="1" dirty="0">
              <a:latin typeface="+mn-ea"/>
              <a:ea typeface="+mn-ea"/>
            </a:endParaRPr>
          </a:p>
        </p:txBody>
      </p:sp>
      <p:sp>
        <p:nvSpPr>
          <p:cNvPr id="1605" name="スライド番号プレースホルダー 3"/>
          <p:cNvSpPr>
            <a:spLocks noGrp="1"/>
          </p:cNvSpPr>
          <p:nvPr>
            <p:ph type="sldNum" sz="quarter" idx="12"/>
          </p:nvPr>
        </p:nvSpPr>
        <p:spPr/>
        <p:txBody>
          <a:bodyPr/>
          <a:lstStyle/>
          <a:p>
            <a:fld id="{AA1D3F61-0290-49D1-B09E-39B0B9D428F0}" type="slidenum">
              <a:rPr kumimoji="1" lang="ja-JP" altLang="en-US" smtClean="0"/>
              <a:t>33</a:t>
            </a:fld>
            <a:endParaRPr kumimoji="1" lang="ja-JP" altLang="en-US"/>
          </a:p>
        </p:txBody>
      </p:sp>
    </p:spTree>
    <p:extLst>
      <p:ext uri="{BB962C8B-B14F-4D97-AF65-F5344CB8AC3E}">
        <p14:creationId xmlns:p14="http://schemas.microsoft.com/office/powerpoint/2010/main" val="40177349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2340952"/>
            <a:ext cx="7886700" cy="994172"/>
          </a:xfrm>
        </p:spPr>
        <p:txBody>
          <a:bodyPr>
            <a:normAutofit/>
          </a:bodyPr>
          <a:lstStyle/>
          <a:p>
            <a:pPr algn="ctr"/>
            <a:r>
              <a:rPr lang="ja-JP" altLang="en-US" sz="4800" dirty="0"/>
              <a:t>ご清聴ありがとうございました</a:t>
            </a:r>
          </a:p>
        </p:txBody>
      </p:sp>
      <p:sp>
        <p:nvSpPr>
          <p:cNvPr id="3" name="コンテンツ プレースホルダー 2"/>
          <p:cNvSpPr>
            <a:spLocks noGrp="1"/>
          </p:cNvSpPr>
          <p:nvPr>
            <p:ph idx="1"/>
          </p:nvPr>
        </p:nvSpPr>
        <p:spPr>
          <a:xfrm>
            <a:off x="3383279" y="4901184"/>
            <a:ext cx="5132071" cy="263494"/>
          </a:xfrm>
        </p:spPr>
        <p:txBody>
          <a:bodyPr>
            <a:noAutofit/>
          </a:bodyPr>
          <a:lstStyle/>
          <a:p>
            <a:pPr marL="0" indent="0" algn="ctr">
              <a:buNone/>
            </a:pPr>
            <a:r>
              <a:rPr kumimoji="1" lang="ja-JP" altLang="en-US" sz="3200" dirty="0" smtClean="0"/>
              <a:t>令和３年１１月１８日（木）</a:t>
            </a:r>
            <a:endParaRPr kumimoji="1" lang="ja-JP" altLang="en-US" sz="3200" dirty="0"/>
          </a:p>
        </p:txBody>
      </p:sp>
      <p:sp>
        <p:nvSpPr>
          <p:cNvPr id="4" name="スライド番号プレースホルダー 3"/>
          <p:cNvSpPr>
            <a:spLocks noGrp="1"/>
          </p:cNvSpPr>
          <p:nvPr>
            <p:ph type="sldNum" sz="quarter" idx="12"/>
          </p:nvPr>
        </p:nvSpPr>
        <p:spPr/>
        <p:txBody>
          <a:bodyPr/>
          <a:lstStyle/>
          <a:p>
            <a:fld id="{AA1D3F61-0290-49D1-B09E-39B0B9D428F0}" type="slidenum">
              <a:rPr kumimoji="1" lang="ja-JP" altLang="en-US" smtClean="0"/>
              <a:t>34</a:t>
            </a:fld>
            <a:endParaRPr kumimoji="1" lang="ja-JP" altLang="en-US"/>
          </a:p>
        </p:txBody>
      </p:sp>
    </p:spTree>
    <p:extLst>
      <p:ext uri="{BB962C8B-B14F-4D97-AF65-F5344CB8AC3E}">
        <p14:creationId xmlns:p14="http://schemas.microsoft.com/office/powerpoint/2010/main" val="18625257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3563" y="496679"/>
            <a:ext cx="8041941" cy="936929"/>
          </a:xfrm>
          <a:solidFill>
            <a:srgbClr val="FFCCFF"/>
          </a:solidFill>
          <a:ln w="28575">
            <a:solidFill>
              <a:schemeClr val="tx1"/>
            </a:solidFill>
          </a:ln>
        </p:spPr>
        <p:txBody>
          <a:bodyPr>
            <a:normAutofit/>
          </a:bodyPr>
          <a:lstStyle/>
          <a:p>
            <a:pPr algn="ctr"/>
            <a:r>
              <a:rPr lang="ja-JP" altLang="en-US" sz="4050" dirty="0"/>
              <a:t>小中連携研究前の実態</a:t>
            </a:r>
          </a:p>
        </p:txBody>
      </p:sp>
      <p:sp>
        <p:nvSpPr>
          <p:cNvPr id="4" name="スライド番号プレースホルダー 3"/>
          <p:cNvSpPr>
            <a:spLocks noGrp="1"/>
          </p:cNvSpPr>
          <p:nvPr>
            <p:ph type="sldNum" sz="quarter" idx="12"/>
          </p:nvPr>
        </p:nvSpPr>
        <p:spPr>
          <a:xfrm>
            <a:off x="6622542" y="6374185"/>
            <a:ext cx="2057400" cy="365125"/>
          </a:xfrm>
        </p:spPr>
        <p:txBody>
          <a:bodyPr/>
          <a:lstStyle/>
          <a:p>
            <a:fld id="{AA1D3F61-0290-49D1-B09E-39B0B9D428F0}" type="slidenum">
              <a:rPr kumimoji="1" lang="ja-JP" altLang="en-US" smtClean="0"/>
              <a:t>4</a:t>
            </a:fld>
            <a:endParaRPr kumimoji="1" lang="ja-JP" altLang="en-US"/>
          </a:p>
        </p:txBody>
      </p:sp>
      <p:sp>
        <p:nvSpPr>
          <p:cNvPr id="6" name="テキスト ボックス 5"/>
          <p:cNvSpPr txBox="1"/>
          <p:nvPr/>
        </p:nvSpPr>
        <p:spPr>
          <a:xfrm>
            <a:off x="451184" y="2329107"/>
            <a:ext cx="3896957" cy="64633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ja-JP" altLang="en-US" sz="3600" dirty="0"/>
              <a:t>人間関係の固定化</a:t>
            </a:r>
          </a:p>
        </p:txBody>
      </p:sp>
      <p:sp>
        <p:nvSpPr>
          <p:cNvPr id="8" name="テキスト ボックス 7"/>
          <p:cNvSpPr txBox="1"/>
          <p:nvPr/>
        </p:nvSpPr>
        <p:spPr>
          <a:xfrm>
            <a:off x="451184" y="1631027"/>
            <a:ext cx="1065644" cy="553998"/>
          </a:xfrm>
          <a:prstGeom prst="rect">
            <a:avLst/>
          </a:prstGeom>
          <a:solidFill>
            <a:srgbClr val="FFFF00"/>
          </a:solidFill>
          <a:ln w="28575">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ja-JP" altLang="en-US" sz="3000" dirty="0"/>
              <a:t>課題</a:t>
            </a:r>
          </a:p>
        </p:txBody>
      </p:sp>
      <p:sp>
        <p:nvSpPr>
          <p:cNvPr id="10" name="テキスト ボックス 9"/>
          <p:cNvSpPr txBox="1"/>
          <p:nvPr/>
        </p:nvSpPr>
        <p:spPr>
          <a:xfrm>
            <a:off x="2891434" y="3017383"/>
            <a:ext cx="3316682" cy="64633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ja-JP" altLang="en-US" sz="3600" dirty="0"/>
              <a:t>小中の学力面</a:t>
            </a:r>
            <a:endParaRPr lang="en-US" altLang="ja-JP" sz="3600" dirty="0"/>
          </a:p>
        </p:txBody>
      </p:sp>
      <p:sp>
        <p:nvSpPr>
          <p:cNvPr id="11" name="テキスト ボックス 10"/>
          <p:cNvSpPr txBox="1"/>
          <p:nvPr/>
        </p:nvSpPr>
        <p:spPr>
          <a:xfrm>
            <a:off x="1516828" y="5403435"/>
            <a:ext cx="6976299" cy="707886"/>
          </a:xfrm>
          <a:prstGeom prst="rect">
            <a:avLst/>
          </a:prstGeom>
          <a:solidFill>
            <a:srgbClr val="FFFF00"/>
          </a:solidFill>
          <a:ln w="38100">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ja-JP" altLang="en-US" sz="4000" dirty="0" smtClean="0"/>
              <a:t>コミュニケーション能力の</a:t>
            </a:r>
            <a:r>
              <a:rPr lang="ja-JP" altLang="en-US" sz="4000" dirty="0"/>
              <a:t>向上</a:t>
            </a:r>
          </a:p>
        </p:txBody>
      </p:sp>
      <p:sp>
        <p:nvSpPr>
          <p:cNvPr id="12" name="テキスト ボックス 11"/>
          <p:cNvSpPr txBox="1"/>
          <p:nvPr/>
        </p:nvSpPr>
        <p:spPr>
          <a:xfrm>
            <a:off x="471402" y="4364975"/>
            <a:ext cx="3943350" cy="854080"/>
          </a:xfrm>
          <a:prstGeom prst="rect">
            <a:avLst/>
          </a:prstGeom>
          <a:solidFill>
            <a:srgbClr val="FFFF00"/>
          </a:solidFill>
          <a:ln w="38100">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ja-JP" altLang="en-US" sz="4950" dirty="0"/>
              <a:t>学力の向上</a:t>
            </a:r>
          </a:p>
        </p:txBody>
      </p:sp>
      <p:sp>
        <p:nvSpPr>
          <p:cNvPr id="14" name="テキスト ボックス 13"/>
          <p:cNvSpPr txBox="1"/>
          <p:nvPr/>
        </p:nvSpPr>
        <p:spPr>
          <a:xfrm>
            <a:off x="5240991" y="3721510"/>
            <a:ext cx="3252136" cy="64633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ja-JP" altLang="en-US" sz="3600" dirty="0"/>
              <a:t>小中間の距離</a:t>
            </a:r>
            <a:endParaRPr lang="en-US" altLang="ja-JP" sz="3600" dirty="0"/>
          </a:p>
        </p:txBody>
      </p:sp>
    </p:spTree>
    <p:extLst>
      <p:ext uri="{BB962C8B-B14F-4D97-AF65-F5344CB8AC3E}">
        <p14:creationId xmlns:p14="http://schemas.microsoft.com/office/powerpoint/2010/main" val="1225371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521208" y="3666233"/>
            <a:ext cx="8083296" cy="2886051"/>
          </a:xfrm>
          <a:prstGeom prst="rect">
            <a:avLst/>
          </a:prstGeom>
          <a:solidFill>
            <a:schemeClr val="bg1">
              <a:lumMod val="9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ja-JP" altLang="en-US" sz="1350"/>
          </a:p>
        </p:txBody>
      </p:sp>
      <p:sp>
        <p:nvSpPr>
          <p:cNvPr id="2" name="スライド番号プレースホルダー 1"/>
          <p:cNvSpPr>
            <a:spLocks noGrp="1"/>
          </p:cNvSpPr>
          <p:nvPr>
            <p:ph type="sldNum" sz="quarter" idx="12"/>
          </p:nvPr>
        </p:nvSpPr>
        <p:spPr/>
        <p:txBody>
          <a:bodyPr/>
          <a:lstStyle/>
          <a:p>
            <a:fld id="{AA1D3F61-0290-49D1-B09E-39B0B9D428F0}" type="slidenum">
              <a:rPr kumimoji="1" lang="ja-JP" altLang="en-US" smtClean="0"/>
              <a:t>5</a:t>
            </a:fld>
            <a:endParaRPr kumimoji="1" lang="ja-JP" altLang="en-US"/>
          </a:p>
        </p:txBody>
      </p:sp>
      <p:sp>
        <p:nvSpPr>
          <p:cNvPr id="16" name="テキスト 99"/>
          <p:cNvSpPr txBox="1"/>
          <p:nvPr/>
        </p:nvSpPr>
        <p:spPr>
          <a:xfrm>
            <a:off x="521208" y="1404461"/>
            <a:ext cx="8083296" cy="1477328"/>
          </a:xfrm>
          <a:prstGeom prst="rect">
            <a:avLst/>
          </a:prstGeom>
          <a:solidFill>
            <a:srgbClr val="FFFF66"/>
          </a:solidFill>
          <a:ln w="57150">
            <a:solidFill>
              <a:schemeClr val="tx1"/>
            </a:solidFill>
          </a:ln>
        </p:spPr>
        <p:txBody>
          <a:bodyPr wrap="square">
            <a:spAutoFit/>
          </a:bodyPr>
          <a:lstStyle/>
          <a:p>
            <a:pPr algn="ctr">
              <a:defRPr lang="ja-JP" altLang="en-US"/>
            </a:pPr>
            <a:r>
              <a:rPr lang="ja-JP" altLang="en-US" sz="3300" dirty="0">
                <a:latin typeface="ＤＦ特太ゴシック体" panose="020B0509000000000000" pitchFamily="49" charset="-128"/>
                <a:ea typeface="ＤＦ特太ゴシック体" panose="020B0509000000000000" pitchFamily="49" charset="-128"/>
              </a:rPr>
              <a:t>夢の実現に向けて，たくましく</a:t>
            </a:r>
            <a:endParaRPr lang="en-US" altLang="ja-JP" sz="3300" dirty="0">
              <a:latin typeface="ＤＦ特太ゴシック体" panose="020B0509000000000000" pitchFamily="49" charset="-128"/>
              <a:ea typeface="ＤＦ特太ゴシック体" panose="020B0509000000000000" pitchFamily="49" charset="-128"/>
            </a:endParaRPr>
          </a:p>
          <a:p>
            <a:pPr algn="ctr">
              <a:defRPr lang="ja-JP" altLang="en-US"/>
            </a:pPr>
            <a:r>
              <a:rPr lang="ja-JP" altLang="en-US" sz="3300" dirty="0">
                <a:latin typeface="ＤＦ特太ゴシック体" panose="020B0509000000000000" pitchFamily="49" charset="-128"/>
                <a:ea typeface="ＤＦ特太ゴシック体" panose="020B0509000000000000" pitchFamily="49" charset="-128"/>
              </a:rPr>
              <a:t>学び続ける御所っ子の育成</a:t>
            </a:r>
            <a:endParaRPr lang="ja-JP" altLang="en-US" sz="4500" dirty="0">
              <a:latin typeface="ＤＦ特太ゴシック体" panose="020B0509000000000000" pitchFamily="49" charset="-128"/>
              <a:ea typeface="ＤＦ特太ゴシック体" panose="020B0509000000000000" pitchFamily="49" charset="-128"/>
            </a:endParaRPr>
          </a:p>
          <a:p>
            <a:pPr algn="ctr">
              <a:defRPr lang="ja-JP" altLang="en-US"/>
            </a:pPr>
            <a:r>
              <a:rPr lang="ja-JP" altLang="en-US" sz="2400" dirty="0">
                <a:latin typeface="ＤＦ特太ゴシック体" panose="020B0509000000000000" pitchFamily="49" charset="-128"/>
                <a:ea typeface="ＤＦ特太ゴシック体" panose="020B0509000000000000" pitchFamily="49" charset="-128"/>
              </a:rPr>
              <a:t>～自ら学び，ともに高め合う学習指導の工夫を通して～</a:t>
            </a:r>
          </a:p>
        </p:txBody>
      </p:sp>
      <p:sp>
        <p:nvSpPr>
          <p:cNvPr id="17" name="テキスト 83"/>
          <p:cNvSpPr txBox="1"/>
          <p:nvPr/>
        </p:nvSpPr>
        <p:spPr>
          <a:xfrm>
            <a:off x="2024263" y="457253"/>
            <a:ext cx="5293214" cy="646331"/>
          </a:xfrm>
          <a:prstGeom prst="rect">
            <a:avLst/>
          </a:prstGeom>
          <a:solidFill>
            <a:schemeClr val="bg1"/>
          </a:solidFill>
          <a:ln>
            <a:solidFill>
              <a:schemeClr val="tx1"/>
            </a:solidFill>
          </a:ln>
        </p:spPr>
        <p:txBody>
          <a:bodyPr wrap="square" anchor="ctr" anchorCtr="0">
            <a:spAutoFit/>
          </a:bodyPr>
          <a:lstStyle/>
          <a:p>
            <a:pPr algn="ctr">
              <a:defRPr lang="ja-JP" altLang="en-US"/>
            </a:pPr>
            <a:r>
              <a:rPr lang="ja-JP" altLang="en-US" sz="3600" dirty="0"/>
              <a:t>小中連携教育研究主題</a:t>
            </a:r>
            <a:endParaRPr lang="ja-JP" altLang="en-US" sz="4000" dirty="0"/>
          </a:p>
        </p:txBody>
      </p:sp>
      <p:sp>
        <p:nvSpPr>
          <p:cNvPr id="18" name="テキスト 70"/>
          <p:cNvSpPr txBox="1"/>
          <p:nvPr/>
        </p:nvSpPr>
        <p:spPr>
          <a:xfrm>
            <a:off x="3912210" y="3189986"/>
            <a:ext cx="1517319" cy="415498"/>
          </a:xfrm>
          <a:prstGeom prst="rect">
            <a:avLst/>
          </a:prstGeom>
          <a:solidFill>
            <a:schemeClr val="bg1"/>
          </a:solidFill>
          <a:ln w="19050">
            <a:solidFill>
              <a:schemeClr val="tx1"/>
            </a:solidFill>
          </a:ln>
        </p:spPr>
        <p:txBody>
          <a:bodyPr wrap="square">
            <a:spAutoFit/>
          </a:bodyPr>
          <a:lstStyle/>
          <a:p>
            <a:pPr algn="ctr">
              <a:defRPr lang="ja-JP" altLang="en-US"/>
            </a:pPr>
            <a:r>
              <a:rPr lang="ja-JP" altLang="en-US" sz="2100" dirty="0">
                <a:latin typeface="AR P明朝体U"/>
                <a:ea typeface="AR P明朝体U"/>
              </a:rPr>
              <a:t>研究部会</a:t>
            </a:r>
          </a:p>
        </p:txBody>
      </p:sp>
      <p:sp>
        <p:nvSpPr>
          <p:cNvPr id="21" name="テキスト 101"/>
          <p:cNvSpPr txBox="1"/>
          <p:nvPr/>
        </p:nvSpPr>
        <p:spPr>
          <a:xfrm>
            <a:off x="1674495" y="3922915"/>
            <a:ext cx="5779008" cy="784830"/>
          </a:xfrm>
          <a:prstGeom prst="rect">
            <a:avLst/>
          </a:prstGeom>
          <a:solidFill>
            <a:srgbClr val="FFCCFF"/>
          </a:solidFill>
          <a:ln w="57150">
            <a:solidFill>
              <a:schemeClr val="tx1"/>
            </a:solidFill>
          </a:ln>
        </p:spPr>
        <p:txBody>
          <a:bodyPr wrap="square">
            <a:spAutoFit/>
          </a:bodyPr>
          <a:lstStyle/>
          <a:p>
            <a:pPr algn="ctr">
              <a:defRPr lang="ja-JP" altLang="en-US"/>
            </a:pPr>
            <a:r>
              <a:rPr lang="ja-JP" altLang="en-US" sz="4500" dirty="0">
                <a:latin typeface="AR P明朝体U"/>
                <a:ea typeface="AR P明朝体U"/>
              </a:rPr>
              <a:t>①単元デザイン研究部</a:t>
            </a:r>
          </a:p>
        </p:txBody>
      </p:sp>
      <p:sp>
        <p:nvSpPr>
          <p:cNvPr id="22" name="テキスト 101"/>
          <p:cNvSpPr txBox="1"/>
          <p:nvPr/>
        </p:nvSpPr>
        <p:spPr>
          <a:xfrm>
            <a:off x="832104" y="4818274"/>
            <a:ext cx="3630168" cy="1477328"/>
          </a:xfrm>
          <a:prstGeom prst="rect">
            <a:avLst/>
          </a:prstGeom>
          <a:solidFill>
            <a:srgbClr val="99FF99"/>
          </a:solidFill>
          <a:ln w="57150">
            <a:solidFill>
              <a:schemeClr val="tx1"/>
            </a:solidFill>
          </a:ln>
        </p:spPr>
        <p:txBody>
          <a:bodyPr wrap="square">
            <a:spAutoFit/>
          </a:bodyPr>
          <a:lstStyle/>
          <a:p>
            <a:pPr algn="ctr">
              <a:defRPr lang="ja-JP" altLang="en-US"/>
            </a:pPr>
            <a:r>
              <a:rPr lang="ja-JP" altLang="en-US" sz="4500" dirty="0">
                <a:latin typeface="AR P明朝体U"/>
                <a:ea typeface="AR P明朝体U"/>
              </a:rPr>
              <a:t>②個別指導</a:t>
            </a:r>
            <a:endParaRPr lang="en-US" altLang="ja-JP" sz="4500" dirty="0">
              <a:latin typeface="AR P明朝体U"/>
              <a:ea typeface="AR P明朝体U"/>
            </a:endParaRPr>
          </a:p>
          <a:p>
            <a:pPr algn="ctr">
              <a:defRPr lang="ja-JP" altLang="en-US"/>
            </a:pPr>
            <a:r>
              <a:rPr lang="ja-JP" altLang="en-US" sz="4500" dirty="0">
                <a:latin typeface="AR P明朝体U"/>
                <a:ea typeface="AR P明朝体U"/>
              </a:rPr>
              <a:t>研究部</a:t>
            </a:r>
          </a:p>
        </p:txBody>
      </p:sp>
      <p:sp>
        <p:nvSpPr>
          <p:cNvPr id="23" name="テキスト 101"/>
          <p:cNvSpPr txBox="1"/>
          <p:nvPr/>
        </p:nvSpPr>
        <p:spPr>
          <a:xfrm>
            <a:off x="4670870" y="4818274"/>
            <a:ext cx="3725037" cy="1477328"/>
          </a:xfrm>
          <a:prstGeom prst="rect">
            <a:avLst/>
          </a:prstGeom>
          <a:solidFill>
            <a:schemeClr val="accent1">
              <a:lumMod val="20000"/>
              <a:lumOff val="80000"/>
            </a:schemeClr>
          </a:solidFill>
          <a:ln w="57150">
            <a:solidFill>
              <a:schemeClr val="tx1"/>
            </a:solidFill>
          </a:ln>
        </p:spPr>
        <p:txBody>
          <a:bodyPr wrap="square">
            <a:spAutoFit/>
          </a:bodyPr>
          <a:lstStyle/>
          <a:p>
            <a:pPr algn="ctr">
              <a:defRPr lang="ja-JP" altLang="en-US"/>
            </a:pPr>
            <a:r>
              <a:rPr lang="ja-JP" altLang="en-US" sz="4500" dirty="0">
                <a:latin typeface="AR P明朝体U"/>
                <a:ea typeface="AR P明朝体U"/>
              </a:rPr>
              <a:t>③学習基盤</a:t>
            </a:r>
            <a:endParaRPr lang="en-US" altLang="ja-JP" sz="4500" dirty="0">
              <a:latin typeface="AR P明朝体U"/>
              <a:ea typeface="AR P明朝体U"/>
            </a:endParaRPr>
          </a:p>
          <a:p>
            <a:pPr algn="ctr">
              <a:defRPr lang="ja-JP" altLang="en-US"/>
            </a:pPr>
            <a:r>
              <a:rPr lang="ja-JP" altLang="en-US" sz="4500" dirty="0">
                <a:latin typeface="AR P明朝体U"/>
                <a:ea typeface="AR P明朝体U"/>
              </a:rPr>
              <a:t>づくり研究部</a:t>
            </a:r>
          </a:p>
        </p:txBody>
      </p:sp>
    </p:spTree>
    <p:extLst>
      <p:ext uri="{BB962C8B-B14F-4D97-AF65-F5344CB8AC3E}">
        <p14:creationId xmlns:p14="http://schemas.microsoft.com/office/powerpoint/2010/main" val="49251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42"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1000"/>
                                        <p:tgtEl>
                                          <p:spTgt spid="22"/>
                                        </p:tgtEl>
                                      </p:cBhvr>
                                    </p:animEffect>
                                    <p:anim calcmode="lin" valueType="num">
                                      <p:cBhvr>
                                        <p:cTn id="21" dur="1000" fill="hold"/>
                                        <p:tgtEl>
                                          <p:spTgt spid="22"/>
                                        </p:tgtEl>
                                        <p:attrNameLst>
                                          <p:attrName>ppt_x</p:attrName>
                                        </p:attrNameLst>
                                      </p:cBhvr>
                                      <p:tavLst>
                                        <p:tav tm="0">
                                          <p:val>
                                            <p:strVal val="#ppt_x"/>
                                          </p:val>
                                        </p:tav>
                                        <p:tav tm="100000">
                                          <p:val>
                                            <p:strVal val="#ppt_x"/>
                                          </p:val>
                                        </p:tav>
                                      </p:tavLst>
                                    </p:anim>
                                    <p:anim calcmode="lin" valueType="num">
                                      <p:cBhvr>
                                        <p:cTn id="22" dur="1000" fill="hold"/>
                                        <p:tgtEl>
                                          <p:spTgt spid="22"/>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8" grpId="0" animBg="1"/>
      <p:bldP spid="21" grpId="0" animBg="1"/>
      <p:bldP spid="22"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AA1D3F61-0290-49D1-B09E-39B0B9D428F0}" type="slidenum">
              <a:rPr kumimoji="1" lang="ja-JP" altLang="en-US" smtClean="0"/>
              <a:t>6</a:t>
            </a:fld>
            <a:endParaRPr kumimoji="1" lang="ja-JP" altLang="en-US"/>
          </a:p>
        </p:txBody>
      </p:sp>
      <p:sp>
        <p:nvSpPr>
          <p:cNvPr id="5" name="テキスト 101"/>
          <p:cNvSpPr txBox="1"/>
          <p:nvPr/>
        </p:nvSpPr>
        <p:spPr>
          <a:xfrm>
            <a:off x="2275142" y="509552"/>
            <a:ext cx="4753737" cy="600164"/>
          </a:xfrm>
          <a:prstGeom prst="rect">
            <a:avLst/>
          </a:prstGeom>
          <a:solidFill>
            <a:srgbClr val="FFCCFF"/>
          </a:solidFill>
          <a:ln w="57150">
            <a:solidFill>
              <a:schemeClr val="tx1"/>
            </a:solidFill>
          </a:ln>
        </p:spPr>
        <p:txBody>
          <a:bodyPr wrap="square">
            <a:spAutoFit/>
          </a:bodyPr>
          <a:lstStyle/>
          <a:p>
            <a:pPr algn="ctr">
              <a:defRPr lang="ja-JP" altLang="en-US"/>
            </a:pPr>
            <a:r>
              <a:rPr lang="ja-JP" altLang="en-US" sz="3300" dirty="0">
                <a:latin typeface="AR P明朝体U"/>
                <a:ea typeface="AR P明朝体U"/>
              </a:rPr>
              <a:t>①単元デザイン研究部</a:t>
            </a:r>
          </a:p>
        </p:txBody>
      </p:sp>
      <p:sp>
        <p:nvSpPr>
          <p:cNvPr id="15" name="テキスト 103"/>
          <p:cNvSpPr txBox="1"/>
          <p:nvPr/>
        </p:nvSpPr>
        <p:spPr>
          <a:xfrm>
            <a:off x="345186" y="1224654"/>
            <a:ext cx="8613648" cy="5016758"/>
          </a:xfrm>
          <a:prstGeom prst="rect">
            <a:avLst/>
          </a:prstGeom>
          <a:solidFill>
            <a:srgbClr val="FFCCFF"/>
          </a:solidFill>
          <a:ln w="19050">
            <a:solidFill>
              <a:schemeClr val="accent1"/>
            </a:solidFill>
          </a:ln>
        </p:spPr>
        <p:txBody>
          <a:bodyPr wrap="square">
            <a:spAutoFit/>
          </a:bodyPr>
          <a:lstStyle/>
          <a:p>
            <a:pPr algn="l">
              <a:defRPr lang="ja-JP" altLang="en-US"/>
            </a:pPr>
            <a:r>
              <a:rPr lang="ja-JP" altLang="en-US" sz="4000" u="sng" dirty="0">
                <a:solidFill>
                  <a:srgbClr val="FF0000"/>
                </a:solidFill>
                <a:latin typeface="AR P明朝体U"/>
                <a:ea typeface="AR P明朝体U"/>
              </a:rPr>
              <a:t>【視点①</a:t>
            </a:r>
            <a:r>
              <a:rPr lang="ja-JP" altLang="en-US" sz="4000" u="sng" dirty="0" smtClean="0">
                <a:solidFill>
                  <a:srgbClr val="FF0000"/>
                </a:solidFill>
                <a:latin typeface="AR P明朝体U"/>
                <a:ea typeface="AR P明朝体U"/>
              </a:rPr>
              <a:t>】単元</a:t>
            </a:r>
            <a:r>
              <a:rPr lang="ja-JP" altLang="en-US" sz="4000" u="sng" dirty="0">
                <a:solidFill>
                  <a:srgbClr val="FF0000"/>
                </a:solidFill>
                <a:latin typeface="AR P明朝体U"/>
                <a:ea typeface="AR P明朝体U"/>
              </a:rPr>
              <a:t>デザインの工夫</a:t>
            </a:r>
          </a:p>
          <a:p>
            <a:pPr>
              <a:defRPr lang="ja-JP" altLang="en-US"/>
            </a:pPr>
            <a:endParaRPr lang="en-US" altLang="ja-JP" sz="4000" dirty="0" smtClean="0">
              <a:latin typeface="AR P明朝体U"/>
              <a:ea typeface="AR P明朝体U"/>
            </a:endParaRPr>
          </a:p>
          <a:p>
            <a:pPr>
              <a:defRPr lang="ja-JP" altLang="en-US"/>
            </a:pPr>
            <a:r>
              <a:rPr lang="ja-JP" altLang="en-US" sz="4000" dirty="0" smtClean="0">
                <a:latin typeface="AR P明朝体U"/>
                <a:ea typeface="AR P明朝体U"/>
              </a:rPr>
              <a:t>○</a:t>
            </a:r>
            <a:r>
              <a:rPr lang="ja-JP" altLang="en-US" sz="4000" dirty="0">
                <a:latin typeface="AR P明朝体U"/>
                <a:ea typeface="AR P明朝体U"/>
              </a:rPr>
              <a:t>単元を通した</a:t>
            </a:r>
            <a:r>
              <a:rPr lang="ja-JP" altLang="en-US" sz="4000" dirty="0" smtClean="0">
                <a:latin typeface="AR P明朝体U"/>
                <a:ea typeface="AR P明朝体U"/>
              </a:rPr>
              <a:t>学習課題</a:t>
            </a:r>
            <a:r>
              <a:rPr lang="ja-JP" altLang="en-US" sz="4000" dirty="0">
                <a:latin typeface="AR P明朝体U"/>
                <a:ea typeface="AR P明朝体U"/>
              </a:rPr>
              <a:t>の効果的</a:t>
            </a:r>
            <a:r>
              <a:rPr lang="ja-JP" altLang="en-US" sz="4000" dirty="0" smtClean="0">
                <a:latin typeface="AR P明朝体U"/>
                <a:ea typeface="AR P明朝体U"/>
              </a:rPr>
              <a:t>な</a:t>
            </a:r>
            <a:endParaRPr lang="en-US" altLang="ja-JP" sz="4000" dirty="0" smtClean="0">
              <a:latin typeface="AR P明朝体U"/>
              <a:ea typeface="AR P明朝体U"/>
            </a:endParaRPr>
          </a:p>
          <a:p>
            <a:pPr>
              <a:defRPr lang="ja-JP" altLang="en-US"/>
            </a:pPr>
            <a:r>
              <a:rPr lang="ja-JP" altLang="en-US" sz="4000" dirty="0" smtClean="0">
                <a:latin typeface="AR P明朝体U"/>
                <a:ea typeface="AR P明朝体U"/>
              </a:rPr>
              <a:t>　設定</a:t>
            </a:r>
            <a:endParaRPr lang="ja-JP" altLang="en-US" sz="4000" dirty="0">
              <a:latin typeface="AR P明朝体U"/>
              <a:ea typeface="AR P明朝体U"/>
            </a:endParaRPr>
          </a:p>
          <a:p>
            <a:pPr>
              <a:defRPr lang="ja-JP" altLang="en-US"/>
            </a:pPr>
            <a:endParaRPr lang="en-US" altLang="ja-JP" sz="4000" dirty="0" smtClean="0">
              <a:latin typeface="AR P明朝体U"/>
              <a:ea typeface="AR P明朝体U"/>
            </a:endParaRPr>
          </a:p>
          <a:p>
            <a:pPr>
              <a:defRPr lang="ja-JP" altLang="en-US"/>
            </a:pPr>
            <a:r>
              <a:rPr lang="ja-JP" altLang="en-US" sz="4000" dirty="0" smtClean="0">
                <a:latin typeface="AR P明朝体U"/>
                <a:ea typeface="AR P明朝体U"/>
              </a:rPr>
              <a:t>○発</a:t>
            </a:r>
            <a:r>
              <a:rPr lang="ja-JP" altLang="en-US" sz="4000" dirty="0">
                <a:latin typeface="AR P明朝体U"/>
                <a:ea typeface="AR P明朝体U"/>
              </a:rPr>
              <a:t>問の工夫</a:t>
            </a:r>
            <a:endParaRPr lang="en-US" altLang="ja-JP" sz="3200" dirty="0">
              <a:latin typeface="AR P明朝体U"/>
              <a:ea typeface="AR P明朝体U"/>
            </a:endParaRPr>
          </a:p>
          <a:p>
            <a:pPr>
              <a:defRPr lang="ja-JP" altLang="en-US"/>
            </a:pPr>
            <a:endParaRPr lang="en-US" altLang="ja-JP" sz="4000" dirty="0" smtClean="0">
              <a:latin typeface="AR P明朝体U"/>
              <a:ea typeface="AR P明朝体U"/>
            </a:endParaRPr>
          </a:p>
          <a:p>
            <a:pPr>
              <a:defRPr lang="ja-JP" altLang="en-US"/>
            </a:pPr>
            <a:r>
              <a:rPr lang="en-US" altLang="ja-JP" sz="4000" dirty="0" smtClean="0">
                <a:latin typeface="AR P明朝体U"/>
                <a:ea typeface="AR P明朝体U"/>
              </a:rPr>
              <a:t>○</a:t>
            </a:r>
            <a:r>
              <a:rPr lang="ja-JP" altLang="en-US" sz="4000" dirty="0">
                <a:latin typeface="AR P明朝体U"/>
                <a:ea typeface="AR P明朝体U"/>
              </a:rPr>
              <a:t>学び合いの時間</a:t>
            </a:r>
            <a:r>
              <a:rPr lang="ja-JP" altLang="en-US" sz="4000" dirty="0" smtClean="0">
                <a:latin typeface="AR P明朝体U"/>
                <a:ea typeface="AR P明朝体U"/>
              </a:rPr>
              <a:t>の効果的</a:t>
            </a:r>
            <a:r>
              <a:rPr lang="ja-JP" altLang="en-US" sz="4000" dirty="0">
                <a:latin typeface="AR P明朝体U"/>
                <a:ea typeface="AR P明朝体U"/>
              </a:rPr>
              <a:t>な設定</a:t>
            </a:r>
          </a:p>
        </p:txBody>
      </p:sp>
    </p:spTree>
    <p:extLst>
      <p:ext uri="{BB962C8B-B14F-4D97-AF65-F5344CB8AC3E}">
        <p14:creationId xmlns:p14="http://schemas.microsoft.com/office/powerpoint/2010/main" val="16777467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1"/>
          <p:cNvSpPr>
            <a:spLocks noGrp="1"/>
          </p:cNvSpPr>
          <p:nvPr>
            <p:ph type="title"/>
          </p:nvPr>
        </p:nvSpPr>
        <p:spPr>
          <a:xfrm>
            <a:off x="3766246" y="318512"/>
            <a:ext cx="2898648" cy="502534"/>
          </a:xfrm>
          <a:ln>
            <a:solidFill>
              <a:schemeClr val="tx1"/>
            </a:solidFill>
          </a:ln>
        </p:spPr>
        <p:txBody>
          <a:bodyPr>
            <a:normAutofit/>
          </a:bodyPr>
          <a:lstStyle/>
          <a:p>
            <a:pPr algn="ctr"/>
            <a:r>
              <a:rPr lang="ja-JP" altLang="en-US" sz="2100" b="1" dirty="0">
                <a:latin typeface="+mj-ea"/>
              </a:rPr>
              <a:t>具体的実践～小学校～</a:t>
            </a:r>
            <a:endParaRPr lang="en-US" altLang="ja-JP" sz="2100" b="1" dirty="0">
              <a:latin typeface="+mj-ea"/>
            </a:endParaRPr>
          </a:p>
        </p:txBody>
      </p:sp>
      <p:sp>
        <p:nvSpPr>
          <p:cNvPr id="3" name="コンテンツ プレースホルダー 2"/>
          <p:cNvSpPr>
            <a:spLocks noGrp="1"/>
          </p:cNvSpPr>
          <p:nvPr>
            <p:ph idx="1"/>
          </p:nvPr>
        </p:nvSpPr>
        <p:spPr>
          <a:xfrm>
            <a:off x="628650" y="1034814"/>
            <a:ext cx="7886700" cy="1066023"/>
          </a:xfrm>
          <a:ln>
            <a:solidFill>
              <a:schemeClr val="tx1"/>
            </a:solidFill>
          </a:ln>
        </p:spPr>
        <p:txBody>
          <a:bodyPr>
            <a:normAutofit/>
          </a:bodyPr>
          <a:lstStyle/>
          <a:p>
            <a:pPr marL="0" indent="0" algn="ctr">
              <a:buNone/>
            </a:pPr>
            <a:r>
              <a:rPr kumimoji="1" lang="ja-JP" altLang="en-US" dirty="0" smtClean="0"/>
              <a:t> 単元の系統性を意識</a:t>
            </a:r>
            <a:r>
              <a:rPr lang="ja-JP" altLang="en-US" dirty="0" smtClean="0"/>
              <a:t>した</a:t>
            </a:r>
            <a:endParaRPr lang="en-US" altLang="ja-JP" dirty="0" smtClean="0"/>
          </a:p>
          <a:p>
            <a:pPr marL="0" indent="0" algn="ctr">
              <a:buNone/>
            </a:pPr>
            <a:r>
              <a:rPr lang="ja-JP" altLang="en-US" dirty="0" smtClean="0"/>
              <a:t>「単元を通した学習課題」の効果的な設定</a:t>
            </a:r>
            <a:endParaRPr kumimoji="1" lang="ja-JP" altLang="en-US" dirty="0"/>
          </a:p>
        </p:txBody>
      </p:sp>
      <p:sp>
        <p:nvSpPr>
          <p:cNvPr id="2" name="スライド番号プレースホルダー 1"/>
          <p:cNvSpPr>
            <a:spLocks noGrp="1"/>
          </p:cNvSpPr>
          <p:nvPr>
            <p:ph type="sldNum" sz="quarter" idx="12"/>
          </p:nvPr>
        </p:nvSpPr>
        <p:spPr/>
        <p:txBody>
          <a:bodyPr/>
          <a:lstStyle/>
          <a:p>
            <a:fld id="{AA1D3F61-0290-49D1-B09E-39B0B9D428F0}" type="slidenum">
              <a:rPr kumimoji="1" lang="ja-JP" altLang="en-US" smtClean="0"/>
              <a:t>7</a:t>
            </a:fld>
            <a:endParaRPr kumimoji="1" lang="ja-JP" altLang="en-US"/>
          </a:p>
        </p:txBody>
      </p:sp>
      <p:sp>
        <p:nvSpPr>
          <p:cNvPr id="5" name="テキスト 101"/>
          <p:cNvSpPr txBox="1"/>
          <p:nvPr/>
        </p:nvSpPr>
        <p:spPr>
          <a:xfrm>
            <a:off x="371536" y="350487"/>
            <a:ext cx="3294126" cy="461665"/>
          </a:xfrm>
          <a:prstGeom prst="rect">
            <a:avLst/>
          </a:prstGeom>
          <a:solidFill>
            <a:srgbClr val="FFCCFF"/>
          </a:solidFill>
          <a:ln w="57150">
            <a:solidFill>
              <a:schemeClr val="tx1"/>
            </a:solidFill>
          </a:ln>
        </p:spPr>
        <p:txBody>
          <a:bodyPr wrap="square">
            <a:spAutoFit/>
          </a:bodyPr>
          <a:lstStyle/>
          <a:p>
            <a:pPr algn="ctr">
              <a:defRPr lang="ja-JP" altLang="en-US"/>
            </a:pPr>
            <a:r>
              <a:rPr lang="ja-JP" altLang="en-US" sz="2400" dirty="0">
                <a:latin typeface="AR P明朝体U"/>
                <a:ea typeface="AR P明朝体U"/>
              </a:rPr>
              <a:t>①単元デザイン研究部</a:t>
            </a:r>
          </a:p>
        </p:txBody>
      </p:sp>
      <p:sp>
        <p:nvSpPr>
          <p:cNvPr id="7" name="テキスト ボックス 6"/>
          <p:cNvSpPr txBox="1"/>
          <p:nvPr/>
        </p:nvSpPr>
        <p:spPr>
          <a:xfrm>
            <a:off x="589166" y="2712912"/>
            <a:ext cx="7926184" cy="523220"/>
          </a:xfrm>
          <a:prstGeom prst="rect">
            <a:avLst/>
          </a:prstGeom>
          <a:solidFill>
            <a:schemeClr val="bg1"/>
          </a:solidFill>
          <a:ln>
            <a:solidFill>
              <a:schemeClr val="tx1"/>
            </a:solidFill>
          </a:ln>
        </p:spPr>
        <p:txBody>
          <a:bodyPr wrap="square" rtlCol="0">
            <a:spAutoFit/>
          </a:bodyPr>
          <a:lstStyle/>
          <a:p>
            <a:r>
              <a:rPr lang="ja-JP" altLang="en-US" sz="2800" b="1" dirty="0"/>
              <a:t>①</a:t>
            </a:r>
            <a:r>
              <a:rPr lang="ja-JP" altLang="en-US" sz="2800" u="sng" dirty="0">
                <a:latin typeface="HGS創英角ｺﾞｼｯｸUB" panose="020B0900000000000000" pitchFamily="50" charset="-128"/>
                <a:ea typeface="HGS創英角ｺﾞｼｯｸUB" panose="020B0900000000000000" pitchFamily="50" charset="-128"/>
              </a:rPr>
              <a:t>既習単元で身に付けた力（読み方）</a:t>
            </a:r>
            <a:r>
              <a:rPr lang="ja-JP" altLang="en-US" sz="2800" dirty="0" smtClean="0"/>
              <a:t>を振り返る</a:t>
            </a:r>
            <a:endParaRPr lang="en-US" altLang="ja-JP" sz="2800" dirty="0"/>
          </a:p>
        </p:txBody>
      </p:sp>
      <p:sp>
        <p:nvSpPr>
          <p:cNvPr id="8" name="テキスト ボックス 7"/>
          <p:cNvSpPr txBox="1"/>
          <p:nvPr/>
        </p:nvSpPr>
        <p:spPr>
          <a:xfrm>
            <a:off x="589166" y="5174880"/>
            <a:ext cx="7926184" cy="1384995"/>
          </a:xfrm>
          <a:prstGeom prst="rect">
            <a:avLst/>
          </a:prstGeom>
          <a:solidFill>
            <a:schemeClr val="accent4">
              <a:lumMod val="40000"/>
              <a:lumOff val="60000"/>
            </a:schemeClr>
          </a:solidFill>
          <a:ln w="28575">
            <a:solidFill>
              <a:schemeClr val="tx1"/>
            </a:solidFill>
          </a:ln>
          <a:effectLst>
            <a:outerShdw blurRad="50800" dist="38100" dir="2700000" algn="tl" rotWithShape="0">
              <a:prstClr val="black">
                <a:alpha val="40000"/>
              </a:prstClr>
            </a:outerShdw>
          </a:effectLst>
        </p:spPr>
        <p:txBody>
          <a:bodyPr wrap="square" rtlCol="0">
            <a:spAutoFit/>
          </a:bodyPr>
          <a:lstStyle/>
          <a:p>
            <a:r>
              <a:rPr lang="ja-JP" altLang="en-US" sz="4400" b="1" dirty="0"/>
              <a:t> </a:t>
            </a:r>
            <a:r>
              <a:rPr lang="ja-JP" altLang="en-US" sz="3600" b="1" dirty="0"/>
              <a:t>児童が学習のゴールの活動や姿</a:t>
            </a:r>
            <a:r>
              <a:rPr lang="ja-JP" altLang="en-US" sz="3600" b="1" dirty="0" smtClean="0"/>
              <a:t>に</a:t>
            </a:r>
            <a:endParaRPr lang="en-US" altLang="ja-JP" sz="3600" b="1" dirty="0" smtClean="0"/>
          </a:p>
          <a:p>
            <a:r>
              <a:rPr lang="ja-JP" altLang="en-US" sz="4000" b="1" u="sng" dirty="0" smtClean="0"/>
              <a:t>課題</a:t>
            </a:r>
            <a:r>
              <a:rPr lang="ja-JP" altLang="en-US" sz="4000" b="1" u="sng" dirty="0"/>
              <a:t>解決の必要性</a:t>
            </a:r>
            <a:r>
              <a:rPr lang="ja-JP" altLang="en-US" sz="3600" b="1" dirty="0"/>
              <a:t>をもつことができる</a:t>
            </a:r>
          </a:p>
        </p:txBody>
      </p:sp>
      <p:sp>
        <p:nvSpPr>
          <p:cNvPr id="9" name="テキスト ボックス 8"/>
          <p:cNvSpPr txBox="1"/>
          <p:nvPr/>
        </p:nvSpPr>
        <p:spPr>
          <a:xfrm>
            <a:off x="500398" y="2171393"/>
            <a:ext cx="2512115" cy="523220"/>
          </a:xfrm>
          <a:prstGeom prst="rect">
            <a:avLst/>
          </a:prstGeom>
          <a:noFill/>
        </p:spPr>
        <p:txBody>
          <a:bodyPr vert="horz" wrap="square" rtlCol="0">
            <a:spAutoFit/>
          </a:bodyPr>
          <a:lstStyle/>
          <a:p>
            <a:pPr algn="ctr"/>
            <a:r>
              <a:rPr lang="en-US" altLang="ja-JP" sz="2800" b="1" dirty="0"/>
              <a:t>【</a:t>
            </a:r>
            <a:r>
              <a:rPr lang="ja-JP" altLang="en-US" sz="2800" b="1" dirty="0"/>
              <a:t>単元導入時</a:t>
            </a:r>
            <a:r>
              <a:rPr lang="en-US" altLang="ja-JP" sz="2800" b="1" dirty="0"/>
              <a:t>】</a:t>
            </a:r>
          </a:p>
        </p:txBody>
      </p:sp>
      <p:sp>
        <p:nvSpPr>
          <p:cNvPr id="10" name="下矢印 9"/>
          <p:cNvSpPr/>
          <p:nvPr/>
        </p:nvSpPr>
        <p:spPr>
          <a:xfrm>
            <a:off x="1749897" y="3280180"/>
            <a:ext cx="845173" cy="6288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7" name="テキスト ボックス 16"/>
          <p:cNvSpPr txBox="1"/>
          <p:nvPr/>
        </p:nvSpPr>
        <p:spPr>
          <a:xfrm>
            <a:off x="589166" y="3963130"/>
            <a:ext cx="7926184" cy="954107"/>
          </a:xfrm>
          <a:prstGeom prst="rect">
            <a:avLst/>
          </a:prstGeom>
          <a:solidFill>
            <a:schemeClr val="bg1"/>
          </a:solidFill>
          <a:ln>
            <a:solidFill>
              <a:schemeClr val="tx1"/>
            </a:solidFill>
          </a:ln>
        </p:spPr>
        <p:txBody>
          <a:bodyPr wrap="square" rtlCol="0">
            <a:spAutoFit/>
          </a:bodyPr>
          <a:lstStyle/>
          <a:p>
            <a:r>
              <a:rPr lang="ja-JP" altLang="en-US" sz="2800" b="1" dirty="0"/>
              <a:t>②</a:t>
            </a:r>
            <a:r>
              <a:rPr lang="ja-JP" altLang="en-US" sz="2800" dirty="0">
                <a:latin typeface="HGS創英角ｺﾞｼｯｸUB" panose="020B0900000000000000" pitchFamily="50" charset="-128"/>
                <a:ea typeface="HGS創英角ｺﾞｼｯｸUB" panose="020B0900000000000000" pitchFamily="50" charset="-128"/>
              </a:rPr>
              <a:t>本単元で身に付ける力</a:t>
            </a:r>
            <a:r>
              <a:rPr lang="ja-JP" altLang="en-US" sz="2800" dirty="0"/>
              <a:t>とどのように</a:t>
            </a:r>
            <a:r>
              <a:rPr lang="ja-JP" altLang="en-US" sz="2800" dirty="0" smtClean="0"/>
              <a:t>つながって</a:t>
            </a:r>
            <a:endParaRPr lang="en-US" altLang="ja-JP" sz="2800" dirty="0" smtClean="0"/>
          </a:p>
          <a:p>
            <a:r>
              <a:rPr lang="ja-JP" altLang="en-US" sz="2800" dirty="0" smtClean="0"/>
              <a:t>　　いる</a:t>
            </a:r>
            <a:r>
              <a:rPr lang="ja-JP" altLang="en-US" sz="2800" dirty="0"/>
              <a:t>かを児童と共有</a:t>
            </a:r>
          </a:p>
        </p:txBody>
      </p:sp>
    </p:spTree>
    <p:extLst>
      <p:ext uri="{BB962C8B-B14F-4D97-AF65-F5344CB8AC3E}">
        <p14:creationId xmlns:p14="http://schemas.microsoft.com/office/powerpoint/2010/main" val="1950638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1"/>
          <p:cNvSpPr>
            <a:spLocks noGrp="1"/>
          </p:cNvSpPr>
          <p:nvPr>
            <p:ph type="title"/>
          </p:nvPr>
        </p:nvSpPr>
        <p:spPr>
          <a:xfrm>
            <a:off x="4023360" y="453005"/>
            <a:ext cx="2898648" cy="502534"/>
          </a:xfrm>
          <a:ln>
            <a:solidFill>
              <a:schemeClr val="tx1"/>
            </a:solidFill>
          </a:ln>
        </p:spPr>
        <p:txBody>
          <a:bodyPr>
            <a:normAutofit/>
          </a:bodyPr>
          <a:lstStyle/>
          <a:p>
            <a:pPr algn="ctr"/>
            <a:r>
              <a:rPr lang="ja-JP" altLang="en-US" sz="2100" b="1" dirty="0">
                <a:latin typeface="+mj-ea"/>
              </a:rPr>
              <a:t>具体的実践～小学校～</a:t>
            </a:r>
            <a:endParaRPr lang="en-US" altLang="ja-JP" sz="2100" b="1" dirty="0">
              <a:latin typeface="+mj-ea"/>
            </a:endParaRPr>
          </a:p>
        </p:txBody>
      </p:sp>
      <p:sp>
        <p:nvSpPr>
          <p:cNvPr id="3" name="コンテンツ プレースホルダー 2"/>
          <p:cNvSpPr>
            <a:spLocks noGrp="1"/>
          </p:cNvSpPr>
          <p:nvPr>
            <p:ph idx="1"/>
          </p:nvPr>
        </p:nvSpPr>
        <p:spPr>
          <a:xfrm>
            <a:off x="639035" y="1163643"/>
            <a:ext cx="7886700" cy="461796"/>
          </a:xfrm>
          <a:ln>
            <a:solidFill>
              <a:schemeClr val="tx1"/>
            </a:solidFill>
          </a:ln>
        </p:spPr>
        <p:txBody>
          <a:bodyPr>
            <a:normAutofit fontScale="85000" lnSpcReduction="20000"/>
          </a:bodyPr>
          <a:lstStyle/>
          <a:p>
            <a:pPr marL="0" indent="0" algn="ctr">
              <a:lnSpc>
                <a:spcPct val="120000"/>
              </a:lnSpc>
              <a:buNone/>
            </a:pPr>
            <a:r>
              <a:rPr lang="ja-JP" altLang="en-US" dirty="0" smtClean="0"/>
              <a:t>本時のまとめを意識した目的をもった学び合いの設定</a:t>
            </a:r>
            <a:endParaRPr kumimoji="1" lang="ja-JP" altLang="en-US" dirty="0"/>
          </a:p>
        </p:txBody>
      </p:sp>
      <p:sp>
        <p:nvSpPr>
          <p:cNvPr id="2" name="スライド番号プレースホルダー 1"/>
          <p:cNvSpPr>
            <a:spLocks noGrp="1"/>
          </p:cNvSpPr>
          <p:nvPr>
            <p:ph type="sldNum" sz="quarter" idx="12"/>
          </p:nvPr>
        </p:nvSpPr>
        <p:spPr/>
        <p:txBody>
          <a:bodyPr/>
          <a:lstStyle/>
          <a:p>
            <a:fld id="{AA1D3F61-0290-49D1-B09E-39B0B9D428F0}" type="slidenum">
              <a:rPr kumimoji="1" lang="ja-JP" altLang="en-US" smtClean="0"/>
              <a:t>8</a:t>
            </a:fld>
            <a:endParaRPr kumimoji="1" lang="ja-JP" altLang="en-US"/>
          </a:p>
        </p:txBody>
      </p:sp>
      <p:sp>
        <p:nvSpPr>
          <p:cNvPr id="5" name="テキスト 101"/>
          <p:cNvSpPr txBox="1"/>
          <p:nvPr/>
        </p:nvSpPr>
        <p:spPr>
          <a:xfrm>
            <a:off x="628650" y="484980"/>
            <a:ext cx="3294126" cy="461665"/>
          </a:xfrm>
          <a:prstGeom prst="rect">
            <a:avLst/>
          </a:prstGeom>
          <a:solidFill>
            <a:srgbClr val="FFCCFF"/>
          </a:solidFill>
          <a:ln w="57150">
            <a:solidFill>
              <a:schemeClr val="tx1"/>
            </a:solidFill>
          </a:ln>
        </p:spPr>
        <p:txBody>
          <a:bodyPr wrap="square">
            <a:spAutoFit/>
          </a:bodyPr>
          <a:lstStyle/>
          <a:p>
            <a:pPr algn="ctr">
              <a:defRPr lang="ja-JP" altLang="en-US"/>
            </a:pPr>
            <a:r>
              <a:rPr lang="ja-JP" altLang="en-US" sz="2400" dirty="0">
                <a:latin typeface="AR P明朝体U"/>
                <a:ea typeface="AR P明朝体U"/>
              </a:rPr>
              <a:t>①単元デザイン研究部</a:t>
            </a:r>
          </a:p>
        </p:txBody>
      </p:sp>
      <p:sp>
        <p:nvSpPr>
          <p:cNvPr id="16" name="正方形/長方形 15"/>
          <p:cNvSpPr/>
          <p:nvPr/>
        </p:nvSpPr>
        <p:spPr>
          <a:xfrm>
            <a:off x="489877" y="1844504"/>
            <a:ext cx="1710073" cy="1146876"/>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9" name="テキスト ボックス 18"/>
          <p:cNvSpPr txBox="1"/>
          <p:nvPr/>
        </p:nvSpPr>
        <p:spPr>
          <a:xfrm>
            <a:off x="2359785" y="2601944"/>
            <a:ext cx="6123728" cy="600164"/>
          </a:xfrm>
          <a:prstGeom prst="rect">
            <a:avLst/>
          </a:prstGeom>
          <a:solidFill>
            <a:schemeClr val="bg1"/>
          </a:solidFill>
          <a:ln>
            <a:solidFill>
              <a:schemeClr val="tx1"/>
            </a:solidFill>
          </a:ln>
        </p:spPr>
        <p:txBody>
          <a:bodyPr wrap="square" rtlCol="0">
            <a:spAutoFit/>
          </a:bodyPr>
          <a:lstStyle/>
          <a:p>
            <a:r>
              <a:rPr lang="ja-JP" altLang="en-US" sz="3300" dirty="0"/>
              <a:t>①</a:t>
            </a:r>
            <a:r>
              <a:rPr lang="ja-JP" altLang="en-US" sz="3300" b="1" dirty="0"/>
              <a:t>個（グループ）</a:t>
            </a:r>
            <a:r>
              <a:rPr lang="ja-JP" altLang="en-US" sz="3000" dirty="0"/>
              <a:t>で考えを構築</a:t>
            </a:r>
          </a:p>
        </p:txBody>
      </p:sp>
      <p:sp>
        <p:nvSpPr>
          <p:cNvPr id="20" name="テキスト ボックス 19"/>
          <p:cNvSpPr txBox="1"/>
          <p:nvPr/>
        </p:nvSpPr>
        <p:spPr>
          <a:xfrm>
            <a:off x="2402006" y="4396922"/>
            <a:ext cx="3644848" cy="553998"/>
          </a:xfrm>
          <a:prstGeom prst="rect">
            <a:avLst/>
          </a:prstGeom>
          <a:solidFill>
            <a:schemeClr val="bg1"/>
          </a:solidFill>
          <a:ln>
            <a:solidFill>
              <a:schemeClr val="tx1"/>
            </a:solidFill>
          </a:ln>
        </p:spPr>
        <p:txBody>
          <a:bodyPr wrap="square" rtlCol="0">
            <a:spAutoFit/>
          </a:bodyPr>
          <a:lstStyle/>
          <a:p>
            <a:r>
              <a:rPr lang="ja-JP" altLang="en-US" sz="3000" dirty="0"/>
              <a:t>②</a:t>
            </a:r>
            <a:r>
              <a:rPr lang="ja-JP" altLang="en-US" sz="3000" b="1" dirty="0"/>
              <a:t>全体で考えを交流</a:t>
            </a:r>
            <a:endParaRPr lang="ja-JP" altLang="en-US" sz="3000" dirty="0"/>
          </a:p>
        </p:txBody>
      </p:sp>
      <p:sp>
        <p:nvSpPr>
          <p:cNvPr id="21" name="テキスト ボックス 20"/>
          <p:cNvSpPr txBox="1"/>
          <p:nvPr/>
        </p:nvSpPr>
        <p:spPr>
          <a:xfrm>
            <a:off x="2402006" y="5900658"/>
            <a:ext cx="6123729" cy="553998"/>
          </a:xfrm>
          <a:prstGeom prst="rect">
            <a:avLst/>
          </a:prstGeom>
          <a:solidFill>
            <a:schemeClr val="bg1"/>
          </a:solidFill>
          <a:ln>
            <a:solidFill>
              <a:schemeClr val="tx1"/>
            </a:solidFill>
          </a:ln>
        </p:spPr>
        <p:txBody>
          <a:bodyPr wrap="square" rtlCol="0">
            <a:spAutoFit/>
          </a:bodyPr>
          <a:lstStyle/>
          <a:p>
            <a:r>
              <a:rPr lang="ja-JP" altLang="en-US" sz="3000" dirty="0"/>
              <a:t>③</a:t>
            </a:r>
            <a:r>
              <a:rPr lang="ja-JP" altLang="en-US" sz="3000" b="1" dirty="0"/>
              <a:t>個</a:t>
            </a:r>
            <a:r>
              <a:rPr lang="ja-JP" altLang="en-US" sz="2700" dirty="0"/>
              <a:t>にもどり</a:t>
            </a:r>
            <a:r>
              <a:rPr lang="en-US" altLang="ja-JP" sz="2700" dirty="0"/>
              <a:t>,</a:t>
            </a:r>
            <a:r>
              <a:rPr lang="ja-JP" altLang="en-US" sz="3000" b="1" dirty="0"/>
              <a:t>自分の考えを</a:t>
            </a:r>
            <a:r>
              <a:rPr lang="ja-JP" altLang="en-US" sz="3000" b="1" u="sng" dirty="0"/>
              <a:t>再構築</a:t>
            </a:r>
            <a:endParaRPr lang="ja-JP" altLang="en-US" sz="2700" dirty="0"/>
          </a:p>
        </p:txBody>
      </p:sp>
      <p:sp>
        <p:nvSpPr>
          <p:cNvPr id="22" name="正方形/長方形 21"/>
          <p:cNvSpPr/>
          <p:nvPr/>
        </p:nvSpPr>
        <p:spPr>
          <a:xfrm>
            <a:off x="397190" y="5100611"/>
            <a:ext cx="1802760" cy="1438302"/>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3" name="テキスト ボックス 22"/>
          <p:cNvSpPr txBox="1"/>
          <p:nvPr/>
        </p:nvSpPr>
        <p:spPr>
          <a:xfrm>
            <a:off x="906320" y="3127846"/>
            <a:ext cx="830997" cy="1972765"/>
          </a:xfrm>
          <a:prstGeom prst="rect">
            <a:avLst/>
          </a:prstGeom>
          <a:noFill/>
        </p:spPr>
        <p:txBody>
          <a:bodyPr vert="eaVert" wrap="square" rtlCol="0">
            <a:spAutoFit/>
          </a:bodyPr>
          <a:lstStyle/>
          <a:p>
            <a:r>
              <a:rPr lang="ja-JP" altLang="en-US" sz="2100" b="1" dirty="0"/>
              <a:t>自分の考えの</a:t>
            </a:r>
            <a:endParaRPr lang="en-US" altLang="ja-JP" sz="2100" b="1" dirty="0"/>
          </a:p>
          <a:p>
            <a:r>
              <a:rPr lang="ja-JP" altLang="en-US" sz="2100" b="1" dirty="0"/>
              <a:t>変容の</a:t>
            </a:r>
            <a:r>
              <a:rPr lang="ja-JP" altLang="en-US" sz="2100" b="1" u="sng" dirty="0"/>
              <a:t>自覚化</a:t>
            </a:r>
          </a:p>
        </p:txBody>
      </p:sp>
      <p:sp>
        <p:nvSpPr>
          <p:cNvPr id="24" name="テキスト 65"/>
          <p:cNvSpPr txBox="1"/>
          <p:nvPr/>
        </p:nvSpPr>
        <p:spPr>
          <a:xfrm>
            <a:off x="2275713" y="1751680"/>
            <a:ext cx="5940881" cy="830997"/>
          </a:xfrm>
          <a:prstGeom prst="rect">
            <a:avLst/>
          </a:prstGeom>
          <a:ln>
            <a:noFill/>
          </a:ln>
        </p:spPr>
        <p:txBody>
          <a:bodyPr wrap="square">
            <a:spAutoFit/>
          </a:bodyPr>
          <a:lstStyle/>
          <a:p>
            <a:pPr>
              <a:defRPr lang="ja-JP" altLang="en-US"/>
            </a:pPr>
            <a:r>
              <a:rPr lang="ja-JP" altLang="en-US" sz="2400" u="sng" dirty="0"/>
              <a:t>例）第６学年「やまなし」の実践</a:t>
            </a:r>
            <a:r>
              <a:rPr lang="ja-JP" altLang="en-US" sz="2400" u="sng" dirty="0" smtClean="0"/>
              <a:t>から</a:t>
            </a:r>
            <a:endParaRPr lang="en-US" altLang="ja-JP" sz="2400" u="sng" dirty="0" smtClean="0"/>
          </a:p>
          <a:p>
            <a:pPr>
              <a:defRPr lang="ja-JP" altLang="en-US"/>
            </a:pPr>
            <a:r>
              <a:rPr lang="ja-JP" altLang="en-US" sz="2400" dirty="0" smtClean="0"/>
              <a:t>「</a:t>
            </a:r>
            <a:r>
              <a:rPr lang="ja-JP" altLang="en-US" sz="2400" dirty="0"/>
              <a:t>やまなしにこめた想いについて交流しよう」</a:t>
            </a:r>
            <a:endParaRPr lang="en-US" altLang="ja-JP" sz="2400" dirty="0"/>
          </a:p>
        </p:txBody>
      </p:sp>
      <p:sp>
        <p:nvSpPr>
          <p:cNvPr id="25" name="角丸四角形吹き出し 24"/>
          <p:cNvSpPr/>
          <p:nvPr/>
        </p:nvSpPr>
        <p:spPr>
          <a:xfrm>
            <a:off x="2402006" y="5016353"/>
            <a:ext cx="5011384" cy="721245"/>
          </a:xfrm>
          <a:prstGeom prst="wedgeRoundRectCallout">
            <a:avLst>
              <a:gd name="adj1" fmla="val -58390"/>
              <a:gd name="adj2" fmla="val 53700"/>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solidFill>
              </a:rPr>
              <a:t>　「未来に希望をもつ」という友達の考えから中学校を控えた自分にとって考えが深まった。</a:t>
            </a:r>
          </a:p>
        </p:txBody>
      </p:sp>
      <p:sp>
        <p:nvSpPr>
          <p:cNvPr id="12" name="下矢印 11"/>
          <p:cNvSpPr/>
          <p:nvPr/>
        </p:nvSpPr>
        <p:spPr>
          <a:xfrm>
            <a:off x="489877" y="3055876"/>
            <a:ext cx="1710074" cy="1949776"/>
          </a:xfrm>
          <a:prstGeom prst="downArrow">
            <a:avLst>
              <a:gd name="adj1" fmla="val 50000"/>
              <a:gd name="adj2" fmla="val 37178"/>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7" name="正方形/長方形 26"/>
          <p:cNvSpPr/>
          <p:nvPr/>
        </p:nvSpPr>
        <p:spPr>
          <a:xfrm>
            <a:off x="7275578" y="4205656"/>
            <a:ext cx="1406852" cy="1168429"/>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6" name="角丸四角形吹き出し 25"/>
          <p:cNvSpPr/>
          <p:nvPr/>
        </p:nvSpPr>
        <p:spPr>
          <a:xfrm>
            <a:off x="2402006" y="3351021"/>
            <a:ext cx="4873572" cy="854635"/>
          </a:xfrm>
          <a:prstGeom prst="wedgeRoundRectCallout">
            <a:avLst>
              <a:gd name="adj1" fmla="val 52890"/>
              <a:gd name="adj2" fmla="val 85356"/>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500" dirty="0">
                <a:solidFill>
                  <a:schemeClr val="tx1"/>
                </a:solidFill>
              </a:rPr>
              <a:t>　</a:t>
            </a:r>
            <a:r>
              <a:rPr lang="ja-JP" altLang="en-US" sz="2000" dirty="0">
                <a:solidFill>
                  <a:schemeClr val="tx1"/>
                </a:solidFill>
              </a:rPr>
              <a:t>やまなしや宮沢賢治のように、私も何かのために力を捧げられる人になりたい</a:t>
            </a:r>
            <a:r>
              <a:rPr lang="ja-JP" altLang="en-US" sz="2800" dirty="0">
                <a:solidFill>
                  <a:schemeClr val="tx1"/>
                </a:solidFill>
              </a:rPr>
              <a:t>。</a:t>
            </a:r>
          </a:p>
        </p:txBody>
      </p:sp>
    </p:spTree>
    <p:extLst>
      <p:ext uri="{BB962C8B-B14F-4D97-AF65-F5344CB8AC3E}">
        <p14:creationId xmlns:p14="http://schemas.microsoft.com/office/powerpoint/2010/main" val="310735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fill="hold"/>
                                        <p:tgtEl>
                                          <p:spTgt spid="25"/>
                                        </p:tgtEl>
                                        <p:attrNameLst>
                                          <p:attrName>ppt_x</p:attrName>
                                        </p:attrNameLst>
                                      </p:cBhvr>
                                      <p:tavLst>
                                        <p:tav tm="0">
                                          <p:val>
                                            <p:strVal val="#ppt_x"/>
                                          </p:val>
                                        </p:tav>
                                        <p:tav tm="100000">
                                          <p:val>
                                            <p:strVal val="#ppt_x"/>
                                          </p:val>
                                        </p:tav>
                                      </p:tavLst>
                                    </p:anim>
                                    <p:anim calcmode="lin" valueType="num">
                                      <p:cBhvr additive="base">
                                        <p:cTn id="2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p:bldP spid="25" grpId="0" animBg="1"/>
      <p:bldP spid="12" grpId="0" animBg="1"/>
      <p:bldP spid="27"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2" name="スライド番号プレースホルダー 1"/>
          <p:cNvSpPr>
            <a:spLocks noGrp="1"/>
          </p:cNvSpPr>
          <p:nvPr>
            <p:ph type="sldNum" sz="quarter" idx="12"/>
          </p:nvPr>
        </p:nvSpPr>
        <p:spPr/>
        <p:txBody>
          <a:bodyPr/>
          <a:lstStyle/>
          <a:p>
            <a:fld id="{AA1D3F61-0290-49D1-B09E-39B0B9D428F0}" type="slidenum">
              <a:rPr kumimoji="1" lang="ja-JP" altLang="en-US" smtClean="0"/>
              <a:t>9</a:t>
            </a:fld>
            <a:endParaRPr kumimoji="1" lang="ja-JP" altLang="en-US" dirty="0"/>
          </a:p>
        </p:txBody>
      </p:sp>
      <p:sp>
        <p:nvSpPr>
          <p:cNvPr id="1113" name="コンテンツ プレースホルダー 1"/>
          <p:cNvSpPr>
            <a:spLocks noGrp="1"/>
          </p:cNvSpPr>
          <p:nvPr>
            <p:ph type="title"/>
          </p:nvPr>
        </p:nvSpPr>
        <p:spPr>
          <a:xfrm>
            <a:off x="4023360" y="406324"/>
            <a:ext cx="2898648" cy="502534"/>
          </a:xfrm>
          <a:ln>
            <a:solidFill>
              <a:schemeClr val="tx1"/>
            </a:solidFill>
          </a:ln>
        </p:spPr>
        <p:txBody>
          <a:bodyPr>
            <a:normAutofit/>
          </a:bodyPr>
          <a:lstStyle/>
          <a:p>
            <a:pPr algn="ctr"/>
            <a:r>
              <a:rPr lang="ja-JP" altLang="en-US" sz="2100" b="1" dirty="0">
                <a:latin typeface="+mj-ea"/>
              </a:rPr>
              <a:t>具体的実践～中学校～</a:t>
            </a:r>
            <a:endParaRPr lang="en-US" altLang="ja-JP" sz="2100" b="1" dirty="0">
              <a:latin typeface="+mj-ea"/>
            </a:endParaRPr>
          </a:p>
        </p:txBody>
      </p:sp>
      <p:sp>
        <p:nvSpPr>
          <p:cNvPr id="1114" name="コンテンツ プレースホルダー 2"/>
          <p:cNvSpPr>
            <a:spLocks noGrp="1"/>
          </p:cNvSpPr>
          <p:nvPr>
            <p:ph idx="1"/>
          </p:nvPr>
        </p:nvSpPr>
        <p:spPr>
          <a:xfrm>
            <a:off x="628510" y="1045937"/>
            <a:ext cx="7501699" cy="1054898"/>
          </a:xfrm>
          <a:ln>
            <a:solidFill>
              <a:schemeClr val="tx1"/>
            </a:solidFill>
          </a:ln>
        </p:spPr>
        <p:txBody>
          <a:bodyPr>
            <a:normAutofit fontScale="92500" lnSpcReduction="10000"/>
          </a:bodyPr>
          <a:lstStyle/>
          <a:p>
            <a:pPr marL="0" indent="0" algn="ctr">
              <a:buNone/>
            </a:pPr>
            <a:r>
              <a:rPr lang="ja-JP" altLang="en-US" sz="3360" b="1" u="sng" dirty="0" smtClean="0">
                <a:latin typeface="+mn-ea"/>
              </a:rPr>
              <a:t>生徒</a:t>
            </a:r>
            <a:r>
              <a:rPr lang="ja-JP" altLang="en-US" sz="3360" b="1" u="sng" dirty="0">
                <a:latin typeface="+mn-ea"/>
              </a:rPr>
              <a:t>の実態に</a:t>
            </a:r>
            <a:r>
              <a:rPr lang="ja-JP" altLang="en-US" sz="3360" b="1" u="sng" dirty="0" smtClean="0">
                <a:latin typeface="+mn-ea"/>
              </a:rPr>
              <a:t>合わせた</a:t>
            </a:r>
            <a:endParaRPr lang="en-US" altLang="ja-JP" sz="3360" b="1" u="sng" dirty="0" smtClean="0">
              <a:latin typeface="+mn-ea"/>
            </a:endParaRPr>
          </a:p>
          <a:p>
            <a:pPr marL="0" indent="0">
              <a:buNone/>
            </a:pPr>
            <a:r>
              <a:rPr lang="ja-JP" altLang="en-US" sz="3360" b="1" dirty="0" smtClean="0">
                <a:latin typeface="+mn-ea"/>
              </a:rPr>
              <a:t>「</a:t>
            </a:r>
            <a:r>
              <a:rPr lang="ja-JP" altLang="en-US" sz="3360" b="1" dirty="0">
                <a:latin typeface="+mn-ea"/>
              </a:rPr>
              <a:t>単元を通した学習課題」の効果的な設定</a:t>
            </a:r>
            <a:endParaRPr lang="ja-JP" altLang="en-US" sz="3360" dirty="0">
              <a:latin typeface="+mn-ea"/>
            </a:endParaRPr>
          </a:p>
        </p:txBody>
      </p:sp>
      <p:sp>
        <p:nvSpPr>
          <p:cNvPr id="1115" name="テキスト 101"/>
          <p:cNvSpPr txBox="1"/>
          <p:nvPr/>
        </p:nvSpPr>
        <p:spPr>
          <a:xfrm>
            <a:off x="628650" y="438301"/>
            <a:ext cx="3294126" cy="461665"/>
          </a:xfrm>
          <a:prstGeom prst="rect">
            <a:avLst/>
          </a:prstGeom>
          <a:solidFill>
            <a:srgbClr val="FFCCFF"/>
          </a:solidFill>
          <a:ln w="57150">
            <a:solidFill>
              <a:schemeClr val="tx1"/>
            </a:solidFill>
          </a:ln>
        </p:spPr>
        <p:txBody>
          <a:bodyPr wrap="square">
            <a:spAutoFit/>
          </a:bodyPr>
          <a:lstStyle/>
          <a:p>
            <a:pPr algn="ctr">
              <a:defRPr lang="ja-JP" altLang="en-US"/>
            </a:pPr>
            <a:r>
              <a:rPr lang="ja-JP" altLang="en-US" sz="2400" dirty="0">
                <a:latin typeface="AR P明朝体U"/>
                <a:ea typeface="AR P明朝体U"/>
              </a:rPr>
              <a:t>①単元デザイン研究部</a:t>
            </a:r>
          </a:p>
        </p:txBody>
      </p:sp>
      <p:sp>
        <p:nvSpPr>
          <p:cNvPr id="1116" name="テキスト 352"/>
          <p:cNvSpPr txBox="1"/>
          <p:nvPr/>
        </p:nvSpPr>
        <p:spPr>
          <a:xfrm>
            <a:off x="4097420" y="2380027"/>
            <a:ext cx="4721060" cy="1148516"/>
          </a:xfrm>
          <a:prstGeom prst="rect">
            <a:avLst/>
          </a:prstGeom>
        </p:spPr>
        <p:txBody>
          <a:bodyPr wrap="square">
            <a:noAutofit/>
          </a:bodyPr>
          <a:lstStyle/>
          <a:p>
            <a:pPr>
              <a:defRPr lang="ja-JP" altLang="en-US"/>
            </a:pPr>
            <a:r>
              <a:rPr lang="ja-JP" altLang="en-US" dirty="0"/>
              <a:t>　</a:t>
            </a:r>
            <a:r>
              <a:rPr lang="ja-JP" altLang="en-US" sz="2100" dirty="0"/>
              <a:t>事例）中学２年社会</a:t>
            </a:r>
          </a:p>
          <a:p>
            <a:pPr>
              <a:defRPr lang="ja-JP" altLang="en-US"/>
            </a:pPr>
            <a:r>
              <a:rPr lang="ja-JP" altLang="en-US" sz="2100" dirty="0"/>
              <a:t>①前単元の感想、</a:t>
            </a:r>
          </a:p>
          <a:p>
            <a:pPr>
              <a:defRPr lang="ja-JP" altLang="en-US"/>
            </a:pPr>
            <a:r>
              <a:rPr lang="ja-JP" altLang="en-US" sz="2100" dirty="0"/>
              <a:t>　本単元の学習前の</a:t>
            </a:r>
            <a:r>
              <a:rPr lang="ja-JP" altLang="en-US" sz="2100" dirty="0" smtClean="0"/>
              <a:t>アンケート</a:t>
            </a:r>
            <a:endParaRPr lang="ja-JP" altLang="en-US" sz="2100" dirty="0"/>
          </a:p>
        </p:txBody>
      </p:sp>
      <p:sp>
        <p:nvSpPr>
          <p:cNvPr id="1117" name="テキスト ボックス 380"/>
          <p:cNvSpPr txBox="1"/>
          <p:nvPr/>
        </p:nvSpPr>
        <p:spPr>
          <a:xfrm>
            <a:off x="250098" y="5344435"/>
            <a:ext cx="3672679" cy="738664"/>
          </a:xfrm>
          <a:prstGeom prst="rect">
            <a:avLst/>
          </a:prstGeom>
          <a:solidFill>
            <a:schemeClr val="accent4">
              <a:lumMod val="40000"/>
              <a:lumOff val="60000"/>
            </a:schemeClr>
          </a:solidFill>
          <a:ln w="28575">
            <a:solidFill>
              <a:schemeClr val="tx1"/>
            </a:solidFill>
          </a:ln>
          <a:effectLst>
            <a:outerShdw blurRad="50800" dist="38100" dir="2700000" algn="tl" rotWithShape="0">
              <a:prstClr val="black">
                <a:alpha val="40000"/>
              </a:prstClr>
            </a:outerShdw>
          </a:effectLst>
        </p:spPr>
        <p:txBody>
          <a:bodyPr wrap="square" rtlCol="0">
            <a:spAutoFit/>
          </a:bodyPr>
          <a:lstStyle/>
          <a:p>
            <a:r>
              <a:rPr lang="ja-JP" altLang="en-US" sz="2400" b="1" dirty="0"/>
              <a:t> 成果：</a:t>
            </a:r>
            <a:r>
              <a:rPr lang="ja-JP" altLang="en-US" b="1" dirty="0"/>
              <a:t>・単元の見通し</a:t>
            </a:r>
          </a:p>
          <a:p>
            <a:r>
              <a:rPr lang="ja-JP" altLang="en-US" b="1" dirty="0"/>
              <a:t>　　　　　 ・生徒の学習意欲の向上</a:t>
            </a:r>
          </a:p>
        </p:txBody>
      </p:sp>
      <p:sp>
        <p:nvSpPr>
          <p:cNvPr id="1118" name="テキスト ボックス 381"/>
          <p:cNvSpPr txBox="1"/>
          <p:nvPr/>
        </p:nvSpPr>
        <p:spPr>
          <a:xfrm>
            <a:off x="250098" y="2266697"/>
            <a:ext cx="3672679" cy="923330"/>
          </a:xfrm>
          <a:prstGeom prst="rect">
            <a:avLst/>
          </a:prstGeom>
          <a:solidFill>
            <a:schemeClr val="bg1"/>
          </a:solidFill>
          <a:ln>
            <a:solidFill>
              <a:schemeClr val="tx1"/>
            </a:solidFill>
          </a:ln>
        </p:spPr>
        <p:txBody>
          <a:bodyPr wrap="square" rtlCol="0">
            <a:spAutoFit/>
          </a:bodyPr>
          <a:lstStyle/>
          <a:p>
            <a:r>
              <a:rPr lang="ja-JP" altLang="en-US" sz="2400" b="1" dirty="0"/>
              <a:t>内容：</a:t>
            </a:r>
            <a:r>
              <a:rPr lang="ja-JP" altLang="en-US" sz="1500" b="1" dirty="0"/>
              <a:t>事前のアンケートや生徒の発言を</a:t>
            </a:r>
            <a:endParaRPr lang="en-US" altLang="ja-JP" sz="1500" dirty="0"/>
          </a:p>
          <a:p>
            <a:r>
              <a:rPr lang="ja-JP" altLang="en-US" sz="1500" b="1" dirty="0"/>
              <a:t>　　　　　　基にした「単元を通した学習課題」</a:t>
            </a:r>
          </a:p>
          <a:p>
            <a:r>
              <a:rPr lang="ja-JP" altLang="en-US" sz="1500" b="1" dirty="0"/>
              <a:t>　　　　　　の設定</a:t>
            </a:r>
            <a:endParaRPr lang="en-US" altLang="ja-JP" sz="1500" dirty="0"/>
          </a:p>
        </p:txBody>
      </p:sp>
      <p:sp>
        <p:nvSpPr>
          <p:cNvPr id="1119" name="図形 382"/>
          <p:cNvSpPr/>
          <p:nvPr/>
        </p:nvSpPr>
        <p:spPr>
          <a:xfrm>
            <a:off x="447079" y="3327106"/>
            <a:ext cx="882926" cy="1880250"/>
          </a:xfrm>
          <a:prstGeom prst="downArrow">
            <a:avLst/>
          </a:prstGeom>
          <a:solidFill>
            <a:srgbClr val="FFFF00"/>
          </a:solidFill>
          <a:ln w="12700" cap="flat" cmpd="sng" algn="ctr">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sz="1350"/>
          </a:p>
        </p:txBody>
      </p:sp>
      <p:pic>
        <p:nvPicPr>
          <p:cNvPr id="1120" name="図 383"/>
          <p:cNvPicPr>
            <a:picLocks noChangeAspect="1"/>
          </p:cNvPicPr>
          <p:nvPr/>
        </p:nvPicPr>
        <p:blipFill>
          <a:blip r:embed="rId3">
            <a:lum contrast="20000"/>
          </a:blip>
          <a:stretch>
            <a:fillRect/>
          </a:stretch>
        </p:blipFill>
        <p:spPr>
          <a:xfrm>
            <a:off x="1377202" y="3327106"/>
            <a:ext cx="2545577" cy="1588910"/>
          </a:xfrm>
          <a:prstGeom prst="rect">
            <a:avLst/>
          </a:prstGeom>
          <a:noFill/>
          <a:ln w="9525" cap="flat" cmpd="sng">
            <a:noFill/>
            <a:prstDash val="solid"/>
            <a:round/>
          </a:ln>
          <a:effectLst>
            <a:glow>
              <a:sysClr val="windowText" lastClr="000000"/>
            </a:glow>
            <a:softEdge rad="112522"/>
          </a:effectLst>
        </p:spPr>
      </p:pic>
      <p:sp>
        <p:nvSpPr>
          <p:cNvPr id="1121" name="角丸四角形吹き出し 384"/>
          <p:cNvSpPr/>
          <p:nvPr/>
        </p:nvSpPr>
        <p:spPr>
          <a:xfrm>
            <a:off x="4232012" y="3471525"/>
            <a:ext cx="2057485" cy="487202"/>
          </a:xfrm>
          <a:prstGeom prst="wedgeRoundRectCallout">
            <a:avLst>
              <a:gd name="adj1" fmla="val -60514"/>
              <a:gd name="adj2" fmla="val 3803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500" dirty="0">
                <a:solidFill>
                  <a:schemeClr val="tx1"/>
                </a:solidFill>
              </a:rPr>
              <a:t>　熊本は農業が盛ん。</a:t>
            </a:r>
          </a:p>
        </p:txBody>
      </p:sp>
      <p:sp>
        <p:nvSpPr>
          <p:cNvPr id="1122" name="角丸四角形吹き出し 385"/>
          <p:cNvSpPr/>
          <p:nvPr/>
        </p:nvSpPr>
        <p:spPr>
          <a:xfrm>
            <a:off x="6457950" y="3471525"/>
            <a:ext cx="2057485" cy="487202"/>
          </a:xfrm>
          <a:prstGeom prst="wedgeRoundRectCallout">
            <a:avLst>
              <a:gd name="adj1" fmla="val 58745"/>
              <a:gd name="adj2" fmla="val 3378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500" dirty="0">
                <a:solidFill>
                  <a:schemeClr val="tx1"/>
                </a:solidFill>
              </a:rPr>
              <a:t>　北海道は農業が盛ん。</a:t>
            </a:r>
          </a:p>
        </p:txBody>
      </p:sp>
      <p:sp>
        <p:nvSpPr>
          <p:cNvPr id="1123" name="コンテンツ プレースホルダー 386"/>
          <p:cNvSpPr/>
          <p:nvPr/>
        </p:nvSpPr>
        <p:spPr>
          <a:xfrm>
            <a:off x="4097420" y="4502454"/>
            <a:ext cx="2233616" cy="502534"/>
          </a:xfrm>
          <a:prstGeom prst="rect">
            <a:avLst/>
          </a:prstGeom>
          <a:ln>
            <a:solidFill>
              <a:schemeClr val="tx1"/>
            </a:solidFill>
          </a:ln>
        </p:spPr>
        <p:txBody>
          <a:bodyPr>
            <a:normAutofit fontScale="925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100" dirty="0">
                <a:latin typeface="+mj-ea"/>
              </a:rPr>
              <a:t>農業生産額</a:t>
            </a:r>
            <a:endParaRPr lang="en-US" altLang="ja-JP" sz="2100" dirty="0">
              <a:latin typeface="+mj-ea"/>
            </a:endParaRPr>
          </a:p>
          <a:p>
            <a:pPr algn="ctr"/>
            <a:r>
              <a:rPr lang="ja-JP" altLang="en-US" sz="2100" dirty="0">
                <a:latin typeface="+mj-ea"/>
              </a:rPr>
              <a:t>北海道　&gt;　熊本県</a:t>
            </a:r>
          </a:p>
        </p:txBody>
      </p:sp>
      <p:sp>
        <p:nvSpPr>
          <p:cNvPr id="1124" name="角丸四角形吹き出し 387"/>
          <p:cNvSpPr/>
          <p:nvPr/>
        </p:nvSpPr>
        <p:spPr>
          <a:xfrm>
            <a:off x="6425431" y="4517786"/>
            <a:ext cx="2057485" cy="487202"/>
          </a:xfrm>
          <a:prstGeom prst="wedgeRoundRectCallout">
            <a:avLst>
              <a:gd name="adj1" fmla="val 58745"/>
              <a:gd name="adj2" fmla="val 3378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500" dirty="0">
                <a:solidFill>
                  <a:schemeClr val="tx1"/>
                </a:solidFill>
              </a:rPr>
              <a:t>　北海道は熊本よりもっと農業が盛ん。</a:t>
            </a:r>
          </a:p>
        </p:txBody>
      </p:sp>
      <p:sp>
        <p:nvSpPr>
          <p:cNvPr id="1125" name="コンテンツ プレースホルダー 116"/>
          <p:cNvSpPr/>
          <p:nvPr/>
        </p:nvSpPr>
        <p:spPr>
          <a:xfrm>
            <a:off x="4097420" y="5589711"/>
            <a:ext cx="4514014" cy="813858"/>
          </a:xfrm>
          <a:prstGeom prst="rect">
            <a:avLst/>
          </a:prstGeom>
          <a:ln>
            <a:solidFill>
              <a:srgbClr val="FF0000"/>
            </a:solidFill>
          </a:ln>
        </p:spPr>
        <p:txBody>
          <a:bodyPr>
            <a:normAutofit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800" dirty="0">
                <a:latin typeface="+mj-ea"/>
              </a:rPr>
              <a:t>熊本県を上回る「日本の食料基地」で</a:t>
            </a:r>
            <a:r>
              <a:rPr lang="ja-JP" altLang="en-US" sz="1800" dirty="0" smtClean="0">
                <a:latin typeface="+mj-ea"/>
              </a:rPr>
              <a:t>ある</a:t>
            </a:r>
            <a:endParaRPr lang="en-US" altLang="ja-JP" sz="1800" dirty="0" smtClean="0">
              <a:latin typeface="+mj-ea"/>
            </a:endParaRPr>
          </a:p>
          <a:p>
            <a:r>
              <a:rPr lang="ja-JP" altLang="en-US" sz="1800" dirty="0" smtClean="0">
                <a:latin typeface="+mj-ea"/>
              </a:rPr>
              <a:t>北海道</a:t>
            </a:r>
            <a:r>
              <a:rPr lang="ja-JP" altLang="en-US" sz="1800" dirty="0">
                <a:latin typeface="+mj-ea"/>
              </a:rPr>
              <a:t>は、どのようにして生産力を</a:t>
            </a:r>
            <a:r>
              <a:rPr lang="ja-JP" altLang="en-US" sz="1800" dirty="0" smtClean="0">
                <a:latin typeface="+mj-ea"/>
              </a:rPr>
              <a:t>高めた</a:t>
            </a:r>
            <a:endParaRPr lang="en-US" altLang="ja-JP" sz="1800" dirty="0" smtClean="0">
              <a:latin typeface="+mj-ea"/>
            </a:endParaRPr>
          </a:p>
          <a:p>
            <a:r>
              <a:rPr lang="ja-JP" altLang="en-US" sz="1800" dirty="0" smtClean="0">
                <a:latin typeface="+mj-ea"/>
              </a:rPr>
              <a:t>のだろう</a:t>
            </a:r>
            <a:r>
              <a:rPr lang="ja-JP" altLang="en-US" sz="1800" dirty="0">
                <a:latin typeface="+mj-ea"/>
              </a:rPr>
              <a:t>。</a:t>
            </a:r>
            <a:endParaRPr lang="ja-JP" altLang="en-US" sz="2100" dirty="0">
              <a:latin typeface="+mj-ea"/>
            </a:endParaRPr>
          </a:p>
        </p:txBody>
      </p:sp>
      <p:sp>
        <p:nvSpPr>
          <p:cNvPr id="16" name="テキスト 352"/>
          <p:cNvSpPr txBox="1"/>
          <p:nvPr/>
        </p:nvSpPr>
        <p:spPr>
          <a:xfrm>
            <a:off x="4097420" y="4053337"/>
            <a:ext cx="4721060" cy="507877"/>
          </a:xfrm>
          <a:prstGeom prst="rect">
            <a:avLst/>
          </a:prstGeom>
        </p:spPr>
        <p:txBody>
          <a:bodyPr wrap="square">
            <a:noAutofit/>
          </a:bodyPr>
          <a:lstStyle/>
          <a:p>
            <a:pPr>
              <a:defRPr lang="ja-JP" altLang="en-US"/>
            </a:pPr>
            <a:r>
              <a:rPr lang="ja-JP" altLang="en-US" sz="2100" dirty="0" smtClean="0"/>
              <a:t>②</a:t>
            </a:r>
            <a:r>
              <a:rPr lang="ja-JP" altLang="en-US" sz="2100" dirty="0"/>
              <a:t>単元の導入で熊本・北海道の</a:t>
            </a:r>
            <a:r>
              <a:rPr lang="ja-JP" altLang="en-US" sz="2100" dirty="0" smtClean="0"/>
              <a:t>比較</a:t>
            </a:r>
            <a:endParaRPr lang="ja-JP" altLang="en-US" sz="2100" dirty="0"/>
          </a:p>
        </p:txBody>
      </p:sp>
      <p:sp>
        <p:nvSpPr>
          <p:cNvPr id="2" name="正方形/長方形 1"/>
          <p:cNvSpPr/>
          <p:nvPr/>
        </p:nvSpPr>
        <p:spPr>
          <a:xfrm>
            <a:off x="4152560" y="5143188"/>
            <a:ext cx="3310522" cy="369332"/>
          </a:xfrm>
          <a:prstGeom prst="rect">
            <a:avLst/>
          </a:prstGeom>
        </p:spPr>
        <p:txBody>
          <a:bodyPr wrap="none">
            <a:spAutoFit/>
          </a:bodyPr>
          <a:lstStyle/>
          <a:p>
            <a:pPr>
              <a:defRPr lang="ja-JP" altLang="en-US"/>
            </a:pPr>
            <a:r>
              <a:rPr lang="ja-JP" altLang="en-US" dirty="0"/>
              <a:t>③単元を通した学習課題の設定</a:t>
            </a:r>
          </a:p>
        </p:txBody>
      </p:sp>
      <p:sp>
        <p:nvSpPr>
          <p:cNvPr id="3" name="正方形/長方形 2"/>
          <p:cNvSpPr/>
          <p:nvPr/>
        </p:nvSpPr>
        <p:spPr>
          <a:xfrm>
            <a:off x="4023360" y="2266697"/>
            <a:ext cx="4795120" cy="428040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29564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18"/>
                                        </p:tgtEl>
                                        <p:attrNameLst>
                                          <p:attrName>style.visibility</p:attrName>
                                        </p:attrNameLst>
                                      </p:cBhvr>
                                      <p:to>
                                        <p:strVal val="visible"/>
                                      </p:to>
                                    </p:set>
                                    <p:animEffect transition="in" filter="fade">
                                      <p:cBhvr>
                                        <p:cTn id="7" dur="500"/>
                                        <p:tgtEl>
                                          <p:spTgt spid="11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16"/>
                                        </p:tgtEl>
                                        <p:attrNameLst>
                                          <p:attrName>style.visibility</p:attrName>
                                        </p:attrNameLst>
                                      </p:cBhvr>
                                      <p:to>
                                        <p:strVal val="visible"/>
                                      </p:to>
                                    </p:set>
                                    <p:animEffect transition="in" filter="fade">
                                      <p:cBhvr>
                                        <p:cTn id="10" dur="500"/>
                                        <p:tgtEl>
                                          <p:spTgt spid="11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22"/>
                                        </p:tgtEl>
                                        <p:attrNameLst>
                                          <p:attrName>style.visibility</p:attrName>
                                        </p:attrNameLst>
                                      </p:cBhvr>
                                      <p:to>
                                        <p:strVal val="visible"/>
                                      </p:to>
                                    </p:set>
                                    <p:animEffect transition="in" filter="fade">
                                      <p:cBhvr>
                                        <p:cTn id="16" dur="500"/>
                                        <p:tgtEl>
                                          <p:spTgt spid="11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21"/>
                                        </p:tgtEl>
                                        <p:attrNameLst>
                                          <p:attrName>style.visibility</p:attrName>
                                        </p:attrNameLst>
                                      </p:cBhvr>
                                      <p:to>
                                        <p:strVal val="visible"/>
                                      </p:to>
                                    </p:set>
                                    <p:animEffect transition="in" filter="fade">
                                      <p:cBhvr>
                                        <p:cTn id="19" dur="500"/>
                                        <p:tgtEl>
                                          <p:spTgt spid="11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23"/>
                                        </p:tgtEl>
                                        <p:attrNameLst>
                                          <p:attrName>style.visibility</p:attrName>
                                        </p:attrNameLst>
                                      </p:cBhvr>
                                      <p:to>
                                        <p:strVal val="visible"/>
                                      </p:to>
                                    </p:set>
                                    <p:animEffect transition="in" filter="fade">
                                      <p:cBhvr>
                                        <p:cTn id="25" dur="500"/>
                                        <p:tgtEl>
                                          <p:spTgt spid="1123"/>
                                        </p:tgtEl>
                                      </p:cBhvr>
                                    </p:animEffect>
                                  </p:childTnLst>
                                </p:cTn>
                              </p:par>
                              <p:par>
                                <p:cTn id="26" presetID="10" presetClass="entr" presetSubtype="0" fill="hold" nodeType="withEffect">
                                  <p:stCondLst>
                                    <p:cond delay="0"/>
                                  </p:stCondLst>
                                  <p:childTnLst>
                                    <p:set>
                                      <p:cBhvr>
                                        <p:cTn id="27" dur="1" fill="hold">
                                          <p:stCondLst>
                                            <p:cond delay="0"/>
                                          </p:stCondLst>
                                        </p:cTn>
                                        <p:tgtEl>
                                          <p:spTgt spid="1120"/>
                                        </p:tgtEl>
                                        <p:attrNameLst>
                                          <p:attrName>style.visibility</p:attrName>
                                        </p:attrNameLst>
                                      </p:cBhvr>
                                      <p:to>
                                        <p:strVal val="visible"/>
                                      </p:to>
                                    </p:set>
                                    <p:animEffect transition="in" filter="fade">
                                      <p:cBhvr>
                                        <p:cTn id="28" dur="500"/>
                                        <p:tgtEl>
                                          <p:spTgt spid="11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24"/>
                                        </p:tgtEl>
                                        <p:attrNameLst>
                                          <p:attrName>style.visibility</p:attrName>
                                        </p:attrNameLst>
                                      </p:cBhvr>
                                      <p:to>
                                        <p:strVal val="visible"/>
                                      </p:to>
                                    </p:set>
                                    <p:animEffect transition="in" filter="fade">
                                      <p:cBhvr>
                                        <p:cTn id="31" dur="500"/>
                                        <p:tgtEl>
                                          <p:spTgt spid="112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25"/>
                                        </p:tgtEl>
                                        <p:attrNameLst>
                                          <p:attrName>style.visibility</p:attrName>
                                        </p:attrNameLst>
                                      </p:cBhvr>
                                      <p:to>
                                        <p:strVal val="visible"/>
                                      </p:to>
                                    </p:set>
                                    <p:animEffect transition="in" filter="fade">
                                      <p:cBhvr>
                                        <p:cTn id="37" dur="500"/>
                                        <p:tgtEl>
                                          <p:spTgt spid="11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19"/>
                                        </p:tgtEl>
                                        <p:attrNameLst>
                                          <p:attrName>style.visibility</p:attrName>
                                        </p:attrNameLst>
                                      </p:cBhvr>
                                      <p:to>
                                        <p:strVal val="visible"/>
                                      </p:to>
                                    </p:set>
                                    <p:animEffect transition="in" filter="fade">
                                      <p:cBhvr>
                                        <p:cTn id="42" dur="500"/>
                                        <p:tgtEl>
                                          <p:spTgt spid="111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17"/>
                                        </p:tgtEl>
                                        <p:attrNameLst>
                                          <p:attrName>style.visibility</p:attrName>
                                        </p:attrNameLst>
                                      </p:cBhvr>
                                      <p:to>
                                        <p:strVal val="visible"/>
                                      </p:to>
                                    </p:set>
                                    <p:animEffect transition="in" filter="fade">
                                      <p:cBhvr>
                                        <p:cTn id="45" dur="500"/>
                                        <p:tgtEl>
                                          <p:spTgt spid="1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 grpId="0"/>
      <p:bldP spid="1117" grpId="0" animBg="1"/>
      <p:bldP spid="1118" grpId="0" animBg="1"/>
      <p:bldP spid="1119" grpId="0" animBg="1"/>
      <p:bldP spid="1121" grpId="0" animBg="1"/>
      <p:bldP spid="1122" grpId="0" animBg="1"/>
      <p:bldP spid="1123" grpId="0" animBg="1"/>
      <p:bldP spid="1124" grpId="0" animBg="1"/>
      <p:bldP spid="1125" grpId="0" animBg="1"/>
      <p:bldP spid="16" grpId="0"/>
      <p:bldP spid="2" grpId="0"/>
      <p:bldP spid="3" grpId="0" animBg="1"/>
    </p:bld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3142</TotalTime>
  <Words>3327</Words>
  <Application>Microsoft Office PowerPoint</Application>
  <PresentationFormat>画面に合わせる (4:3)</PresentationFormat>
  <Paragraphs>605</Paragraphs>
  <Slides>34</Slides>
  <Notes>34</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34</vt:i4>
      </vt:variant>
    </vt:vector>
  </HeadingPairs>
  <TitlesOfParts>
    <vt:vector size="45" baseType="lpstr">
      <vt:lpstr>AR P勘亭流H</vt:lpstr>
      <vt:lpstr>AR P明朝体U</vt:lpstr>
      <vt:lpstr>ＤＦ特太ゴシック体</vt:lpstr>
      <vt:lpstr>HGP創英角ｺﾞｼｯｸUB</vt:lpstr>
      <vt:lpstr>HGS創英角ｺﾞｼｯｸUB</vt:lpstr>
      <vt:lpstr>ＭＳ Ｐゴシック</vt:lpstr>
      <vt:lpstr>UD デジタル 教科書体 N-B</vt:lpstr>
      <vt:lpstr>Arial</vt:lpstr>
      <vt:lpstr>Calibri</vt:lpstr>
      <vt:lpstr>Calibri Light</vt:lpstr>
      <vt:lpstr>Office テーマ</vt:lpstr>
      <vt:lpstr>令和３年度　天草市教育委員会指定 「小中連携教育」研究推進校 天草市立御所浦小・中学校 研究発表会</vt:lpstr>
      <vt:lpstr>PowerPoint プレゼンテーション</vt:lpstr>
      <vt:lpstr>小中連携教育の必要性</vt:lpstr>
      <vt:lpstr>小中連携研究前の実態</vt:lpstr>
      <vt:lpstr>PowerPoint プレゼンテーション</vt:lpstr>
      <vt:lpstr>PowerPoint プレゼンテーション</vt:lpstr>
      <vt:lpstr>具体的実践～小学校～</vt:lpstr>
      <vt:lpstr>具体的実践～小学校～</vt:lpstr>
      <vt:lpstr>具体的実践～中学校～</vt:lpstr>
      <vt:lpstr>具体的実践～中学校～</vt:lpstr>
      <vt:lpstr>PowerPoint プレゼンテーション</vt:lpstr>
      <vt:lpstr>具体的実践～小学校～</vt:lpstr>
      <vt:lpstr>具体的実践～小学校～</vt:lpstr>
      <vt:lpstr>具体的実践～中学校～</vt:lpstr>
      <vt:lpstr>具体的実践～中学校～</vt:lpstr>
      <vt:lpstr>PowerPoint プレゼンテーション</vt:lpstr>
      <vt:lpstr>PowerPoint プレゼンテーション</vt:lpstr>
      <vt:lpstr>具体的実践～中学校～</vt:lpstr>
      <vt:lpstr>PowerPoint プレゼンテーション</vt:lpstr>
      <vt:lpstr>具体的実践～中学校～</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本日の授業について</vt:lpstr>
      <vt:lpstr>≪小→中≫</vt:lpstr>
      <vt:lpstr>協議の柱 『小中連携TTのよさをいかし  ながら，役割を明確にして  支援を行うことで，児童生徒が  自ら学び，ともに高め合う学習  につなげることができたか。』</vt:lpstr>
      <vt:lpstr>ご清聴ありがとうございました</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令和３年度　天草市教育委員会指定 小中連携教育研究推進校 天草市立 御所浦小学校・中学校</dc:title>
  <dc:creator>中村 ひとみ</dc:creator>
  <cp:lastModifiedBy>gogosyoest56</cp:lastModifiedBy>
  <cp:revision>210</cp:revision>
  <cp:lastPrinted>2021-11-13T08:59:44Z</cp:lastPrinted>
  <dcterms:created xsi:type="dcterms:W3CDTF">2021-10-10T12:30:42Z</dcterms:created>
  <dcterms:modified xsi:type="dcterms:W3CDTF">2021-11-13T09:00:20Z</dcterms:modified>
</cp:coreProperties>
</file>