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drawings/drawing5.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11" r:id="rId2"/>
    <p:sldId id="495" r:id="rId3"/>
    <p:sldId id="497" r:id="rId4"/>
    <p:sldId id="504" r:id="rId5"/>
    <p:sldId id="503" r:id="rId6"/>
    <p:sldId id="499" r:id="rId7"/>
    <p:sldId id="501" r:id="rId8"/>
    <p:sldId id="420" r:id="rId9"/>
    <p:sldId id="313" r:id="rId1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5" autoAdjust="0"/>
    <p:restoredTop sz="58993" autoAdjust="0"/>
  </p:normalViewPr>
  <p:slideViewPr>
    <p:cSldViewPr>
      <p:cViewPr varScale="1">
        <p:scale>
          <a:sx n="44" d="100"/>
          <a:sy n="44" d="100"/>
        </p:scale>
        <p:origin x="2034" y="3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kutamaest33\Documents\&#65298;&#65296;&#65297;&#65301;&#25945;&#38957;\&#26408;&#26449;\&#23398;&#21147;&#38306;&#20418;\NRT&#23398;&#21147;&#12539;&#30476;&#23398;&#21147;&#35519;&#26619;&#12539;&#36074;&#21839;&#32025;&#12522;&#12531;&#12463;.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kutamaest33\Documents\&#65298;&#65296;&#65297;&#65301;&#25945;&#38957;\&#26408;&#26449;\&#23398;&#21147;&#38306;&#20418;\NRT&#23398;&#21147;&#12539;&#30476;&#23398;&#21147;&#35519;&#26619;&#12539;&#36074;&#21839;&#32025;&#12522;&#12531;&#12463;.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kutamaest33\Documents\&#65298;&#65296;&#65297;&#65301;&#25945;&#38957;\&#26408;&#26449;\&#23398;&#21147;&#38306;&#20418;\NRT&#23398;&#21147;&#12539;&#30476;&#23398;&#21147;&#35519;&#26619;&#12539;&#36074;&#21839;&#32025;&#12522;&#12531;&#12463;.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kutamaest33\Documents\&#65298;&#65296;&#65297;&#65301;&#25945;&#38957;\&#26408;&#26449;\&#23398;&#21147;&#38306;&#20418;\NRT&#23398;&#21147;&#12539;&#30476;&#23398;&#21147;&#35519;&#26619;&#12539;&#36074;&#21839;&#32025;&#12522;&#12531;&#12463;.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kutamaest33\Documents\&#65298;&#65296;&#65297;&#65301;&#25945;&#38957;\&#26408;&#26449;\&#23398;&#21147;&#38306;&#20418;\NRT&#23398;&#21147;&#12539;&#30476;&#23398;&#21147;&#35519;&#26619;&#12539;&#36074;&#21839;&#32025;&#12522;&#12531;&#1246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9"/>
    </mc:Choice>
    <mc:Fallback>
      <c:style val="29"/>
    </mc:Fallback>
  </mc:AlternateContent>
  <c:chart>
    <c:title>
      <c:tx>
        <c:strRef>
          <c:f>特徴抽出!$L$114</c:f>
          <c:strCache>
            <c:ptCount val="1"/>
            <c:pt idx="0">
              <c:v>全校平均値と不振群の比較～不振群は、国語、算数において、「親が学校行事に参加する」と答える割合が、平均を大きく下回る。</c:v>
            </c:pt>
          </c:strCache>
        </c:strRef>
      </c:tx>
      <c:overlay val="0"/>
      <c:txPr>
        <a:bodyPr/>
        <a:lstStyle/>
        <a:p>
          <a:pPr algn="l">
            <a:defRPr/>
          </a:pPr>
          <a:endParaRPr lang="ja-JP"/>
        </a:p>
      </c:txPr>
    </c:title>
    <c:autoTitleDeleted val="0"/>
    <c:plotArea>
      <c:layout>
        <c:manualLayout>
          <c:layoutTarget val="inner"/>
          <c:xMode val="edge"/>
          <c:yMode val="edge"/>
          <c:x val="0.14600470077639285"/>
          <c:y val="0.22503390286682387"/>
          <c:w val="0.79906309111397433"/>
          <c:h val="0.60429718024363255"/>
        </c:manualLayout>
      </c:layout>
      <c:barChart>
        <c:barDir val="bar"/>
        <c:grouping val="clustered"/>
        <c:varyColors val="0"/>
        <c:ser>
          <c:idx val="0"/>
          <c:order val="0"/>
          <c:spPr>
            <a:ln w="3175">
              <a:solidFill>
                <a:schemeClr val="tx1"/>
              </a:solidFill>
            </a:ln>
          </c:spPr>
          <c:invertIfNegative val="0"/>
          <c:dPt>
            <c:idx val="0"/>
            <c:invertIfNegative val="0"/>
            <c:bubble3D val="0"/>
            <c:spPr>
              <a:solidFill>
                <a:srgbClr val="FF0000"/>
              </a:solidFill>
              <a:ln w="3175">
                <a:solidFill>
                  <a:schemeClr val="tx1"/>
                </a:solidFill>
              </a:ln>
            </c:spPr>
          </c:dPt>
          <c:dPt>
            <c:idx val="1"/>
            <c:invertIfNegative val="0"/>
            <c:bubble3D val="0"/>
            <c:spPr>
              <a:solidFill>
                <a:srgbClr val="FFFF00"/>
              </a:solidFill>
              <a:ln w="3175">
                <a:solidFill>
                  <a:schemeClr val="tx1"/>
                </a:solidFill>
              </a:ln>
            </c:spPr>
          </c:dPt>
          <c:dPt>
            <c:idx val="2"/>
            <c:invertIfNegative val="0"/>
            <c:bubble3D val="0"/>
            <c:spPr>
              <a:solidFill>
                <a:srgbClr val="00B0F0"/>
              </a:solidFill>
              <a:ln w="3175">
                <a:solidFill>
                  <a:schemeClr val="tx1"/>
                </a:solidFill>
              </a:ln>
            </c:spPr>
          </c:dPt>
          <c:dPt>
            <c:idx val="3"/>
            <c:invertIfNegative val="0"/>
            <c:bubble3D val="0"/>
            <c:spPr>
              <a:solidFill>
                <a:srgbClr val="FFC000"/>
              </a:solidFill>
              <a:ln w="3175">
                <a:solidFill>
                  <a:schemeClr val="tx1"/>
                </a:solidFill>
              </a:ln>
            </c:spPr>
          </c:dPt>
          <c:dLbls>
            <c:dLbl>
              <c:idx val="3"/>
              <c:delete val="1"/>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特徴抽出!$L$115:$L$118</c:f>
              <c:strCache>
                <c:ptCount val="4"/>
                <c:pt idx="0">
                  <c:v>全校平均値</c:v>
                </c:pt>
                <c:pt idx="1">
                  <c:v>国語</c:v>
                </c:pt>
                <c:pt idx="2">
                  <c:v>算数</c:v>
                </c:pt>
                <c:pt idx="3">
                  <c:v>総合</c:v>
                </c:pt>
              </c:strCache>
            </c:strRef>
          </c:cat>
          <c:val>
            <c:numRef>
              <c:f>特徴抽出!$M$115:$M$118</c:f>
              <c:numCache>
                <c:formatCode>General</c:formatCode>
                <c:ptCount val="4"/>
                <c:pt idx="0">
                  <c:v>82</c:v>
                </c:pt>
                <c:pt idx="1">
                  <c:v>63</c:v>
                </c:pt>
                <c:pt idx="2">
                  <c:v>69</c:v>
                </c:pt>
                <c:pt idx="3">
                  <c:v>80</c:v>
                </c:pt>
              </c:numCache>
            </c:numRef>
          </c:val>
        </c:ser>
        <c:dLbls>
          <c:showLegendKey val="0"/>
          <c:showVal val="0"/>
          <c:showCatName val="0"/>
          <c:showSerName val="0"/>
          <c:showPercent val="0"/>
          <c:showBubbleSize val="0"/>
        </c:dLbls>
        <c:gapWidth val="150"/>
        <c:axId val="106563808"/>
        <c:axId val="106565376"/>
      </c:barChart>
      <c:catAx>
        <c:axId val="106563808"/>
        <c:scaling>
          <c:orientation val="minMax"/>
        </c:scaling>
        <c:delete val="0"/>
        <c:axPos val="l"/>
        <c:numFmt formatCode="General" sourceLinked="0"/>
        <c:majorTickMark val="out"/>
        <c:minorTickMark val="none"/>
        <c:tickLblPos val="nextTo"/>
        <c:crossAx val="106565376"/>
        <c:crosses val="autoZero"/>
        <c:auto val="1"/>
        <c:lblAlgn val="ctr"/>
        <c:lblOffset val="100"/>
        <c:noMultiLvlLbl val="0"/>
      </c:catAx>
      <c:valAx>
        <c:axId val="106565376"/>
        <c:scaling>
          <c:orientation val="minMax"/>
          <c:max val="100"/>
          <c:min val="0"/>
        </c:scaling>
        <c:delete val="0"/>
        <c:axPos val="b"/>
        <c:majorGridlines/>
        <c:numFmt formatCode="General" sourceLinked="1"/>
        <c:majorTickMark val="out"/>
        <c:minorTickMark val="none"/>
        <c:tickLblPos val="nextTo"/>
        <c:crossAx val="106563808"/>
        <c:crosses val="autoZero"/>
        <c:crossBetween val="between"/>
      </c:valAx>
    </c:plotArea>
    <c:legend>
      <c:legendPos val="b"/>
      <c:overlay val="0"/>
    </c:legend>
    <c:plotVisOnly val="1"/>
    <c:dispBlanksAs val="gap"/>
    <c:showDLblsOverMax val="0"/>
  </c:chart>
  <c:spPr>
    <a:ln>
      <a:solidFill>
        <a:schemeClr val="tx1"/>
      </a:solidFill>
    </a:ln>
  </c:spPr>
  <c:txPr>
    <a:bodyPr/>
    <a:lstStyle/>
    <a:p>
      <a:pPr>
        <a:defRPr sz="1050"/>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9"/>
    </mc:Choice>
    <mc:Fallback>
      <c:style val="29"/>
    </mc:Fallback>
  </mc:AlternateContent>
  <c:chart>
    <c:title>
      <c:tx>
        <c:strRef>
          <c:f>'特徴抽出 (2)'!$L$24:$U$24</c:f>
          <c:strCache>
            <c:ptCount val="1"/>
            <c:pt idx="0">
              <c:v>全校平均値と促進群の比較～促進群は、国語、算数、総合において、「家庭学習をする」割合が、平均をかなり大きく上回る。</c:v>
            </c:pt>
          </c:strCache>
        </c:strRef>
      </c:tx>
      <c:overlay val="0"/>
      <c:txPr>
        <a:bodyPr/>
        <a:lstStyle/>
        <a:p>
          <a:pPr algn="l">
            <a:defRPr/>
          </a:pPr>
          <a:endParaRPr lang="ja-JP"/>
        </a:p>
      </c:txPr>
    </c:title>
    <c:autoTitleDeleted val="0"/>
    <c:plotArea>
      <c:layout/>
      <c:barChart>
        <c:barDir val="bar"/>
        <c:grouping val="clustered"/>
        <c:varyColors val="0"/>
        <c:ser>
          <c:idx val="0"/>
          <c:order val="0"/>
          <c:spPr>
            <a:ln w="3175">
              <a:solidFill>
                <a:schemeClr val="tx1"/>
              </a:solidFill>
            </a:ln>
          </c:spPr>
          <c:invertIfNegative val="0"/>
          <c:dPt>
            <c:idx val="0"/>
            <c:invertIfNegative val="0"/>
            <c:bubble3D val="0"/>
            <c:spPr>
              <a:solidFill>
                <a:srgbClr val="FF0000"/>
              </a:solidFill>
              <a:ln w="3175">
                <a:solidFill>
                  <a:schemeClr val="tx1"/>
                </a:solidFill>
              </a:ln>
            </c:spPr>
          </c:dPt>
          <c:dPt>
            <c:idx val="1"/>
            <c:invertIfNegative val="0"/>
            <c:bubble3D val="0"/>
            <c:spPr>
              <a:solidFill>
                <a:srgbClr val="FFFF00"/>
              </a:solidFill>
              <a:ln w="3175">
                <a:solidFill>
                  <a:schemeClr val="tx1"/>
                </a:solidFill>
              </a:ln>
            </c:spPr>
          </c:dPt>
          <c:dPt>
            <c:idx val="2"/>
            <c:invertIfNegative val="0"/>
            <c:bubble3D val="0"/>
            <c:spPr>
              <a:solidFill>
                <a:srgbClr val="00B0F0"/>
              </a:solidFill>
              <a:ln w="3175">
                <a:solidFill>
                  <a:schemeClr val="tx1"/>
                </a:solidFill>
              </a:ln>
            </c:spPr>
          </c:dPt>
          <c:dPt>
            <c:idx val="3"/>
            <c:invertIfNegative val="0"/>
            <c:bubble3D val="0"/>
            <c:spPr>
              <a:solidFill>
                <a:srgbClr val="FFC000"/>
              </a:solidFill>
              <a:ln w="3175">
                <a:solidFill>
                  <a:schemeClr val="tx1"/>
                </a:solidFill>
              </a:ln>
            </c:spPr>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'特徴抽出 (2)'!$A$25:$A$28</c:f>
              <c:strCache>
                <c:ptCount val="4"/>
                <c:pt idx="0">
                  <c:v>全校平均値</c:v>
                </c:pt>
                <c:pt idx="1">
                  <c:v>国語</c:v>
                </c:pt>
                <c:pt idx="2">
                  <c:v>算数</c:v>
                </c:pt>
                <c:pt idx="3">
                  <c:v>総合</c:v>
                </c:pt>
              </c:strCache>
            </c:strRef>
          </c:cat>
          <c:val>
            <c:numRef>
              <c:f>'特徴抽出 (2)'!$M$25:$M$28</c:f>
              <c:numCache>
                <c:formatCode>General</c:formatCode>
                <c:ptCount val="4"/>
                <c:pt idx="0">
                  <c:v>81</c:v>
                </c:pt>
                <c:pt idx="1">
                  <c:v>96</c:v>
                </c:pt>
                <c:pt idx="2">
                  <c:v>97</c:v>
                </c:pt>
                <c:pt idx="3">
                  <c:v>100</c:v>
                </c:pt>
              </c:numCache>
            </c:numRef>
          </c:val>
        </c:ser>
        <c:dLbls>
          <c:showLegendKey val="0"/>
          <c:showVal val="0"/>
          <c:showCatName val="0"/>
          <c:showSerName val="0"/>
          <c:showPercent val="0"/>
          <c:showBubbleSize val="0"/>
        </c:dLbls>
        <c:gapWidth val="150"/>
        <c:axId val="106564592"/>
        <c:axId val="106565768"/>
      </c:barChart>
      <c:catAx>
        <c:axId val="106564592"/>
        <c:scaling>
          <c:orientation val="minMax"/>
        </c:scaling>
        <c:delete val="0"/>
        <c:axPos val="l"/>
        <c:numFmt formatCode="General" sourceLinked="0"/>
        <c:majorTickMark val="out"/>
        <c:minorTickMark val="none"/>
        <c:tickLblPos val="nextTo"/>
        <c:crossAx val="106565768"/>
        <c:crosses val="autoZero"/>
        <c:auto val="1"/>
        <c:lblAlgn val="ctr"/>
        <c:lblOffset val="100"/>
        <c:noMultiLvlLbl val="0"/>
      </c:catAx>
      <c:valAx>
        <c:axId val="106565768"/>
        <c:scaling>
          <c:orientation val="minMax"/>
          <c:max val="100"/>
          <c:min val="0"/>
        </c:scaling>
        <c:delete val="0"/>
        <c:axPos val="b"/>
        <c:majorGridlines/>
        <c:numFmt formatCode="General" sourceLinked="1"/>
        <c:majorTickMark val="out"/>
        <c:minorTickMark val="none"/>
        <c:tickLblPos val="nextTo"/>
        <c:crossAx val="106564592"/>
        <c:crosses val="autoZero"/>
        <c:crossBetween val="between"/>
      </c:valAx>
    </c:plotArea>
    <c:legend>
      <c:legendPos val="b"/>
      <c:overlay val="0"/>
    </c:legend>
    <c:plotVisOnly val="1"/>
    <c:dispBlanksAs val="gap"/>
    <c:showDLblsOverMax val="0"/>
  </c:chart>
  <c:spPr>
    <a:ln>
      <a:solidFill>
        <a:schemeClr val="tx1"/>
      </a:solidFill>
    </a:ln>
  </c:spPr>
  <c:txPr>
    <a:bodyPr/>
    <a:lstStyle/>
    <a:p>
      <a:pPr>
        <a:defRPr sz="1050"/>
      </a:pPr>
      <a:endParaRPr lang="ja-JP"/>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9"/>
    </mc:Choice>
    <mc:Fallback>
      <c:style val="29"/>
    </mc:Fallback>
  </mc:AlternateContent>
  <c:chart>
    <c:title>
      <c:tx>
        <c:strRef>
          <c:f>特徴抽出!$L$131</c:f>
          <c:strCache>
            <c:ptCount val="1"/>
            <c:pt idx="0">
              <c:v>全校平均値と不振群の比較～不振群は、算数、総合において、「家庭学習に取り組む」割合が、平均を大きく下回る。</c:v>
            </c:pt>
          </c:strCache>
        </c:strRef>
      </c:tx>
      <c:overlay val="0"/>
      <c:txPr>
        <a:bodyPr/>
        <a:lstStyle/>
        <a:p>
          <a:pPr algn="l">
            <a:defRPr/>
          </a:pPr>
          <a:endParaRPr lang="ja-JP"/>
        </a:p>
      </c:txPr>
    </c:title>
    <c:autoTitleDeleted val="0"/>
    <c:plotArea>
      <c:layout/>
      <c:barChart>
        <c:barDir val="bar"/>
        <c:grouping val="clustered"/>
        <c:varyColors val="0"/>
        <c:ser>
          <c:idx val="0"/>
          <c:order val="0"/>
          <c:spPr>
            <a:ln w="3175">
              <a:solidFill>
                <a:schemeClr val="tx1"/>
              </a:solidFill>
            </a:ln>
          </c:spPr>
          <c:invertIfNegative val="0"/>
          <c:dPt>
            <c:idx val="0"/>
            <c:invertIfNegative val="0"/>
            <c:bubble3D val="0"/>
            <c:spPr>
              <a:solidFill>
                <a:srgbClr val="FF0000"/>
              </a:solidFill>
              <a:ln w="3175">
                <a:solidFill>
                  <a:schemeClr val="tx1"/>
                </a:solidFill>
              </a:ln>
            </c:spPr>
          </c:dPt>
          <c:dPt>
            <c:idx val="1"/>
            <c:invertIfNegative val="0"/>
            <c:bubble3D val="0"/>
            <c:spPr>
              <a:solidFill>
                <a:srgbClr val="FFFF00"/>
              </a:solidFill>
              <a:ln w="3175">
                <a:solidFill>
                  <a:schemeClr val="tx1"/>
                </a:solidFill>
              </a:ln>
            </c:spPr>
          </c:dPt>
          <c:dPt>
            <c:idx val="2"/>
            <c:invertIfNegative val="0"/>
            <c:bubble3D val="0"/>
            <c:spPr>
              <a:solidFill>
                <a:srgbClr val="00B0F0"/>
              </a:solidFill>
              <a:ln w="3175">
                <a:solidFill>
                  <a:schemeClr val="tx1"/>
                </a:solidFill>
              </a:ln>
            </c:spPr>
          </c:dPt>
          <c:dPt>
            <c:idx val="3"/>
            <c:invertIfNegative val="0"/>
            <c:bubble3D val="0"/>
            <c:spPr>
              <a:solidFill>
                <a:srgbClr val="FFC000"/>
              </a:solidFill>
              <a:ln w="3175">
                <a:solidFill>
                  <a:schemeClr val="tx1"/>
                </a:solidFill>
              </a:ln>
            </c:spPr>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特徴抽出!$L$132:$L$135</c:f>
              <c:strCache>
                <c:ptCount val="4"/>
                <c:pt idx="0">
                  <c:v>全校平均値</c:v>
                </c:pt>
                <c:pt idx="1">
                  <c:v>国語</c:v>
                </c:pt>
                <c:pt idx="2">
                  <c:v>算数</c:v>
                </c:pt>
                <c:pt idx="3">
                  <c:v>総合</c:v>
                </c:pt>
              </c:strCache>
            </c:strRef>
          </c:cat>
          <c:val>
            <c:numRef>
              <c:f>特徴抽出!$M$132:$M$135</c:f>
              <c:numCache>
                <c:formatCode>General</c:formatCode>
                <c:ptCount val="4"/>
                <c:pt idx="0">
                  <c:v>81</c:v>
                </c:pt>
                <c:pt idx="1">
                  <c:v>75</c:v>
                </c:pt>
                <c:pt idx="2">
                  <c:v>62</c:v>
                </c:pt>
                <c:pt idx="3">
                  <c:v>60</c:v>
                </c:pt>
              </c:numCache>
            </c:numRef>
          </c:val>
        </c:ser>
        <c:dLbls>
          <c:showLegendKey val="0"/>
          <c:showVal val="0"/>
          <c:showCatName val="0"/>
          <c:showSerName val="0"/>
          <c:showPercent val="0"/>
          <c:showBubbleSize val="0"/>
        </c:dLbls>
        <c:gapWidth val="150"/>
        <c:axId val="106564984"/>
        <c:axId val="106570080"/>
      </c:barChart>
      <c:catAx>
        <c:axId val="106564984"/>
        <c:scaling>
          <c:orientation val="minMax"/>
        </c:scaling>
        <c:delete val="0"/>
        <c:axPos val="l"/>
        <c:numFmt formatCode="General" sourceLinked="0"/>
        <c:majorTickMark val="out"/>
        <c:minorTickMark val="none"/>
        <c:tickLblPos val="nextTo"/>
        <c:crossAx val="106570080"/>
        <c:crosses val="autoZero"/>
        <c:auto val="1"/>
        <c:lblAlgn val="ctr"/>
        <c:lblOffset val="100"/>
        <c:noMultiLvlLbl val="0"/>
      </c:catAx>
      <c:valAx>
        <c:axId val="106570080"/>
        <c:scaling>
          <c:orientation val="minMax"/>
          <c:max val="100"/>
          <c:min val="0"/>
        </c:scaling>
        <c:delete val="0"/>
        <c:axPos val="b"/>
        <c:majorGridlines/>
        <c:numFmt formatCode="General" sourceLinked="1"/>
        <c:majorTickMark val="out"/>
        <c:minorTickMark val="none"/>
        <c:tickLblPos val="nextTo"/>
        <c:crossAx val="106564984"/>
        <c:crosses val="autoZero"/>
        <c:crossBetween val="between"/>
      </c:valAx>
    </c:plotArea>
    <c:legend>
      <c:legendPos val="b"/>
      <c:overlay val="0"/>
    </c:legend>
    <c:plotVisOnly val="1"/>
    <c:dispBlanksAs val="gap"/>
    <c:showDLblsOverMax val="0"/>
  </c:chart>
  <c:spPr>
    <a:ln>
      <a:solidFill>
        <a:schemeClr val="tx1"/>
      </a:solidFill>
    </a:ln>
  </c:spPr>
  <c:txPr>
    <a:bodyPr/>
    <a:lstStyle/>
    <a:p>
      <a:pPr>
        <a:defRPr sz="1050"/>
      </a:pPr>
      <a:endParaRPr lang="ja-JP"/>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9"/>
    </mc:Choice>
    <mc:Fallback>
      <c:style val="29"/>
    </mc:Fallback>
  </mc:AlternateContent>
  <c:chart>
    <c:title>
      <c:tx>
        <c:strRef>
          <c:f>'特徴抽出 (2)'!$A$42:$J$42</c:f>
          <c:strCache>
            <c:ptCount val="1"/>
            <c:pt idx="0">
              <c:v>全校平均値と上位群の比較～上位群は、国語、算数、総合において、「自己肯定感」の割合が、平均をかなり大きく下回る。</c:v>
            </c:pt>
          </c:strCache>
        </c:strRef>
      </c:tx>
      <c:overlay val="0"/>
      <c:txPr>
        <a:bodyPr/>
        <a:lstStyle/>
        <a:p>
          <a:pPr algn="l">
            <a:defRPr/>
          </a:pPr>
          <a:endParaRPr lang="ja-JP"/>
        </a:p>
      </c:txPr>
    </c:title>
    <c:autoTitleDeleted val="0"/>
    <c:plotArea>
      <c:layout/>
      <c:barChart>
        <c:barDir val="bar"/>
        <c:grouping val="clustered"/>
        <c:varyColors val="0"/>
        <c:ser>
          <c:idx val="0"/>
          <c:order val="0"/>
          <c:spPr>
            <a:ln w="3175">
              <a:solidFill>
                <a:schemeClr val="tx1"/>
              </a:solidFill>
            </a:ln>
          </c:spPr>
          <c:invertIfNegative val="0"/>
          <c:dPt>
            <c:idx val="0"/>
            <c:invertIfNegative val="0"/>
            <c:bubble3D val="0"/>
            <c:spPr>
              <a:solidFill>
                <a:srgbClr val="FF0000"/>
              </a:solidFill>
              <a:ln w="3175">
                <a:solidFill>
                  <a:schemeClr val="tx1"/>
                </a:solidFill>
              </a:ln>
            </c:spPr>
          </c:dPt>
          <c:dPt>
            <c:idx val="1"/>
            <c:invertIfNegative val="0"/>
            <c:bubble3D val="0"/>
            <c:spPr>
              <a:solidFill>
                <a:srgbClr val="FFFF00"/>
              </a:solidFill>
              <a:ln w="3175">
                <a:solidFill>
                  <a:schemeClr val="tx1"/>
                </a:solidFill>
              </a:ln>
            </c:spPr>
          </c:dPt>
          <c:dPt>
            <c:idx val="2"/>
            <c:invertIfNegative val="0"/>
            <c:bubble3D val="0"/>
            <c:spPr>
              <a:solidFill>
                <a:srgbClr val="00B0F0"/>
              </a:solidFill>
              <a:ln w="3175">
                <a:solidFill>
                  <a:schemeClr val="tx1"/>
                </a:solidFill>
              </a:ln>
            </c:spPr>
          </c:dPt>
          <c:dPt>
            <c:idx val="3"/>
            <c:invertIfNegative val="0"/>
            <c:bubble3D val="0"/>
            <c:spPr>
              <a:solidFill>
                <a:srgbClr val="FFC000"/>
              </a:solidFill>
              <a:ln w="3175">
                <a:solidFill>
                  <a:schemeClr val="tx1"/>
                </a:solidFill>
              </a:ln>
            </c:spPr>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'特徴抽出 (2)'!$A$43:$A$46</c:f>
              <c:strCache>
                <c:ptCount val="4"/>
                <c:pt idx="0">
                  <c:v>全校平均値</c:v>
                </c:pt>
                <c:pt idx="1">
                  <c:v>国語</c:v>
                </c:pt>
                <c:pt idx="2">
                  <c:v>算数</c:v>
                </c:pt>
                <c:pt idx="3">
                  <c:v>総合</c:v>
                </c:pt>
              </c:strCache>
            </c:strRef>
          </c:cat>
          <c:val>
            <c:numRef>
              <c:f>'特徴抽出 (2)'!$B$43:$B$46</c:f>
              <c:numCache>
                <c:formatCode>General</c:formatCode>
                <c:ptCount val="4"/>
                <c:pt idx="0">
                  <c:v>45</c:v>
                </c:pt>
                <c:pt idx="1">
                  <c:v>25</c:v>
                </c:pt>
                <c:pt idx="2">
                  <c:v>24</c:v>
                </c:pt>
                <c:pt idx="3">
                  <c:v>36</c:v>
                </c:pt>
              </c:numCache>
            </c:numRef>
          </c:val>
        </c:ser>
        <c:dLbls>
          <c:showLegendKey val="0"/>
          <c:showVal val="0"/>
          <c:showCatName val="0"/>
          <c:showSerName val="0"/>
          <c:showPercent val="0"/>
          <c:showBubbleSize val="0"/>
        </c:dLbls>
        <c:gapWidth val="150"/>
        <c:axId val="106566552"/>
        <c:axId val="106568904"/>
      </c:barChart>
      <c:catAx>
        <c:axId val="106566552"/>
        <c:scaling>
          <c:orientation val="minMax"/>
        </c:scaling>
        <c:delete val="0"/>
        <c:axPos val="l"/>
        <c:numFmt formatCode="General" sourceLinked="0"/>
        <c:majorTickMark val="out"/>
        <c:minorTickMark val="none"/>
        <c:tickLblPos val="nextTo"/>
        <c:crossAx val="106568904"/>
        <c:crosses val="autoZero"/>
        <c:auto val="1"/>
        <c:lblAlgn val="ctr"/>
        <c:lblOffset val="100"/>
        <c:noMultiLvlLbl val="0"/>
      </c:catAx>
      <c:valAx>
        <c:axId val="106568904"/>
        <c:scaling>
          <c:orientation val="minMax"/>
          <c:max val="100"/>
          <c:min val="0"/>
        </c:scaling>
        <c:delete val="0"/>
        <c:axPos val="b"/>
        <c:majorGridlines/>
        <c:numFmt formatCode="General" sourceLinked="1"/>
        <c:majorTickMark val="out"/>
        <c:minorTickMark val="none"/>
        <c:tickLblPos val="nextTo"/>
        <c:crossAx val="106566552"/>
        <c:crosses val="autoZero"/>
        <c:crossBetween val="between"/>
      </c:valAx>
    </c:plotArea>
    <c:legend>
      <c:legendPos val="b"/>
      <c:overlay val="0"/>
    </c:legend>
    <c:plotVisOnly val="1"/>
    <c:dispBlanksAs val="gap"/>
    <c:showDLblsOverMax val="0"/>
  </c:chart>
  <c:spPr>
    <a:ln>
      <a:solidFill>
        <a:schemeClr val="tx1"/>
      </a:solidFill>
    </a:ln>
  </c:spPr>
  <c:txPr>
    <a:bodyPr/>
    <a:lstStyle/>
    <a:p>
      <a:pPr>
        <a:defRPr sz="1050"/>
      </a:pPr>
      <a:endParaRPr lang="ja-JP"/>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9"/>
    </mc:Choice>
    <mc:Fallback>
      <c:style val="29"/>
    </mc:Fallback>
  </mc:AlternateContent>
  <c:chart>
    <c:title>
      <c:tx>
        <c:strRef>
          <c:f>特徴抽出!$A$78</c:f>
          <c:strCache>
            <c:ptCount val="1"/>
            <c:pt idx="0">
              <c:v>全校平均値と下位群の比較～下位群は、国語において、「自己肯定感」「将来の夢や希望がある」割合が、平均を大きく上回る。</c:v>
            </c:pt>
          </c:strCache>
        </c:strRef>
      </c:tx>
      <c:overlay val="0"/>
      <c:txPr>
        <a:bodyPr/>
        <a:lstStyle/>
        <a:p>
          <a:pPr algn="l">
            <a:defRPr/>
          </a:pPr>
          <a:endParaRPr lang="ja-JP"/>
        </a:p>
      </c:txPr>
    </c:title>
    <c:autoTitleDeleted val="0"/>
    <c:plotArea>
      <c:layout/>
      <c:barChart>
        <c:barDir val="bar"/>
        <c:grouping val="clustered"/>
        <c:varyColors val="0"/>
        <c:ser>
          <c:idx val="0"/>
          <c:order val="0"/>
          <c:spPr>
            <a:ln w="3175">
              <a:solidFill>
                <a:schemeClr val="tx1"/>
              </a:solidFill>
            </a:ln>
          </c:spPr>
          <c:invertIfNegative val="0"/>
          <c:dPt>
            <c:idx val="0"/>
            <c:invertIfNegative val="0"/>
            <c:bubble3D val="0"/>
            <c:spPr>
              <a:solidFill>
                <a:srgbClr val="FF0000"/>
              </a:solidFill>
              <a:ln w="3175">
                <a:solidFill>
                  <a:schemeClr val="tx1"/>
                </a:solidFill>
              </a:ln>
            </c:spPr>
          </c:dPt>
          <c:dPt>
            <c:idx val="1"/>
            <c:invertIfNegative val="0"/>
            <c:bubble3D val="0"/>
            <c:spPr>
              <a:solidFill>
                <a:srgbClr val="FFFF00"/>
              </a:solidFill>
              <a:ln w="3175">
                <a:solidFill>
                  <a:schemeClr val="tx1"/>
                </a:solidFill>
              </a:ln>
            </c:spPr>
          </c:dPt>
          <c:dPt>
            <c:idx val="2"/>
            <c:invertIfNegative val="0"/>
            <c:bubble3D val="0"/>
            <c:spPr>
              <a:solidFill>
                <a:srgbClr val="FF0000"/>
              </a:solidFill>
              <a:ln w="3175">
                <a:solidFill>
                  <a:schemeClr val="tx1"/>
                </a:solidFill>
              </a:ln>
            </c:spPr>
          </c:dPt>
          <c:dPt>
            <c:idx val="3"/>
            <c:invertIfNegative val="0"/>
            <c:bubble3D val="0"/>
            <c:spPr>
              <a:solidFill>
                <a:srgbClr val="FFFF00"/>
              </a:solidFill>
              <a:ln w="3175">
                <a:solidFill>
                  <a:schemeClr val="tx1"/>
                </a:solidFill>
              </a:ln>
            </c:spPr>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特徴抽出!$A$79:$A$82</c:f>
              <c:strCache>
                <c:ptCount val="4"/>
                <c:pt idx="0">
                  <c:v>自己肯定感（全校）</c:v>
                </c:pt>
                <c:pt idx="1">
                  <c:v>自己肯定感（下位群）</c:v>
                </c:pt>
                <c:pt idx="2">
                  <c:v>夢や希望（全校）</c:v>
                </c:pt>
                <c:pt idx="3">
                  <c:v>夢や希望（下位群）</c:v>
                </c:pt>
              </c:strCache>
            </c:strRef>
          </c:cat>
          <c:val>
            <c:numRef>
              <c:f>特徴抽出!$B$79:$B$82</c:f>
              <c:numCache>
                <c:formatCode>General</c:formatCode>
                <c:ptCount val="4"/>
                <c:pt idx="0">
                  <c:v>45</c:v>
                </c:pt>
                <c:pt idx="1">
                  <c:v>56</c:v>
                </c:pt>
                <c:pt idx="2">
                  <c:v>78</c:v>
                </c:pt>
                <c:pt idx="3">
                  <c:v>89</c:v>
                </c:pt>
              </c:numCache>
            </c:numRef>
          </c:val>
        </c:ser>
        <c:dLbls>
          <c:showLegendKey val="0"/>
          <c:showVal val="0"/>
          <c:showCatName val="0"/>
          <c:showSerName val="0"/>
          <c:showPercent val="0"/>
          <c:showBubbleSize val="0"/>
        </c:dLbls>
        <c:gapWidth val="150"/>
        <c:axId val="106566944"/>
        <c:axId val="106567336"/>
      </c:barChart>
      <c:catAx>
        <c:axId val="106566944"/>
        <c:scaling>
          <c:orientation val="minMax"/>
        </c:scaling>
        <c:delete val="0"/>
        <c:axPos val="l"/>
        <c:numFmt formatCode="General" sourceLinked="0"/>
        <c:majorTickMark val="out"/>
        <c:minorTickMark val="none"/>
        <c:tickLblPos val="nextTo"/>
        <c:crossAx val="106567336"/>
        <c:crosses val="autoZero"/>
        <c:auto val="1"/>
        <c:lblAlgn val="ctr"/>
        <c:lblOffset val="100"/>
        <c:noMultiLvlLbl val="0"/>
      </c:catAx>
      <c:valAx>
        <c:axId val="106567336"/>
        <c:scaling>
          <c:orientation val="minMax"/>
          <c:max val="100"/>
          <c:min val="0"/>
        </c:scaling>
        <c:delete val="0"/>
        <c:axPos val="b"/>
        <c:majorGridlines/>
        <c:numFmt formatCode="General" sourceLinked="1"/>
        <c:majorTickMark val="out"/>
        <c:minorTickMark val="none"/>
        <c:tickLblPos val="nextTo"/>
        <c:crossAx val="106566944"/>
        <c:crosses val="autoZero"/>
        <c:crossBetween val="between"/>
      </c:valAx>
    </c:plotArea>
    <c:plotVisOnly val="1"/>
    <c:dispBlanksAs val="gap"/>
    <c:showDLblsOverMax val="0"/>
  </c:chart>
  <c:spPr>
    <a:ln>
      <a:solidFill>
        <a:schemeClr val="tx1"/>
      </a:solidFill>
    </a:ln>
  </c:spPr>
  <c:txPr>
    <a:bodyPr/>
    <a:lstStyle/>
    <a:p>
      <a:pPr>
        <a:defRPr sz="800"/>
      </a:pPr>
      <a:endParaRPr lang="ja-JP"/>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0.11688</cdr:x>
      <cdr:y>0.90972</cdr:y>
    </cdr:from>
    <cdr:to>
      <cdr:x>0.34396</cdr:x>
      <cdr:y>1</cdr:y>
    </cdr:to>
    <cdr:sp macro="" textlink="">
      <cdr:nvSpPr>
        <cdr:cNvPr id="2" name="テキスト ボックス 1"/>
        <cdr:cNvSpPr txBox="1"/>
      </cdr:nvSpPr>
      <cdr:spPr>
        <a:xfrm xmlns:a="http://schemas.openxmlformats.org/drawingml/2006/main">
          <a:off x="648072" y="5040560"/>
          <a:ext cx="1259072" cy="3471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0.11667</cdr:x>
      <cdr:y>0.90972</cdr:y>
    </cdr:from>
    <cdr:to>
      <cdr:x>0.34375</cdr:x>
      <cdr:y>1</cdr:y>
    </cdr:to>
    <cdr:sp macro="" textlink="">
      <cdr:nvSpPr>
        <cdr:cNvPr id="2" name="テキスト ボックス 1"/>
        <cdr:cNvSpPr txBox="1"/>
      </cdr:nvSpPr>
      <cdr:spPr>
        <a:xfrm xmlns:a="http://schemas.openxmlformats.org/drawingml/2006/main">
          <a:off x="533400" y="2495550"/>
          <a:ext cx="1038225" cy="2476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a:p>
      </cdr:txBody>
    </cdr:sp>
  </cdr:relSizeAnchor>
</c:userShapes>
</file>

<file path=ppt/drawings/drawing3.xml><?xml version="1.0" encoding="utf-8"?>
<c:userShapes xmlns:c="http://schemas.openxmlformats.org/drawingml/2006/chart">
  <cdr:relSizeAnchor xmlns:cdr="http://schemas.openxmlformats.org/drawingml/2006/chartDrawing">
    <cdr:from>
      <cdr:x>0.11667</cdr:x>
      <cdr:y>0.90972</cdr:y>
    </cdr:from>
    <cdr:to>
      <cdr:x>0.34375</cdr:x>
      <cdr:y>1</cdr:y>
    </cdr:to>
    <cdr:sp macro="" textlink="">
      <cdr:nvSpPr>
        <cdr:cNvPr id="2" name="テキスト ボックス 1"/>
        <cdr:cNvSpPr txBox="1"/>
      </cdr:nvSpPr>
      <cdr:spPr>
        <a:xfrm xmlns:a="http://schemas.openxmlformats.org/drawingml/2006/main">
          <a:off x="533400" y="2495550"/>
          <a:ext cx="1038225" cy="2476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a:p>
      </cdr:txBody>
    </cdr:sp>
  </cdr:relSizeAnchor>
</c:userShapes>
</file>

<file path=ppt/drawings/drawing4.xml><?xml version="1.0" encoding="utf-8"?>
<c:userShapes xmlns:c="http://schemas.openxmlformats.org/drawingml/2006/chart">
  <cdr:relSizeAnchor xmlns:cdr="http://schemas.openxmlformats.org/drawingml/2006/chartDrawing">
    <cdr:from>
      <cdr:x>0.11667</cdr:x>
      <cdr:y>0.90972</cdr:y>
    </cdr:from>
    <cdr:to>
      <cdr:x>0.34375</cdr:x>
      <cdr:y>1</cdr:y>
    </cdr:to>
    <cdr:sp macro="" textlink="">
      <cdr:nvSpPr>
        <cdr:cNvPr id="2" name="テキスト ボックス 1"/>
        <cdr:cNvSpPr txBox="1"/>
      </cdr:nvSpPr>
      <cdr:spPr>
        <a:xfrm xmlns:a="http://schemas.openxmlformats.org/drawingml/2006/main">
          <a:off x="533400" y="2495550"/>
          <a:ext cx="1038225" cy="2476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a:p>
      </cdr:txBody>
    </cdr:sp>
  </cdr:relSizeAnchor>
</c:userShapes>
</file>

<file path=ppt/drawings/drawing5.xml><?xml version="1.0" encoding="utf-8"?>
<c:userShapes xmlns:c="http://schemas.openxmlformats.org/drawingml/2006/chart">
  <cdr:relSizeAnchor xmlns:cdr="http://schemas.openxmlformats.org/drawingml/2006/chartDrawing">
    <cdr:from>
      <cdr:x>0.11667</cdr:x>
      <cdr:y>0.90972</cdr:y>
    </cdr:from>
    <cdr:to>
      <cdr:x>0.34375</cdr:x>
      <cdr:y>1</cdr:y>
    </cdr:to>
    <cdr:sp macro="" textlink="">
      <cdr:nvSpPr>
        <cdr:cNvPr id="2" name="テキスト ボックス 1"/>
        <cdr:cNvSpPr txBox="1"/>
      </cdr:nvSpPr>
      <cdr:spPr>
        <a:xfrm xmlns:a="http://schemas.openxmlformats.org/drawingml/2006/main">
          <a:off x="533400" y="2495550"/>
          <a:ext cx="1038225" cy="2476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3316"/>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3316"/>
          </a:xfrm>
          <a:prstGeom prst="rect">
            <a:avLst/>
          </a:prstGeom>
        </p:spPr>
        <p:txBody>
          <a:bodyPr vert="horz" lIns="91431" tIns="45715" rIns="91431" bIns="45715" rtlCol="0"/>
          <a:lstStyle>
            <a:lvl1pPr algn="r">
              <a:defRPr sz="1200"/>
            </a:lvl1pPr>
          </a:lstStyle>
          <a:p>
            <a:fld id="{7DC871E7-10CB-4400-B4D2-C659DE6CEE56}" type="datetimeFigureOut">
              <a:rPr kumimoji="1" lang="ja-JP" altLang="en-US" smtClean="0"/>
              <a:pPr/>
              <a:t>2020/10/20</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73577" y="4686500"/>
            <a:ext cx="5388610" cy="4439841"/>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285"/>
            <a:ext cx="2918831" cy="493316"/>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5"/>
            <a:ext cx="2918831" cy="493316"/>
          </a:xfrm>
          <a:prstGeom prst="rect">
            <a:avLst/>
          </a:prstGeom>
        </p:spPr>
        <p:txBody>
          <a:bodyPr vert="horz" lIns="91431" tIns="45715" rIns="91431" bIns="45715" rtlCol="0" anchor="b"/>
          <a:lstStyle>
            <a:lvl1pPr algn="r">
              <a:defRPr sz="1200"/>
            </a:lvl1pPr>
          </a:lstStyle>
          <a:p>
            <a:fld id="{ACF4C1EE-C00D-4D1C-932D-A47088A14D9C}" type="slidenum">
              <a:rPr kumimoji="1" lang="ja-JP" altLang="en-US" smtClean="0"/>
              <a:pPr/>
              <a:t>‹#›</a:t>
            </a:fld>
            <a:endParaRPr kumimoji="1" lang="ja-JP" altLang="en-US"/>
          </a:p>
        </p:txBody>
      </p:sp>
    </p:spTree>
    <p:extLst>
      <p:ext uri="{BB962C8B-B14F-4D97-AF65-F5344CB8AC3E}">
        <p14:creationId xmlns:p14="http://schemas.microsoft.com/office/powerpoint/2010/main" val="1355114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ja-JP" sz="1100" dirty="0"/>
          </a:p>
        </p:txBody>
      </p:sp>
      <p:sp>
        <p:nvSpPr>
          <p:cNvPr id="70660"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1541" eaLnBrk="0" hangingPunct="0">
              <a:defRPr kumimoji="1">
                <a:solidFill>
                  <a:schemeClr val="tx1"/>
                </a:solidFill>
                <a:latin typeface="Arial" charset="0"/>
                <a:ea typeface="ＭＳ Ｐゴシック" pitchFamily="50" charset="-128"/>
              </a:defRPr>
            </a:lvl1pPr>
            <a:lvl2pPr marL="742819" indent="-285699" defTabSz="901541" eaLnBrk="0" hangingPunct="0">
              <a:defRPr kumimoji="1">
                <a:solidFill>
                  <a:schemeClr val="tx1"/>
                </a:solidFill>
                <a:latin typeface="Arial" charset="0"/>
                <a:ea typeface="ＭＳ Ｐゴシック" pitchFamily="50" charset="-128"/>
              </a:defRPr>
            </a:lvl2pPr>
            <a:lvl3pPr marL="1142798" indent="-228560" defTabSz="901541" eaLnBrk="0" hangingPunct="0">
              <a:defRPr kumimoji="1">
                <a:solidFill>
                  <a:schemeClr val="tx1"/>
                </a:solidFill>
                <a:latin typeface="Arial" charset="0"/>
                <a:ea typeface="ＭＳ Ｐゴシック" pitchFamily="50" charset="-128"/>
              </a:defRPr>
            </a:lvl3pPr>
            <a:lvl4pPr marL="1599918" indent="-228560" defTabSz="901541" eaLnBrk="0" hangingPunct="0">
              <a:defRPr kumimoji="1">
                <a:solidFill>
                  <a:schemeClr val="tx1"/>
                </a:solidFill>
                <a:latin typeface="Arial" charset="0"/>
                <a:ea typeface="ＭＳ Ｐゴシック" pitchFamily="50" charset="-128"/>
              </a:defRPr>
            </a:lvl4pPr>
            <a:lvl5pPr marL="2057037" indent="-228560" defTabSz="901541" eaLnBrk="0" hangingPunct="0">
              <a:defRPr kumimoji="1">
                <a:solidFill>
                  <a:schemeClr val="tx1"/>
                </a:solidFill>
                <a:latin typeface="Arial" charset="0"/>
                <a:ea typeface="ＭＳ Ｐゴシック" pitchFamily="50" charset="-128"/>
              </a:defRPr>
            </a:lvl5pPr>
            <a:lvl6pPr marL="2514157" indent="-228560" defTabSz="901541" eaLnBrk="0" fontAlgn="base" hangingPunct="0">
              <a:spcBef>
                <a:spcPct val="0"/>
              </a:spcBef>
              <a:spcAft>
                <a:spcPct val="0"/>
              </a:spcAft>
              <a:defRPr kumimoji="1">
                <a:solidFill>
                  <a:schemeClr val="tx1"/>
                </a:solidFill>
                <a:latin typeface="Arial" charset="0"/>
                <a:ea typeface="ＭＳ Ｐゴシック" pitchFamily="50" charset="-128"/>
              </a:defRPr>
            </a:lvl6pPr>
            <a:lvl7pPr marL="2971276" indent="-228560" defTabSz="901541" eaLnBrk="0" fontAlgn="base" hangingPunct="0">
              <a:spcBef>
                <a:spcPct val="0"/>
              </a:spcBef>
              <a:spcAft>
                <a:spcPct val="0"/>
              </a:spcAft>
              <a:defRPr kumimoji="1">
                <a:solidFill>
                  <a:schemeClr val="tx1"/>
                </a:solidFill>
                <a:latin typeface="Arial" charset="0"/>
                <a:ea typeface="ＭＳ Ｐゴシック" pitchFamily="50" charset="-128"/>
              </a:defRPr>
            </a:lvl7pPr>
            <a:lvl8pPr marL="3428395" indent="-228560" defTabSz="901541" eaLnBrk="0" fontAlgn="base" hangingPunct="0">
              <a:spcBef>
                <a:spcPct val="0"/>
              </a:spcBef>
              <a:spcAft>
                <a:spcPct val="0"/>
              </a:spcAft>
              <a:defRPr kumimoji="1">
                <a:solidFill>
                  <a:schemeClr val="tx1"/>
                </a:solidFill>
                <a:latin typeface="Arial" charset="0"/>
                <a:ea typeface="ＭＳ Ｐゴシック" pitchFamily="50" charset="-128"/>
              </a:defRPr>
            </a:lvl8pPr>
            <a:lvl9pPr marL="3885515" indent="-228560" defTabSz="901541"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29F114F9-FDCE-4E04-A825-346DACC4E67B}" type="slidenum">
              <a:rPr lang="ja-JP" altLang="en-US" smtClean="0">
                <a:latin typeface="Calibri" pitchFamily="34" charset="0"/>
              </a:rPr>
              <a:pPr eaLnBrk="1" hangingPunct="1"/>
              <a:t>1</a:t>
            </a:fld>
            <a:endParaRPr lang="en-US" altLang="ja-JP" smtClean="0">
              <a:latin typeface="Calibri" pitchFamily="34" charset="0"/>
            </a:endParaRPr>
          </a:p>
        </p:txBody>
      </p:sp>
    </p:spTree>
    <p:extLst>
      <p:ext uri="{BB962C8B-B14F-4D97-AF65-F5344CB8AC3E}">
        <p14:creationId xmlns:p14="http://schemas.microsoft.com/office/powerpoint/2010/main" val="4185265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spcBef>
                <a:spcPct val="0"/>
              </a:spcBef>
            </a:pPr>
            <a:r>
              <a:rPr lang="ja-JP" altLang="en-US" sz="1400"/>
              <a:t/>
            </a:r>
            <a:br>
              <a:rPr lang="ja-JP" altLang="en-US" sz="1400"/>
            </a:br>
            <a:endParaRPr lang="ja-JP" altLang="en-US" sz="1400"/>
          </a:p>
          <a:p>
            <a:pPr eaLnBrk="1" hangingPunct="1">
              <a:lnSpc>
                <a:spcPct val="80000"/>
              </a:lnSpc>
              <a:spcBef>
                <a:spcPct val="0"/>
              </a:spcBef>
            </a:pPr>
            <a:endParaRPr lang="ja-JP" altLang="en-US" sz="1400"/>
          </a:p>
          <a:p>
            <a:pPr eaLnBrk="1" hangingPunct="1">
              <a:lnSpc>
                <a:spcPct val="80000"/>
              </a:lnSpc>
              <a:spcBef>
                <a:spcPct val="0"/>
              </a:spcBef>
            </a:pPr>
            <a:r>
              <a:rPr lang="ja-JP" altLang="en-US" sz="1400"/>
              <a:t/>
            </a:r>
            <a:br>
              <a:rPr lang="ja-JP" altLang="en-US" sz="1400"/>
            </a:br>
            <a:endParaRPr lang="ja-JP" altLang="en-US" sz="1400"/>
          </a:p>
        </p:txBody>
      </p:sp>
      <p:sp>
        <p:nvSpPr>
          <p:cNvPr id="108548"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3673" eaLnBrk="0" hangingPunct="0">
              <a:defRPr kumimoji="1">
                <a:solidFill>
                  <a:schemeClr val="tx1"/>
                </a:solidFill>
                <a:latin typeface="Arial" charset="0"/>
                <a:ea typeface="ＭＳ Ｐゴシック" pitchFamily="50" charset="-128"/>
              </a:defRPr>
            </a:lvl1pPr>
            <a:lvl2pPr marL="742875" indent="-285721" defTabSz="893673" eaLnBrk="0" hangingPunct="0">
              <a:defRPr kumimoji="1">
                <a:solidFill>
                  <a:schemeClr val="tx1"/>
                </a:solidFill>
                <a:latin typeface="Arial" charset="0"/>
                <a:ea typeface="ＭＳ Ｐゴシック" pitchFamily="50" charset="-128"/>
              </a:defRPr>
            </a:lvl2pPr>
            <a:lvl3pPr marL="1142885" indent="-228577" defTabSz="893673" eaLnBrk="0" hangingPunct="0">
              <a:defRPr kumimoji="1">
                <a:solidFill>
                  <a:schemeClr val="tx1"/>
                </a:solidFill>
                <a:latin typeface="Arial" charset="0"/>
                <a:ea typeface="ＭＳ Ｐゴシック" pitchFamily="50" charset="-128"/>
              </a:defRPr>
            </a:lvl3pPr>
            <a:lvl4pPr marL="1600039" indent="-228577" defTabSz="893673" eaLnBrk="0" hangingPunct="0">
              <a:defRPr kumimoji="1">
                <a:solidFill>
                  <a:schemeClr val="tx1"/>
                </a:solidFill>
                <a:latin typeface="Arial" charset="0"/>
                <a:ea typeface="ＭＳ Ｐゴシック" pitchFamily="50" charset="-128"/>
              </a:defRPr>
            </a:lvl4pPr>
            <a:lvl5pPr marL="2057193" indent="-228577" defTabSz="893673" eaLnBrk="0" hangingPunct="0">
              <a:defRPr kumimoji="1">
                <a:solidFill>
                  <a:schemeClr val="tx1"/>
                </a:solidFill>
                <a:latin typeface="Arial" charset="0"/>
                <a:ea typeface="ＭＳ Ｐゴシック" pitchFamily="50" charset="-128"/>
              </a:defRPr>
            </a:lvl5pPr>
            <a:lvl6pPr marL="2514347" indent="-228577" defTabSz="893673" eaLnBrk="0" fontAlgn="base" hangingPunct="0">
              <a:spcBef>
                <a:spcPct val="0"/>
              </a:spcBef>
              <a:spcAft>
                <a:spcPct val="0"/>
              </a:spcAft>
              <a:defRPr kumimoji="1">
                <a:solidFill>
                  <a:schemeClr val="tx1"/>
                </a:solidFill>
                <a:latin typeface="Arial" charset="0"/>
                <a:ea typeface="ＭＳ Ｐゴシック" pitchFamily="50" charset="-128"/>
              </a:defRPr>
            </a:lvl6pPr>
            <a:lvl7pPr marL="2971501" indent="-228577" defTabSz="893673" eaLnBrk="0" fontAlgn="base" hangingPunct="0">
              <a:spcBef>
                <a:spcPct val="0"/>
              </a:spcBef>
              <a:spcAft>
                <a:spcPct val="0"/>
              </a:spcAft>
              <a:defRPr kumimoji="1">
                <a:solidFill>
                  <a:schemeClr val="tx1"/>
                </a:solidFill>
                <a:latin typeface="Arial" charset="0"/>
                <a:ea typeface="ＭＳ Ｐゴシック" pitchFamily="50" charset="-128"/>
              </a:defRPr>
            </a:lvl7pPr>
            <a:lvl8pPr marL="3428655" indent="-228577" defTabSz="893673" eaLnBrk="0" fontAlgn="base" hangingPunct="0">
              <a:spcBef>
                <a:spcPct val="0"/>
              </a:spcBef>
              <a:spcAft>
                <a:spcPct val="0"/>
              </a:spcAft>
              <a:defRPr kumimoji="1">
                <a:solidFill>
                  <a:schemeClr val="tx1"/>
                </a:solidFill>
                <a:latin typeface="Arial" charset="0"/>
                <a:ea typeface="ＭＳ Ｐゴシック" pitchFamily="50" charset="-128"/>
              </a:defRPr>
            </a:lvl8pPr>
            <a:lvl9pPr marL="3885809" indent="-228577" defTabSz="893673"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DF1B29F6-353C-4185-8E6A-606957D767FD}" type="slidenum">
              <a:rPr lang="ja-JP" altLang="en-US" smtClean="0">
                <a:solidFill>
                  <a:srgbClr val="000000"/>
                </a:solidFill>
                <a:latin typeface="Calibri" pitchFamily="34" charset="0"/>
              </a:rPr>
              <a:pPr eaLnBrk="1" hangingPunct="1"/>
              <a:t>2</a:t>
            </a:fld>
            <a:endParaRPr lang="en-US" altLang="ja-JP" smtClean="0">
              <a:solidFill>
                <a:srgbClr val="000000"/>
              </a:solidFill>
              <a:latin typeface="Calibri" pitchFamily="34" charset="0"/>
            </a:endParaRPr>
          </a:p>
        </p:txBody>
      </p:sp>
    </p:spTree>
    <p:extLst>
      <p:ext uri="{BB962C8B-B14F-4D97-AF65-F5344CB8AC3E}">
        <p14:creationId xmlns:p14="http://schemas.microsoft.com/office/powerpoint/2010/main" val="16252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sz="1800"/>
          </a:p>
        </p:txBody>
      </p:sp>
      <p:sp>
        <p:nvSpPr>
          <p:cNvPr id="8192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894522">
              <a:defRPr/>
            </a:pPr>
            <a:fld id="{3908AAF4-D2B2-40D4-B06D-9AFE31793F71}" type="slidenum">
              <a:rPr lang="ja-JP" altLang="en-US" smtClean="0">
                <a:solidFill>
                  <a:srgbClr val="000000"/>
                </a:solidFill>
              </a:rPr>
              <a:pPr defTabSz="894522">
                <a:defRPr/>
              </a:pPr>
              <a:t>3</a:t>
            </a:fld>
            <a:endParaRPr lang="en-US" altLang="ja-JP" smtClean="0">
              <a:solidFill>
                <a:srgbClr val="000000"/>
              </a:solidFill>
            </a:endParaRPr>
          </a:p>
        </p:txBody>
      </p:sp>
    </p:spTree>
    <p:extLst>
      <p:ext uri="{BB962C8B-B14F-4D97-AF65-F5344CB8AC3E}">
        <p14:creationId xmlns:p14="http://schemas.microsoft.com/office/powerpoint/2010/main" val="2193912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フッター プレースホルダ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defTabSz="886740">
              <a:defRPr/>
            </a:pPr>
            <a:r>
              <a:rPr lang="ja-JP" altLang="en-US" smtClean="0">
                <a:solidFill>
                  <a:srgbClr val="000000"/>
                </a:solidFill>
              </a:rPr>
              <a:t>維和地区　保・小・中連携会議資料</a:t>
            </a:r>
            <a:endParaRPr lang="en-US" altLang="ja-JP" smtClean="0">
              <a:solidFill>
                <a:srgbClr val="000000"/>
              </a:solidFill>
            </a:endParaRPr>
          </a:p>
        </p:txBody>
      </p:sp>
      <p:sp>
        <p:nvSpPr>
          <p:cNvPr id="94211" name="スライド番号プレースホルダ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886740">
              <a:defRPr/>
            </a:pPr>
            <a:fld id="{E44969E4-892A-459F-BE21-F42FE667709D}" type="slidenum">
              <a:rPr lang="ja-JP" altLang="en-US" smtClean="0">
                <a:solidFill>
                  <a:srgbClr val="000000"/>
                </a:solidFill>
              </a:rPr>
              <a:pPr defTabSz="886740">
                <a:defRPr/>
              </a:pPr>
              <a:t>8</a:t>
            </a:fld>
            <a:endParaRPr lang="ja-JP" altLang="en-US" smtClean="0">
              <a:solidFill>
                <a:srgbClr val="000000"/>
              </a:solidFill>
            </a:endParaRPr>
          </a:p>
        </p:txBody>
      </p:sp>
      <p:sp>
        <p:nvSpPr>
          <p:cNvPr id="7987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dirty="0" smtClean="0"/>
          </a:p>
        </p:txBody>
      </p:sp>
      <p:sp>
        <p:nvSpPr>
          <p:cNvPr id="79878" name="スライド番号プレースホルダ 3"/>
          <p:cNvSpPr txBox="1">
            <a:spLocks noGrp="1"/>
          </p:cNvSpPr>
          <p:nvPr/>
        </p:nvSpPr>
        <p:spPr bwMode="auto">
          <a:xfrm>
            <a:off x="3815375" y="9371287"/>
            <a:ext cx="2918831" cy="493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12" tIns="44955" rIns="89912" bIns="44955" anchor="b"/>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fld id="{EE9E7AC8-7F90-4D3B-88DD-493E3C0AF33F}" type="slidenum">
              <a:rPr lang="ja-JP" altLang="en-US" sz="1200">
                <a:solidFill>
                  <a:srgbClr val="000000"/>
                </a:solidFill>
                <a:latin typeface="Calibri" pitchFamily="34" charset="0"/>
              </a:rPr>
              <a:pPr algn="r" eaLnBrk="1" hangingPunct="1"/>
              <a:t>8</a:t>
            </a:fld>
            <a:endParaRPr lang="en-US" altLang="ja-JP" sz="1200">
              <a:solidFill>
                <a:srgbClr val="000000"/>
              </a:solidFill>
              <a:latin typeface="Calibri" pitchFamily="34" charset="0"/>
            </a:endParaRPr>
          </a:p>
        </p:txBody>
      </p:sp>
    </p:spTree>
    <p:extLst>
      <p:ext uri="{BB962C8B-B14F-4D97-AF65-F5344CB8AC3E}">
        <p14:creationId xmlns:p14="http://schemas.microsoft.com/office/powerpoint/2010/main" val="9115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ja-JP" altLang="en-US" dirty="0" smtClean="0">
                <a:latin typeface="AR PハイカラＰＯＰ体H" pitchFamily="50" charset="-128"/>
                <a:ea typeface="AR PハイカラＰＯＰ体H" pitchFamily="50" charset="-128"/>
              </a:rPr>
              <a:t>　　　</a:t>
            </a:r>
          </a:p>
        </p:txBody>
      </p:sp>
      <p:sp>
        <p:nvSpPr>
          <p:cNvPr id="24580"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8D6D47-0701-4345-917E-BE5AEDF6AE6E}" type="slidenum">
              <a:rPr lang="ja-JP" altLang="en-US" smtClean="0"/>
              <a:pPr fontAlgn="base">
                <a:spcBef>
                  <a:spcPct val="0"/>
                </a:spcBef>
                <a:spcAft>
                  <a:spcPct val="0"/>
                </a:spcAft>
                <a:defRPr/>
              </a:pPr>
              <a:t>9</a:t>
            </a:fld>
            <a:endParaRPr lang="ja-JP" altLang="en-US" smtClean="0"/>
          </a:p>
        </p:txBody>
      </p:sp>
    </p:spTree>
    <p:extLst>
      <p:ext uri="{BB962C8B-B14F-4D97-AF65-F5344CB8AC3E}">
        <p14:creationId xmlns:p14="http://schemas.microsoft.com/office/powerpoint/2010/main" val="3638924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0AFE97A-D7AF-493B-882F-0DBDB039BC02}"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CEB96B62-E705-4AFC-B74F-F03FEFB26694}"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601660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7EBB58C4-2298-49C7-8514-4448DF8D8AB2}"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9A51B46C-3171-4BAB-8393-62A39C8C6BF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676421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E9B3E171-1AEF-41A5-B4E6-ADCA846ADDD7}"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8C6C8C90-DFC3-471D-B1EF-1605286B087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64463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9570C55-C18E-4B49-9C5C-E0153928929B}"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F86C41EE-8A6F-436B-8B94-B10ECEAF7F82}"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77242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53C4D688-07B3-4FC6-97F9-EF5DC1684E89}"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08E448A5-6044-4872-8119-76EFFC7BDBF1}"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192505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228CD28B-EAF9-4A8F-81B0-B8F436A27434}"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E60FBE0E-7C24-453B-B0DB-CE42D2556DD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44719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E3480506-9815-47DB-82E1-080A71C49638}"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55183661-CF17-499E-8E66-5C3DAD3D1C7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785100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340498AA-C7F8-4A0C-B49C-E30999DB12C0}"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367FBCF7-A0C0-46EF-B333-5573AD83C3DB}"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708906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A294A13F-5CF0-486A-885C-54339B8557AD}"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C4CC44AB-1585-4FBA-B19D-DC50F458A61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208600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10801D7D-E06F-477B-A13D-D53D400197C5}"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FD644EA5-897E-418A-A2A8-7749BE091EBD}"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593632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F4933FD6-E50A-4AE5-BB11-B81DC91F4363}"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58B329BF-E52C-4503-A7B9-76C1807B839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152845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77B1220-ED5E-416E-A9BE-5B9282B02AD8}" type="datetime1">
              <a:rPr lang="ja-JP" altLang="en-US" smtClean="0">
                <a:solidFill>
                  <a:prstClr val="black">
                    <a:tint val="75000"/>
                  </a:prstClr>
                </a:solidFill>
              </a:rPr>
              <a:pPr>
                <a:defRPr/>
              </a:pPr>
              <a:t>2020/10/20</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280FC5D-8DB7-49D2-A299-3621BF47108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588249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s-0948.png"/>
          <p:cNvPicPr>
            <a:picLocks noChangeAspect="1"/>
          </p:cNvPicPr>
          <p:nvPr/>
        </p:nvPicPr>
        <p:blipFill>
          <a:blip r:embed="rId3" cstate="print"/>
          <a:stretch>
            <a:fillRect/>
          </a:stretch>
        </p:blipFill>
        <p:spPr>
          <a:xfrm>
            <a:off x="1660421" y="1844824"/>
            <a:ext cx="5823158" cy="4328914"/>
          </a:xfrm>
          <a:prstGeom prst="rect">
            <a:avLst/>
          </a:prstGeom>
        </p:spPr>
      </p:pic>
      <p:sp>
        <p:nvSpPr>
          <p:cNvPr id="4099" name="タイトル 1"/>
          <p:cNvSpPr txBox="1">
            <a:spLocks/>
          </p:cNvSpPr>
          <p:nvPr/>
        </p:nvSpPr>
        <p:spPr bwMode="auto">
          <a:xfrm>
            <a:off x="0" y="6237288"/>
            <a:ext cx="914400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r>
              <a:rPr lang="ja-JP" altLang="en-US" sz="3600" dirty="0" smtClean="0">
                <a:latin typeface="AR PハイカラPOP体H04" pitchFamily="50" charset="-128"/>
                <a:ea typeface="AR PハイカラPOP体H04" pitchFamily="50" charset="-128"/>
              </a:rPr>
              <a:t>天草市立御所浦小学校　校長　木村純一</a:t>
            </a:r>
            <a:endParaRPr lang="ja-JP" altLang="en-US" sz="3600" dirty="0">
              <a:latin typeface="AR PハイカラPOP体H04" pitchFamily="50" charset="-128"/>
              <a:ea typeface="AR PハイカラPOP体H04" pitchFamily="50" charset="-128"/>
            </a:endParaRPr>
          </a:p>
        </p:txBody>
      </p:sp>
      <p:sp>
        <p:nvSpPr>
          <p:cNvPr id="4101" name="タイトル 1"/>
          <p:cNvSpPr txBox="1">
            <a:spLocks/>
          </p:cNvSpPr>
          <p:nvPr/>
        </p:nvSpPr>
        <p:spPr bwMode="auto">
          <a:xfrm>
            <a:off x="0" y="332656"/>
            <a:ext cx="9144000" cy="187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4400" dirty="0" smtClean="0">
                <a:latin typeface="ＤＦＧロマン雪W9" pitchFamily="50" charset="-128"/>
                <a:ea typeface="ＤＦＧロマン雪W9" pitchFamily="50" charset="-128"/>
              </a:rPr>
              <a:t>知っていると得する子育て情報</a:t>
            </a:r>
            <a:endParaRPr lang="en-US" altLang="ja-JP" sz="4400" dirty="0">
              <a:latin typeface="ＤＦＧロマン雪W9" pitchFamily="50" charset="-128"/>
              <a:ea typeface="ＤＦＧロマン雪W9" pitchFamily="50" charset="-128"/>
            </a:endParaRPr>
          </a:p>
        </p:txBody>
      </p:sp>
      <p:sp>
        <p:nvSpPr>
          <p:cNvPr id="6" name="スライド番号プレースホルダ 5"/>
          <p:cNvSpPr>
            <a:spLocks noGrp="1"/>
          </p:cNvSpPr>
          <p:nvPr>
            <p:ph type="sldNum" sz="quarter" idx="12"/>
          </p:nvPr>
        </p:nvSpPr>
        <p:spPr/>
        <p:txBody>
          <a:bodyPr/>
          <a:lstStyle/>
          <a:p>
            <a:pPr>
              <a:defRPr/>
            </a:pPr>
            <a:fld id="{FA348F18-6570-4A06-90A2-3FB022731A4B}" type="slidenum">
              <a:rPr lang="ja-JP" altLang="en-US" smtClean="0"/>
              <a:pPr>
                <a:defRPr/>
              </a:pPr>
              <a:t>1</a:t>
            </a:fld>
            <a:endParaRPr lang="ja-JP" altLang="en-US"/>
          </a:p>
        </p:txBody>
      </p:sp>
    </p:spTree>
    <p:extLst>
      <p:ext uri="{BB962C8B-B14F-4D97-AF65-F5344CB8AC3E}">
        <p14:creationId xmlns:p14="http://schemas.microsoft.com/office/powerpoint/2010/main" val="2459826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2" descr="図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6016" y="908720"/>
            <a:ext cx="3981988" cy="34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1" name="正方形/長方形 5"/>
          <p:cNvSpPr>
            <a:spLocks noChangeArrowheads="1"/>
          </p:cNvSpPr>
          <p:nvPr/>
        </p:nvSpPr>
        <p:spPr bwMode="auto">
          <a:xfrm>
            <a:off x="0" y="6488113"/>
            <a:ext cx="3175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ja-JP" altLang="en-US" dirty="0">
                <a:solidFill>
                  <a:srgbClr val="000000"/>
                </a:solidFill>
                <a:latin typeface="Calibri" pitchFamily="34" charset="0"/>
              </a:rPr>
              <a:t>参考サイト～</a:t>
            </a:r>
            <a:r>
              <a:rPr lang="en-US" altLang="ja-JP" dirty="0">
                <a:solidFill>
                  <a:srgbClr val="000000"/>
                </a:solidFill>
                <a:latin typeface="Calibri" pitchFamily="34" charset="0"/>
              </a:rPr>
              <a:t>http://benesse.jp/</a:t>
            </a:r>
            <a:endParaRPr lang="ja-JP" altLang="en-US" dirty="0">
              <a:solidFill>
                <a:srgbClr val="000000"/>
              </a:solidFill>
              <a:latin typeface="Calibri" pitchFamily="34" charset="0"/>
            </a:endParaRPr>
          </a:p>
        </p:txBody>
      </p:sp>
      <p:sp>
        <p:nvSpPr>
          <p:cNvPr id="6" name="スライド番号プレースホルダ 5"/>
          <p:cNvSpPr>
            <a:spLocks noGrp="1"/>
          </p:cNvSpPr>
          <p:nvPr>
            <p:ph type="sldNum" sz="quarter" idx="12"/>
          </p:nvPr>
        </p:nvSpPr>
        <p:spPr/>
        <p:txBody>
          <a:bodyPr/>
          <a:lstStyle/>
          <a:p>
            <a:pPr>
              <a:defRPr/>
            </a:pPr>
            <a:fld id="{E57BFC84-2EE5-4D76-BD38-206A450C02C5}" type="slidenum">
              <a:rPr lang="ja-JP" altLang="en-US" smtClean="0"/>
              <a:pPr>
                <a:defRPr/>
              </a:pPr>
              <a:t>2</a:t>
            </a:fld>
            <a:endParaRPr lang="ja-JP" altLang="en-US"/>
          </a:p>
        </p:txBody>
      </p:sp>
      <p:sp>
        <p:nvSpPr>
          <p:cNvPr id="11" name="タイトル 1"/>
          <p:cNvSpPr txBox="1">
            <a:spLocks/>
          </p:cNvSpPr>
          <p:nvPr/>
        </p:nvSpPr>
        <p:spPr bwMode="auto">
          <a:xfrm>
            <a:off x="144016" y="72008"/>
            <a:ext cx="4572000" cy="692696"/>
          </a:xfrm>
          <a:prstGeom prst="rect">
            <a:avLst/>
          </a:prstGeom>
          <a:gradFill>
            <a:gsLst>
              <a:gs pos="0">
                <a:srgbClr val="FFFF00"/>
              </a:gs>
              <a:gs pos="50000">
                <a:schemeClr val="accent1">
                  <a:tint val="44500"/>
                  <a:satMod val="160000"/>
                </a:schemeClr>
              </a:gs>
              <a:gs pos="100000">
                <a:schemeClr val="accent1">
                  <a:tint val="23500"/>
                  <a:satMod val="160000"/>
                </a:schemeClr>
              </a:gs>
            </a:gsLst>
            <a:lin ang="5400000" scaled="0"/>
          </a:gradFill>
          <a:ln>
            <a:noFill/>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r>
              <a:rPr lang="ja-JP" altLang="en-US" dirty="0" smtClean="0">
                <a:solidFill>
                  <a:srgbClr val="000000"/>
                </a:solidFill>
                <a:latin typeface="HGP創英角ﾎﾟｯﾌﾟ体" pitchFamily="50" charset="-128"/>
                <a:ea typeface="HGP創英角ﾎﾟｯﾌﾟ体" pitchFamily="50" charset="-128"/>
              </a:rPr>
              <a:t>「勉強しなさい」と声かけをすると、勉強時間は成長するにつれ短くなります！</a:t>
            </a:r>
          </a:p>
        </p:txBody>
      </p:sp>
      <p:sp>
        <p:nvSpPr>
          <p:cNvPr id="12" name="タイトル 1"/>
          <p:cNvSpPr txBox="1">
            <a:spLocks/>
          </p:cNvSpPr>
          <p:nvPr/>
        </p:nvSpPr>
        <p:spPr bwMode="auto">
          <a:xfrm>
            <a:off x="4932040" y="44624"/>
            <a:ext cx="3995936" cy="692696"/>
          </a:xfrm>
          <a:prstGeom prst="rect">
            <a:avLst/>
          </a:prstGeom>
          <a:gradFill>
            <a:gsLst>
              <a:gs pos="0">
                <a:srgbClr val="FFFF00"/>
              </a:gs>
              <a:gs pos="50000">
                <a:schemeClr val="accent1">
                  <a:tint val="44500"/>
                  <a:satMod val="160000"/>
                </a:schemeClr>
              </a:gs>
              <a:gs pos="100000">
                <a:schemeClr val="accent1">
                  <a:tint val="23500"/>
                  <a:satMod val="160000"/>
                </a:schemeClr>
              </a:gs>
            </a:gsLst>
            <a:lin ang="5400000" scaled="0"/>
          </a:gradFill>
          <a:ln>
            <a:noFill/>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r>
              <a:rPr lang="ja-JP" altLang="en-US" sz="2000" dirty="0" smtClean="0">
                <a:solidFill>
                  <a:srgbClr val="000000"/>
                </a:solidFill>
                <a:latin typeface="HGP創英角ﾎﾟｯﾌﾟ体" pitchFamily="50" charset="-128"/>
                <a:ea typeface="HGP創英角ﾎﾟｯﾌﾟ体" pitchFamily="50" charset="-128"/>
              </a:rPr>
              <a:t>将来や進路のことを親子で話すと、勉強時間は長くなる！</a:t>
            </a:r>
          </a:p>
        </p:txBody>
      </p:sp>
      <p:pic>
        <p:nvPicPr>
          <p:cNvPr id="13" name="Picture 2" descr="図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764704"/>
            <a:ext cx="4392428" cy="374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タイトル 1"/>
          <p:cNvSpPr txBox="1">
            <a:spLocks/>
          </p:cNvSpPr>
          <p:nvPr/>
        </p:nvSpPr>
        <p:spPr bwMode="auto">
          <a:xfrm>
            <a:off x="179512" y="4869160"/>
            <a:ext cx="8784976" cy="1511573"/>
          </a:xfrm>
          <a:prstGeom prst="rect">
            <a:avLst/>
          </a:prstGeom>
          <a:solidFill>
            <a:srgbClr val="FFFF00"/>
          </a:solidFill>
          <a:ln>
            <a:noFill/>
          </a:ln>
        </p:spPr>
        <p:txBody>
          <a:bodyPr anchor="t" anchorCtr="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勉強しなさいと言うよりも、将来の話をしましょう。幼い頃のはかない夢は、成長とともにリアルな夢に進化させていきましょう。</a:t>
            </a:r>
          </a:p>
        </p:txBody>
      </p:sp>
    </p:spTree>
    <p:extLst>
      <p:ext uri="{BB962C8B-B14F-4D97-AF65-F5344CB8AC3E}">
        <p14:creationId xmlns:p14="http://schemas.microsoft.com/office/powerpoint/2010/main" val="19404993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fade">
                                      <p:cBhvr>
                                        <p:cTn id="7" dur="2000"/>
                                        <p:tgtEl>
                                          <p:spTgt spid="8195"/>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2000"/>
                                        <p:tgtEl>
                                          <p:spTgt spid="12"/>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20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dissolve">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descr="新しい画像 (18).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980728"/>
            <a:ext cx="8532813" cy="3932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1" name="サブタイトル 2"/>
          <p:cNvSpPr>
            <a:spLocks noGrp="1"/>
          </p:cNvSpPr>
          <p:nvPr>
            <p:ph type="subTitle" idx="1"/>
          </p:nvPr>
        </p:nvSpPr>
        <p:spPr>
          <a:xfrm>
            <a:off x="1042988" y="6453188"/>
            <a:ext cx="8101012" cy="404812"/>
          </a:xfrm>
        </p:spPr>
        <p:txBody>
          <a:bodyPr/>
          <a:lstStyle/>
          <a:p>
            <a:pPr algn="r"/>
            <a:r>
              <a:rPr lang="ja-JP" altLang="en-US" sz="1800" dirty="0" smtClean="0">
                <a:solidFill>
                  <a:schemeClr val="tx1"/>
                </a:solidFill>
              </a:rPr>
              <a:t>Ｈ２２全国体力・運動能力、運動習慣等調査結果（文部科学省ＨＰより引用）</a:t>
            </a:r>
            <a:endParaRPr lang="en-US" altLang="ja-JP" sz="1800" dirty="0" smtClean="0">
              <a:solidFill>
                <a:schemeClr val="tx1"/>
              </a:solidFill>
            </a:endParaRPr>
          </a:p>
          <a:p>
            <a:pPr algn="r"/>
            <a:endParaRPr lang="ja-JP" altLang="en-US" sz="1800" dirty="0" smtClean="0">
              <a:solidFill>
                <a:schemeClr val="tx1"/>
              </a:solidFill>
            </a:endParaRPr>
          </a:p>
        </p:txBody>
      </p:sp>
      <p:sp>
        <p:nvSpPr>
          <p:cNvPr id="7" name="二方向矢印 6"/>
          <p:cNvSpPr/>
          <p:nvPr/>
        </p:nvSpPr>
        <p:spPr>
          <a:xfrm flipV="1">
            <a:off x="1259632" y="2420888"/>
            <a:ext cx="2736850" cy="649288"/>
          </a:xfrm>
          <a:prstGeom prst="lef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8" name="角丸四角形 7"/>
          <p:cNvSpPr/>
          <p:nvPr/>
        </p:nvSpPr>
        <p:spPr>
          <a:xfrm>
            <a:off x="971600" y="1628800"/>
            <a:ext cx="1860550" cy="431800"/>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rgbClr val="FF0000"/>
                </a:solidFill>
              </a:rPr>
              <a:t>＋５．８ＰＴＳ</a:t>
            </a:r>
          </a:p>
        </p:txBody>
      </p:sp>
      <p:sp>
        <p:nvSpPr>
          <p:cNvPr id="10" name="二方向矢印 9"/>
          <p:cNvSpPr/>
          <p:nvPr/>
        </p:nvSpPr>
        <p:spPr>
          <a:xfrm flipV="1">
            <a:off x="5364088" y="2204864"/>
            <a:ext cx="2808287" cy="647700"/>
          </a:xfrm>
          <a:prstGeom prst="lef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11" name="角丸四角形 10"/>
          <p:cNvSpPr/>
          <p:nvPr/>
        </p:nvSpPr>
        <p:spPr>
          <a:xfrm>
            <a:off x="5724128" y="1700808"/>
            <a:ext cx="1800225" cy="431800"/>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rgbClr val="FF0000"/>
                </a:solidFill>
              </a:rPr>
              <a:t>＋４．４ＰＴＳ</a:t>
            </a:r>
          </a:p>
        </p:txBody>
      </p:sp>
      <p:sp>
        <p:nvSpPr>
          <p:cNvPr id="16" name="スライド番号プレースホルダ 15"/>
          <p:cNvSpPr>
            <a:spLocks noGrp="1"/>
          </p:cNvSpPr>
          <p:nvPr>
            <p:ph type="sldNum" sz="quarter" idx="12"/>
          </p:nvPr>
        </p:nvSpPr>
        <p:spPr/>
        <p:txBody>
          <a:bodyPr/>
          <a:lstStyle/>
          <a:p>
            <a:pPr>
              <a:defRPr/>
            </a:pPr>
            <a:fld id="{9F1A24D4-7F9F-4A9A-BF23-C251FBD57A05}" type="slidenum">
              <a:rPr lang="ja-JP" altLang="en-US" smtClean="0"/>
              <a:pPr>
                <a:defRPr/>
              </a:pPr>
              <a:t>3</a:t>
            </a:fld>
            <a:endParaRPr lang="ja-JP" altLang="en-US"/>
          </a:p>
        </p:txBody>
      </p:sp>
      <p:sp>
        <p:nvSpPr>
          <p:cNvPr id="12" name="タイトル 1"/>
          <p:cNvSpPr txBox="1">
            <a:spLocks/>
          </p:cNvSpPr>
          <p:nvPr/>
        </p:nvSpPr>
        <p:spPr bwMode="auto">
          <a:xfrm>
            <a:off x="35496" y="44624"/>
            <a:ext cx="8352928" cy="1008112"/>
          </a:xfrm>
          <a:prstGeom prst="rect">
            <a:avLst/>
          </a:prstGeom>
          <a:gradFill>
            <a:gsLst>
              <a:gs pos="0">
                <a:srgbClr val="FFFF00"/>
              </a:gs>
              <a:gs pos="50000">
                <a:schemeClr val="accent1">
                  <a:tint val="44500"/>
                  <a:satMod val="160000"/>
                </a:schemeClr>
              </a:gs>
              <a:gs pos="100000">
                <a:schemeClr val="accent1">
                  <a:tint val="23500"/>
                  <a:satMod val="160000"/>
                </a:schemeClr>
              </a:gs>
            </a:gsLst>
            <a:lin ang="5400000" scaled="0"/>
          </a:gradFill>
          <a:ln>
            <a:noFill/>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r>
              <a:rPr lang="ja-JP" altLang="en-US" sz="2400" dirty="0" smtClean="0">
                <a:solidFill>
                  <a:srgbClr val="000000"/>
                </a:solidFill>
                <a:latin typeface="HGP創英角ﾎﾟｯﾌﾟ体" pitchFamily="50" charset="-128"/>
                <a:ea typeface="HGP創英角ﾎﾟｯﾌﾟ体" pitchFamily="50" charset="-128"/>
              </a:rPr>
              <a:t>ジョギング、キャッチボール等、週に１回、親子で運動する子は、体力が高くなる？</a:t>
            </a:r>
          </a:p>
        </p:txBody>
      </p:sp>
      <p:sp>
        <p:nvSpPr>
          <p:cNvPr id="13" name="タイトル 1"/>
          <p:cNvSpPr txBox="1">
            <a:spLocks/>
          </p:cNvSpPr>
          <p:nvPr/>
        </p:nvSpPr>
        <p:spPr bwMode="auto">
          <a:xfrm>
            <a:off x="179512" y="4869160"/>
            <a:ext cx="8784976" cy="1511573"/>
          </a:xfrm>
          <a:prstGeom prst="rect">
            <a:avLst/>
          </a:prstGeom>
          <a:solidFill>
            <a:srgbClr val="FFFF00"/>
          </a:solidFill>
          <a:ln>
            <a:noFill/>
          </a:ln>
        </p:spPr>
        <p:txBody>
          <a:bodyPr anchor="t" anchorCtr="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一緒に歩く、一緒に走る、一緒に公園に行く、それで子どもの運動能力が向上すれば言うことなしです！</a:t>
            </a:r>
            <a:endParaRPr lang="en-US" altLang="ja-JP" sz="2800" dirty="0" smtClean="0">
              <a:solidFill>
                <a:srgbClr val="000000"/>
              </a:solidFill>
              <a:latin typeface="HGP創英角ﾎﾟｯﾌﾟ体" pitchFamily="50" charset="-128"/>
              <a:ea typeface="TT-JTCウインM10" pitchFamily="1" charset="-128"/>
            </a:endParaRPr>
          </a:p>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しかも、運動＝健康です！健康はすべての基本です！</a:t>
            </a:r>
          </a:p>
        </p:txBody>
      </p:sp>
    </p:spTree>
    <p:extLst>
      <p:ext uri="{BB962C8B-B14F-4D97-AF65-F5344CB8AC3E}">
        <p14:creationId xmlns:p14="http://schemas.microsoft.com/office/powerpoint/2010/main" val="24245288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2000"/>
                                        <p:tgtEl>
                                          <p:spTgt spid="8"/>
                                        </p:tgtEl>
                                      </p:cBhvr>
                                    </p:animEffect>
                                  </p:childTnLst>
                                </p:cTn>
                              </p:par>
                              <p:par>
                                <p:cTn id="15" presetID="10"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2000"/>
                                        <p:tgtEl>
                                          <p:spTgt spid="1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2000"/>
                                        <p:tgtEl>
                                          <p:spTgt spid="11"/>
                                        </p:tgtEl>
                                      </p:cBhvr>
                                    </p:animEffect>
                                  </p:childTnLst>
                                </p:cTn>
                              </p:par>
                            </p:childTnLst>
                          </p:cTn>
                        </p:par>
                        <p:par>
                          <p:cTn id="21" fill="hold">
                            <p:stCondLst>
                              <p:cond delay="4000"/>
                            </p:stCondLst>
                            <p:childTnLst>
                              <p:par>
                                <p:cTn id="22" presetID="10" presetClass="entr" presetSubtype="0" fill="hold" grpId="0"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20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dissolve">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pPr>
              <a:defRPr/>
            </a:pPr>
            <a:fld id="{F86C41EE-8A6F-436B-8B94-B10ECEAF7F82}" type="slidenum">
              <a:rPr lang="ja-JP" altLang="en-US" smtClean="0">
                <a:solidFill>
                  <a:prstClr val="black">
                    <a:tint val="75000"/>
                  </a:prstClr>
                </a:solidFill>
              </a:rPr>
              <a:pPr>
                <a:defRPr/>
              </a:pPr>
              <a:t>4</a:t>
            </a:fld>
            <a:endParaRPr lang="ja-JP" altLang="en-US">
              <a:solidFill>
                <a:prstClr val="black">
                  <a:tint val="75000"/>
                </a:prstClr>
              </a:solidFill>
            </a:endParaRPr>
          </a:p>
        </p:txBody>
      </p:sp>
      <p:sp>
        <p:nvSpPr>
          <p:cNvPr id="6" name="タイトル 1"/>
          <p:cNvSpPr txBox="1">
            <a:spLocks/>
          </p:cNvSpPr>
          <p:nvPr/>
        </p:nvSpPr>
        <p:spPr bwMode="auto">
          <a:xfrm>
            <a:off x="179512" y="620689"/>
            <a:ext cx="8784976" cy="5040560"/>
          </a:xfrm>
          <a:prstGeom prst="rect">
            <a:avLst/>
          </a:prstGeom>
          <a:solidFill>
            <a:srgbClr val="FFFF00"/>
          </a:solidFill>
          <a:ln>
            <a:noFill/>
          </a:ln>
        </p:spPr>
        <p:txBody>
          <a:bodyPr anchor="t" anchorCtr="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一般によく言われることがあります。</a:t>
            </a:r>
            <a:endParaRPr lang="en-US" altLang="ja-JP" sz="2800" dirty="0" smtClean="0">
              <a:solidFill>
                <a:srgbClr val="000000"/>
              </a:solidFill>
              <a:latin typeface="HGP創英角ﾎﾟｯﾌﾟ体" pitchFamily="50" charset="-128"/>
              <a:ea typeface="TT-JTCウインM10" pitchFamily="1" charset="-128"/>
            </a:endParaRPr>
          </a:p>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たとえば、</a:t>
            </a:r>
            <a:endParaRPr lang="en-US" altLang="ja-JP" sz="2800" dirty="0" smtClean="0">
              <a:solidFill>
                <a:srgbClr val="000000"/>
              </a:solidFill>
              <a:latin typeface="HGP創英角ﾎﾟｯﾌﾟ体" pitchFamily="50" charset="-128"/>
              <a:ea typeface="TT-JTCウインM10" pitchFamily="1" charset="-128"/>
            </a:endParaRPr>
          </a:p>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子どもは褒めて育てるとか？</a:t>
            </a:r>
            <a:endParaRPr lang="en-US" altLang="ja-JP" sz="2800" dirty="0" smtClean="0">
              <a:solidFill>
                <a:srgbClr val="000000"/>
              </a:solidFill>
              <a:latin typeface="HGP創英角ﾎﾟｯﾌﾟ体" pitchFamily="50" charset="-128"/>
              <a:ea typeface="TT-JTCウインM10" pitchFamily="1" charset="-128"/>
            </a:endParaRPr>
          </a:p>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学校行事に参加すると子どものためになるとか？</a:t>
            </a:r>
            <a:endParaRPr lang="en-US" altLang="ja-JP" sz="2800" dirty="0" smtClean="0">
              <a:solidFill>
                <a:srgbClr val="000000"/>
              </a:solidFill>
              <a:latin typeface="HGP創英角ﾎﾟｯﾌﾟ体" pitchFamily="50" charset="-128"/>
              <a:ea typeface="TT-JTCウインM10" pitchFamily="1" charset="-128"/>
            </a:endParaRPr>
          </a:p>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家庭学習をする子は学力が高くなるとか？</a:t>
            </a:r>
            <a:endParaRPr lang="en-US" altLang="ja-JP" sz="2800" dirty="0" smtClean="0">
              <a:solidFill>
                <a:srgbClr val="000000"/>
              </a:solidFill>
              <a:latin typeface="HGP創英角ﾎﾟｯﾌﾟ体" pitchFamily="50" charset="-128"/>
              <a:ea typeface="TT-JTCウインM10" pitchFamily="1" charset="-128"/>
            </a:endParaRPr>
          </a:p>
          <a:p>
            <a:pPr eaLnBrk="1" fontAlgn="auto" hangingPunct="1">
              <a:spcBef>
                <a:spcPts val="0"/>
              </a:spcBef>
              <a:spcAft>
                <a:spcPts val="0"/>
              </a:spcAft>
              <a:defRPr/>
            </a:pPr>
            <a:endParaRPr lang="en-US" altLang="ja-JP" sz="2800" dirty="0">
              <a:solidFill>
                <a:srgbClr val="000000"/>
              </a:solidFill>
              <a:latin typeface="HGP創英角ﾎﾟｯﾌﾟ体" pitchFamily="50" charset="-128"/>
              <a:ea typeface="TT-JTCウインM10" pitchFamily="1" charset="-128"/>
            </a:endParaRPr>
          </a:p>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本当にそうなんでしょうか？</a:t>
            </a:r>
            <a:endParaRPr lang="en-US" altLang="ja-JP" sz="2800" dirty="0" smtClean="0">
              <a:solidFill>
                <a:srgbClr val="000000"/>
              </a:solidFill>
              <a:latin typeface="HGP創英角ﾎﾟｯﾌﾟ体" pitchFamily="50" charset="-128"/>
              <a:ea typeface="TT-JTCウインM10" pitchFamily="1" charset="-128"/>
            </a:endParaRPr>
          </a:p>
          <a:p>
            <a:pPr eaLnBrk="1" fontAlgn="auto" hangingPunct="1">
              <a:spcBef>
                <a:spcPts val="0"/>
              </a:spcBef>
              <a:spcAft>
                <a:spcPts val="0"/>
              </a:spcAft>
              <a:defRPr/>
            </a:pPr>
            <a:endParaRPr lang="en-US" altLang="ja-JP" sz="2800" dirty="0">
              <a:solidFill>
                <a:srgbClr val="000000"/>
              </a:solidFill>
              <a:latin typeface="HGP創英角ﾎﾟｯﾌﾟ体" pitchFamily="50" charset="-128"/>
              <a:ea typeface="TT-JTCウインM10" pitchFamily="1" charset="-128"/>
            </a:endParaRPr>
          </a:p>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実際、これらの生活習慣と学力に相関関係があるのか、前に勤めてた学校で学力検査の結果をもとに調べてみました！</a:t>
            </a:r>
          </a:p>
        </p:txBody>
      </p:sp>
    </p:spTree>
    <p:extLst>
      <p:ext uri="{BB962C8B-B14F-4D97-AF65-F5344CB8AC3E}">
        <p14:creationId xmlns:p14="http://schemas.microsoft.com/office/powerpoint/2010/main" val="3760204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804915" y="8765"/>
            <a:ext cx="6336704" cy="276999"/>
          </a:xfrm>
          <a:prstGeom prst="rect">
            <a:avLst/>
          </a:prstGeom>
        </p:spPr>
        <p:txBody>
          <a:bodyPr wrap="square">
            <a:spAutoFit/>
          </a:bodyPr>
          <a:lstStyle/>
          <a:p>
            <a:pPr algn="r"/>
            <a:r>
              <a:rPr lang="ja-JP" altLang="en-US" sz="1200" dirty="0" smtClean="0"/>
              <a:t>学力検査と生活アンケートのクロス集計（平成２８年度３月、久玉小）</a:t>
            </a:r>
            <a:endParaRPr lang="ja-JP" altLang="en-US" sz="1200" dirty="0"/>
          </a:p>
        </p:txBody>
      </p:sp>
      <p:graphicFrame>
        <p:nvGraphicFramePr>
          <p:cNvPr id="9" name="グラフ 8"/>
          <p:cNvGraphicFramePr/>
          <p:nvPr/>
        </p:nvGraphicFramePr>
        <p:xfrm>
          <a:off x="3347864" y="332656"/>
          <a:ext cx="5544616" cy="3888432"/>
        </p:xfrm>
        <a:graphic>
          <a:graphicData uri="http://schemas.openxmlformats.org/drawingml/2006/chart">
            <c:chart xmlns:c="http://schemas.openxmlformats.org/drawingml/2006/chart" xmlns:r="http://schemas.openxmlformats.org/officeDocument/2006/relationships" r:id="rId2"/>
          </a:graphicData>
        </a:graphic>
      </p:graphicFrame>
      <p:sp>
        <p:nvSpPr>
          <p:cNvPr id="8" name="タイトル 1"/>
          <p:cNvSpPr txBox="1">
            <a:spLocks/>
          </p:cNvSpPr>
          <p:nvPr/>
        </p:nvSpPr>
        <p:spPr bwMode="auto">
          <a:xfrm>
            <a:off x="144016" y="332656"/>
            <a:ext cx="3059832" cy="3528392"/>
          </a:xfrm>
          <a:prstGeom prst="rect">
            <a:avLst/>
          </a:prstGeom>
          <a:solidFill>
            <a:srgbClr val="92D050"/>
          </a:solidFill>
          <a:ln>
            <a:noFill/>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defRPr/>
            </a:pPr>
            <a:r>
              <a:rPr lang="ja-JP" altLang="en-US" sz="2400" dirty="0" smtClean="0">
                <a:solidFill>
                  <a:srgbClr val="000000"/>
                </a:solidFill>
                <a:latin typeface="HGP創英角ﾎﾟｯﾌﾟ体" pitchFamily="50" charset="-128"/>
                <a:ea typeface="TT-JTCウインM10" pitchFamily="1" charset="-128"/>
              </a:rPr>
              <a:t>「親が学校行事に参加すると子どものためになります」とよく言いますが、親が学校行事に参加すると感じている児童の学力は本当に高い？</a:t>
            </a:r>
          </a:p>
        </p:txBody>
      </p:sp>
      <p:sp>
        <p:nvSpPr>
          <p:cNvPr id="12" name="タイトル 1"/>
          <p:cNvSpPr txBox="1">
            <a:spLocks/>
          </p:cNvSpPr>
          <p:nvPr/>
        </p:nvSpPr>
        <p:spPr bwMode="auto">
          <a:xfrm>
            <a:off x="179512" y="5157192"/>
            <a:ext cx="8784976" cy="1511573"/>
          </a:xfrm>
          <a:prstGeom prst="rect">
            <a:avLst/>
          </a:prstGeom>
          <a:solidFill>
            <a:srgbClr val="FFFF00"/>
          </a:solidFill>
          <a:ln>
            <a:noFill/>
          </a:ln>
        </p:spPr>
        <p:txBody>
          <a:bodyPr anchor="t" anchorCtr="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学校行事にはどんどん参加しましょう。子どもが何をしているのか、関心を持っているのと持っていないのは子どもに伝わりますよ！</a:t>
            </a:r>
          </a:p>
        </p:txBody>
      </p:sp>
    </p:spTree>
    <p:extLst>
      <p:ext uri="{BB962C8B-B14F-4D97-AF65-F5344CB8AC3E}">
        <p14:creationId xmlns:p14="http://schemas.microsoft.com/office/powerpoint/2010/main" val="4062287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9">
                                            <p:graphicEl>
                                              <a:chart seriesIdx="-3" categoryIdx="-3" bldStep="gridLegend"/>
                                            </p:graphicEl>
                                          </p:spTgt>
                                        </p:tgtEl>
                                        <p:attrNameLst>
                                          <p:attrName>style.visibility</p:attrName>
                                        </p:attrNameLst>
                                      </p:cBhvr>
                                      <p:to>
                                        <p:strVal val="visible"/>
                                      </p:to>
                                    </p:set>
                                    <p:animEffect transition="in" filter="slide(fromLeft)">
                                      <p:cBhvr>
                                        <p:cTn id="7" dur="500"/>
                                        <p:tgtEl>
                                          <p:spTgt spid="9">
                                            <p:graphicEl>
                                              <a:chart seriesIdx="-3" categoryIdx="-3" bldStep="gridLegend"/>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dissolv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Chart bld="categoryEl"/>
        </p:bldSub>
      </p:bldGraphic>
      <p:bldP spid="8"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804915" y="8765"/>
            <a:ext cx="6336704" cy="276999"/>
          </a:xfrm>
          <a:prstGeom prst="rect">
            <a:avLst/>
          </a:prstGeom>
        </p:spPr>
        <p:txBody>
          <a:bodyPr wrap="square">
            <a:spAutoFit/>
          </a:bodyPr>
          <a:lstStyle/>
          <a:p>
            <a:pPr algn="r"/>
            <a:r>
              <a:rPr lang="ja-JP" altLang="en-US" sz="1200" dirty="0" smtClean="0"/>
              <a:t>学力検査と生活アンケートのクロス集計（平成２８年度３月、久玉小）</a:t>
            </a:r>
            <a:endParaRPr lang="ja-JP" altLang="en-US" sz="1200" dirty="0"/>
          </a:p>
        </p:txBody>
      </p:sp>
      <p:graphicFrame>
        <p:nvGraphicFramePr>
          <p:cNvPr id="9" name="グラフ 8"/>
          <p:cNvGraphicFramePr/>
          <p:nvPr/>
        </p:nvGraphicFramePr>
        <p:xfrm>
          <a:off x="0" y="1383654"/>
          <a:ext cx="4536504" cy="283743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グラフ 11"/>
          <p:cNvGraphicFramePr/>
          <p:nvPr/>
        </p:nvGraphicFramePr>
        <p:xfrm>
          <a:off x="4598988" y="1383655"/>
          <a:ext cx="4545012" cy="2909441"/>
        </p:xfrm>
        <a:graphic>
          <a:graphicData uri="http://schemas.openxmlformats.org/drawingml/2006/chart">
            <c:chart xmlns:c="http://schemas.openxmlformats.org/drawingml/2006/chart" xmlns:r="http://schemas.openxmlformats.org/officeDocument/2006/relationships" r:id="rId3"/>
          </a:graphicData>
        </a:graphic>
      </p:graphicFrame>
      <p:sp>
        <p:nvSpPr>
          <p:cNvPr id="14" name="タイトル 1"/>
          <p:cNvSpPr txBox="1">
            <a:spLocks/>
          </p:cNvSpPr>
          <p:nvPr/>
        </p:nvSpPr>
        <p:spPr bwMode="auto">
          <a:xfrm>
            <a:off x="107504" y="404664"/>
            <a:ext cx="8892480" cy="864096"/>
          </a:xfrm>
          <a:prstGeom prst="rect">
            <a:avLst/>
          </a:prstGeom>
          <a:solidFill>
            <a:srgbClr val="92D050"/>
          </a:solidFill>
          <a:ln>
            <a:noFill/>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defRPr/>
            </a:pPr>
            <a:r>
              <a:rPr lang="ja-JP" altLang="en-US" sz="2400" dirty="0" smtClean="0">
                <a:solidFill>
                  <a:srgbClr val="000000"/>
                </a:solidFill>
                <a:latin typeface="HGP創英角ﾎﾟｯﾌﾟ体" pitchFamily="50" charset="-128"/>
                <a:ea typeface="TT-JTCウインM10" pitchFamily="1" charset="-128"/>
              </a:rPr>
              <a:t>「家庭学習をきちんとする子は学力が高い」と言われるが、そのとおり？</a:t>
            </a:r>
          </a:p>
        </p:txBody>
      </p:sp>
      <p:sp>
        <p:nvSpPr>
          <p:cNvPr id="15" name="タイトル 1"/>
          <p:cNvSpPr txBox="1">
            <a:spLocks/>
          </p:cNvSpPr>
          <p:nvPr/>
        </p:nvSpPr>
        <p:spPr bwMode="auto">
          <a:xfrm>
            <a:off x="179512" y="5157192"/>
            <a:ext cx="8784976" cy="1511573"/>
          </a:xfrm>
          <a:prstGeom prst="rect">
            <a:avLst/>
          </a:prstGeom>
          <a:solidFill>
            <a:srgbClr val="FFFF00"/>
          </a:solidFill>
          <a:ln>
            <a:noFill/>
          </a:ln>
        </p:spPr>
        <p:txBody>
          <a:bodyPr anchor="t" anchorCtr="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家庭学習をきちんとさせる習慣をつけましょう。学校道具の整理、時間割の用意、持って行くものの用意、させないとずっとする羽目になってしまいます！</a:t>
            </a:r>
          </a:p>
        </p:txBody>
      </p:sp>
    </p:spTree>
    <p:extLst>
      <p:ext uri="{BB962C8B-B14F-4D97-AF65-F5344CB8AC3E}">
        <p14:creationId xmlns:p14="http://schemas.microsoft.com/office/powerpoint/2010/main" val="4062287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9">
                                            <p:graphicEl>
                                              <a:chart seriesIdx="-3" categoryIdx="-3" bldStep="gridLegend"/>
                                            </p:graphicEl>
                                          </p:spTgt>
                                        </p:tgtEl>
                                        <p:attrNameLst>
                                          <p:attrName>style.visibility</p:attrName>
                                        </p:attrNameLst>
                                      </p:cBhvr>
                                      <p:to>
                                        <p:strVal val="visible"/>
                                      </p:to>
                                    </p:set>
                                    <p:animEffect transition="in" filter="slide(fromLeft)">
                                      <p:cBhvr>
                                        <p:cTn id="7" dur="500"/>
                                        <p:tgtEl>
                                          <p:spTgt spid="9">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9">
                                            <p:graphicEl>
                                              <a:chart seriesIdx="0" categoryIdx="0" bldStep="ptInCategory"/>
                                            </p:graphicEl>
                                          </p:spTgt>
                                        </p:tgtEl>
                                        <p:attrNameLst>
                                          <p:attrName>style.visibility</p:attrName>
                                        </p:attrNameLst>
                                      </p:cBhvr>
                                      <p:to>
                                        <p:strVal val="visible"/>
                                      </p:to>
                                    </p:set>
                                    <p:animEffect transition="in" filter="slide(fromLeft)">
                                      <p:cBhvr>
                                        <p:cTn id="12" dur="500"/>
                                        <p:tgtEl>
                                          <p:spTgt spid="9">
                                            <p:graphicEl>
                                              <a:chart seriesIdx="0" categoryIdx="0" bldStep="ptInCategory"/>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9">
                                            <p:graphicEl>
                                              <a:chart seriesIdx="0" categoryIdx="1" bldStep="ptInCategory"/>
                                            </p:graphicEl>
                                          </p:spTgt>
                                        </p:tgtEl>
                                        <p:attrNameLst>
                                          <p:attrName>style.visibility</p:attrName>
                                        </p:attrNameLst>
                                      </p:cBhvr>
                                      <p:to>
                                        <p:strVal val="visible"/>
                                      </p:to>
                                    </p:set>
                                    <p:animEffect transition="in" filter="slide(fromLeft)">
                                      <p:cBhvr>
                                        <p:cTn id="17" dur="500"/>
                                        <p:tgtEl>
                                          <p:spTgt spid="9">
                                            <p:graphicEl>
                                              <a:chart seriesIdx="0" categoryIdx="1" bldStep="ptInCategory"/>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9">
                                            <p:graphicEl>
                                              <a:chart seriesIdx="0" categoryIdx="2" bldStep="ptInCategory"/>
                                            </p:graphicEl>
                                          </p:spTgt>
                                        </p:tgtEl>
                                        <p:attrNameLst>
                                          <p:attrName>style.visibility</p:attrName>
                                        </p:attrNameLst>
                                      </p:cBhvr>
                                      <p:to>
                                        <p:strVal val="visible"/>
                                      </p:to>
                                    </p:set>
                                    <p:animEffect transition="in" filter="slide(fromLeft)">
                                      <p:cBhvr>
                                        <p:cTn id="22" dur="500"/>
                                        <p:tgtEl>
                                          <p:spTgt spid="9">
                                            <p:graphicEl>
                                              <a:chart seriesIdx="0" categoryIdx="2" bldStep="ptInCategory"/>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9">
                                            <p:graphicEl>
                                              <a:chart seriesIdx="0" categoryIdx="3" bldStep="ptInCategory"/>
                                            </p:graphicEl>
                                          </p:spTgt>
                                        </p:tgtEl>
                                        <p:attrNameLst>
                                          <p:attrName>style.visibility</p:attrName>
                                        </p:attrNameLst>
                                      </p:cBhvr>
                                      <p:to>
                                        <p:strVal val="visible"/>
                                      </p:to>
                                    </p:set>
                                    <p:animEffect transition="in" filter="slide(fromLeft)">
                                      <p:cBhvr>
                                        <p:cTn id="27" dur="500"/>
                                        <p:tgtEl>
                                          <p:spTgt spid="9">
                                            <p:graphicEl>
                                              <a:chart seriesIdx="0" categoryIdx="3" bldStep="ptInCategory"/>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8" fill="hold" grpId="0" nodeType="clickEffect">
                                  <p:stCondLst>
                                    <p:cond delay="0"/>
                                  </p:stCondLst>
                                  <p:childTnLst>
                                    <p:set>
                                      <p:cBhvr>
                                        <p:cTn id="31" dur="1" fill="hold">
                                          <p:stCondLst>
                                            <p:cond delay="0"/>
                                          </p:stCondLst>
                                        </p:cTn>
                                        <p:tgtEl>
                                          <p:spTgt spid="12">
                                            <p:graphicEl>
                                              <a:chart seriesIdx="-3" categoryIdx="-3" bldStep="gridLegend"/>
                                            </p:graphicEl>
                                          </p:spTgt>
                                        </p:tgtEl>
                                        <p:attrNameLst>
                                          <p:attrName>style.visibility</p:attrName>
                                        </p:attrNameLst>
                                      </p:cBhvr>
                                      <p:to>
                                        <p:strVal val="visible"/>
                                      </p:to>
                                    </p:set>
                                    <p:animEffect transition="in" filter="slide(fromLeft)">
                                      <p:cBhvr>
                                        <p:cTn id="32" dur="500"/>
                                        <p:tgtEl>
                                          <p:spTgt spid="12">
                                            <p:graphicEl>
                                              <a:chart seriesIdx="-3" categoryIdx="-3" bldStep="gridLegend"/>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8" fill="hold" grpId="0" nodeType="clickEffect">
                                  <p:stCondLst>
                                    <p:cond delay="0"/>
                                  </p:stCondLst>
                                  <p:childTnLst>
                                    <p:set>
                                      <p:cBhvr>
                                        <p:cTn id="36" dur="1" fill="hold">
                                          <p:stCondLst>
                                            <p:cond delay="0"/>
                                          </p:stCondLst>
                                        </p:cTn>
                                        <p:tgtEl>
                                          <p:spTgt spid="12">
                                            <p:graphicEl>
                                              <a:chart seriesIdx="0" categoryIdx="0" bldStep="ptInCategory"/>
                                            </p:graphicEl>
                                          </p:spTgt>
                                        </p:tgtEl>
                                        <p:attrNameLst>
                                          <p:attrName>style.visibility</p:attrName>
                                        </p:attrNameLst>
                                      </p:cBhvr>
                                      <p:to>
                                        <p:strVal val="visible"/>
                                      </p:to>
                                    </p:set>
                                    <p:animEffect transition="in" filter="slide(fromLeft)">
                                      <p:cBhvr>
                                        <p:cTn id="37" dur="500"/>
                                        <p:tgtEl>
                                          <p:spTgt spid="12">
                                            <p:graphicEl>
                                              <a:chart seriesIdx="0" categoryIdx="0" bldStep="ptInCategory"/>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8" fill="hold" grpId="0" nodeType="clickEffect">
                                  <p:stCondLst>
                                    <p:cond delay="0"/>
                                  </p:stCondLst>
                                  <p:childTnLst>
                                    <p:set>
                                      <p:cBhvr>
                                        <p:cTn id="41" dur="1" fill="hold">
                                          <p:stCondLst>
                                            <p:cond delay="0"/>
                                          </p:stCondLst>
                                        </p:cTn>
                                        <p:tgtEl>
                                          <p:spTgt spid="12">
                                            <p:graphicEl>
                                              <a:chart seriesIdx="0" categoryIdx="1" bldStep="ptInCategory"/>
                                            </p:graphicEl>
                                          </p:spTgt>
                                        </p:tgtEl>
                                        <p:attrNameLst>
                                          <p:attrName>style.visibility</p:attrName>
                                        </p:attrNameLst>
                                      </p:cBhvr>
                                      <p:to>
                                        <p:strVal val="visible"/>
                                      </p:to>
                                    </p:set>
                                    <p:animEffect transition="in" filter="slide(fromLeft)">
                                      <p:cBhvr>
                                        <p:cTn id="42" dur="500"/>
                                        <p:tgtEl>
                                          <p:spTgt spid="12">
                                            <p:graphicEl>
                                              <a:chart seriesIdx="0" categoryIdx="1" bldStep="ptInCategory"/>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8" fill="hold" grpId="0" nodeType="clickEffect">
                                  <p:stCondLst>
                                    <p:cond delay="0"/>
                                  </p:stCondLst>
                                  <p:childTnLst>
                                    <p:set>
                                      <p:cBhvr>
                                        <p:cTn id="46" dur="1" fill="hold">
                                          <p:stCondLst>
                                            <p:cond delay="0"/>
                                          </p:stCondLst>
                                        </p:cTn>
                                        <p:tgtEl>
                                          <p:spTgt spid="12">
                                            <p:graphicEl>
                                              <a:chart seriesIdx="0" categoryIdx="2" bldStep="ptInCategory"/>
                                            </p:graphicEl>
                                          </p:spTgt>
                                        </p:tgtEl>
                                        <p:attrNameLst>
                                          <p:attrName>style.visibility</p:attrName>
                                        </p:attrNameLst>
                                      </p:cBhvr>
                                      <p:to>
                                        <p:strVal val="visible"/>
                                      </p:to>
                                    </p:set>
                                    <p:animEffect transition="in" filter="slide(fromLeft)">
                                      <p:cBhvr>
                                        <p:cTn id="47" dur="500"/>
                                        <p:tgtEl>
                                          <p:spTgt spid="12">
                                            <p:graphicEl>
                                              <a:chart seriesIdx="0" categoryIdx="2" bldStep="ptInCategory"/>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8" fill="hold" grpId="0" nodeType="clickEffect">
                                  <p:stCondLst>
                                    <p:cond delay="0"/>
                                  </p:stCondLst>
                                  <p:childTnLst>
                                    <p:set>
                                      <p:cBhvr>
                                        <p:cTn id="51" dur="1" fill="hold">
                                          <p:stCondLst>
                                            <p:cond delay="0"/>
                                          </p:stCondLst>
                                        </p:cTn>
                                        <p:tgtEl>
                                          <p:spTgt spid="12">
                                            <p:graphicEl>
                                              <a:chart seriesIdx="0" categoryIdx="3" bldStep="ptInCategory"/>
                                            </p:graphicEl>
                                          </p:spTgt>
                                        </p:tgtEl>
                                        <p:attrNameLst>
                                          <p:attrName>style.visibility</p:attrName>
                                        </p:attrNameLst>
                                      </p:cBhvr>
                                      <p:to>
                                        <p:strVal val="visible"/>
                                      </p:to>
                                    </p:set>
                                    <p:animEffect transition="in" filter="slide(fromLeft)">
                                      <p:cBhvr>
                                        <p:cTn id="52" dur="500"/>
                                        <p:tgtEl>
                                          <p:spTgt spid="12">
                                            <p:graphicEl>
                                              <a:chart seriesIdx="0" categoryIdx="3" bldStep="ptInCategory"/>
                                            </p:graphicEl>
                                          </p:spTgt>
                                        </p:tgtEl>
                                      </p:cBhvr>
                                    </p:animEffect>
                                  </p:childTnLst>
                                </p:cTn>
                              </p:par>
                            </p:childTnLst>
                          </p:cTn>
                        </p:par>
                        <p:par>
                          <p:cTn id="53" fill="hold">
                            <p:stCondLst>
                              <p:cond delay="500"/>
                            </p:stCondLst>
                            <p:childTnLst>
                              <p:par>
                                <p:cTn id="54" presetID="10" presetClass="entr" presetSubtype="0" fill="hold" grpId="0" nodeType="after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fade">
                                      <p:cBhvr>
                                        <p:cTn id="56" dur="2000"/>
                                        <p:tgtEl>
                                          <p:spTgt spid="14"/>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dissolve">
                                      <p:cBhvr>
                                        <p:cTn id="6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Chart bld="categoryEl"/>
        </p:bldSub>
      </p:bldGraphic>
      <p:bldGraphic spid="12" grpId="0">
        <p:bldSub>
          <a:bldChart bld="categoryEl"/>
        </p:bldSub>
      </p:bldGraphic>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804915" y="8765"/>
            <a:ext cx="6336704" cy="276999"/>
          </a:xfrm>
          <a:prstGeom prst="rect">
            <a:avLst/>
          </a:prstGeom>
        </p:spPr>
        <p:txBody>
          <a:bodyPr wrap="square">
            <a:spAutoFit/>
          </a:bodyPr>
          <a:lstStyle/>
          <a:p>
            <a:pPr algn="r"/>
            <a:r>
              <a:rPr lang="ja-JP" altLang="en-US" sz="1200" dirty="0" smtClean="0"/>
              <a:t>学力検査と生活アンケートのクロス集計（平成２８年度３月、久玉小）</a:t>
            </a:r>
            <a:endParaRPr lang="ja-JP" altLang="en-US" sz="1200" dirty="0"/>
          </a:p>
        </p:txBody>
      </p:sp>
      <p:sp>
        <p:nvSpPr>
          <p:cNvPr id="13" name="タイトル 1"/>
          <p:cNvSpPr txBox="1">
            <a:spLocks/>
          </p:cNvSpPr>
          <p:nvPr/>
        </p:nvSpPr>
        <p:spPr bwMode="auto">
          <a:xfrm>
            <a:off x="179512" y="5157192"/>
            <a:ext cx="8784976" cy="1511573"/>
          </a:xfrm>
          <a:prstGeom prst="rect">
            <a:avLst/>
          </a:prstGeom>
          <a:solidFill>
            <a:srgbClr val="FFFF00"/>
          </a:solidFill>
          <a:ln>
            <a:noFill/>
          </a:ln>
        </p:spPr>
        <p:txBody>
          <a:bodyPr anchor="t" anchorCtr="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defRPr/>
            </a:pPr>
            <a:r>
              <a:rPr lang="ja-JP" altLang="en-US" sz="2400" dirty="0" smtClean="0">
                <a:solidFill>
                  <a:srgbClr val="000000"/>
                </a:solidFill>
                <a:latin typeface="HGP創英角ﾎﾟｯﾌﾟ体" pitchFamily="50" charset="-128"/>
                <a:ea typeface="TT-JTCウインM10" pitchFamily="1" charset="-128"/>
              </a:rPr>
              <a:t>褒めてばかりじゃ育ちません。要求しないと、負荷を与えないと！要求や負荷が適度であればナイスです！そのうちハードな課題も要求できるようになります！</a:t>
            </a:r>
          </a:p>
        </p:txBody>
      </p:sp>
      <p:graphicFrame>
        <p:nvGraphicFramePr>
          <p:cNvPr id="9" name="グラフ 8"/>
          <p:cNvGraphicFramePr/>
          <p:nvPr/>
        </p:nvGraphicFramePr>
        <p:xfrm>
          <a:off x="179512" y="1700808"/>
          <a:ext cx="4248472" cy="33150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グラフ 11"/>
          <p:cNvGraphicFramePr/>
          <p:nvPr/>
        </p:nvGraphicFramePr>
        <p:xfrm>
          <a:off x="4572000" y="1700808"/>
          <a:ext cx="4408934" cy="3266306"/>
        </p:xfrm>
        <a:graphic>
          <a:graphicData uri="http://schemas.openxmlformats.org/drawingml/2006/chart">
            <c:chart xmlns:c="http://schemas.openxmlformats.org/drawingml/2006/chart" xmlns:r="http://schemas.openxmlformats.org/officeDocument/2006/relationships" r:id="rId3"/>
          </a:graphicData>
        </a:graphic>
      </p:graphicFrame>
      <p:sp>
        <p:nvSpPr>
          <p:cNvPr id="14" name="右大かっこ 13"/>
          <p:cNvSpPr/>
          <p:nvPr/>
        </p:nvSpPr>
        <p:spPr>
          <a:xfrm>
            <a:off x="8604448" y="2492896"/>
            <a:ext cx="216024" cy="720080"/>
          </a:xfrm>
          <a:prstGeom prst="rightBracket">
            <a:avLst/>
          </a:prstGeom>
          <a:ln w="381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タイトル 1"/>
          <p:cNvSpPr txBox="1">
            <a:spLocks/>
          </p:cNvSpPr>
          <p:nvPr/>
        </p:nvSpPr>
        <p:spPr bwMode="auto">
          <a:xfrm>
            <a:off x="107504" y="476672"/>
            <a:ext cx="8892480" cy="936104"/>
          </a:xfrm>
          <a:prstGeom prst="rect">
            <a:avLst/>
          </a:prstGeom>
          <a:solidFill>
            <a:srgbClr val="92D050"/>
          </a:solidFill>
          <a:ln>
            <a:noFill/>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defRPr/>
            </a:pPr>
            <a:r>
              <a:rPr lang="ja-JP" altLang="en-US" sz="2800" dirty="0" smtClean="0">
                <a:solidFill>
                  <a:srgbClr val="000000"/>
                </a:solidFill>
                <a:latin typeface="HGP創英角ﾎﾟｯﾌﾟ体" pitchFamily="50" charset="-128"/>
                <a:ea typeface="TT-JTCウインM10" pitchFamily="1" charset="-128"/>
              </a:rPr>
              <a:t>「自己肯定感が高いほど学力が高い」と言うが、自己肯定感だけじゃダメ？</a:t>
            </a:r>
          </a:p>
        </p:txBody>
      </p:sp>
    </p:spTree>
    <p:extLst>
      <p:ext uri="{BB962C8B-B14F-4D97-AF65-F5344CB8AC3E}">
        <p14:creationId xmlns:p14="http://schemas.microsoft.com/office/powerpoint/2010/main" val="4062287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9">
                                            <p:graphicEl>
                                              <a:chart seriesIdx="-3" categoryIdx="-3" bldStep="gridLegend"/>
                                            </p:graphicEl>
                                          </p:spTgt>
                                        </p:tgtEl>
                                        <p:attrNameLst>
                                          <p:attrName>style.visibility</p:attrName>
                                        </p:attrNameLst>
                                      </p:cBhvr>
                                      <p:to>
                                        <p:strVal val="visible"/>
                                      </p:to>
                                    </p:set>
                                    <p:animEffect transition="in" filter="slide(fromLeft)">
                                      <p:cBhvr>
                                        <p:cTn id="7" dur="500"/>
                                        <p:tgtEl>
                                          <p:spTgt spid="9">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9">
                                            <p:graphicEl>
                                              <a:chart seriesIdx="0" categoryIdx="0" bldStep="ptInCategory"/>
                                            </p:graphicEl>
                                          </p:spTgt>
                                        </p:tgtEl>
                                        <p:attrNameLst>
                                          <p:attrName>style.visibility</p:attrName>
                                        </p:attrNameLst>
                                      </p:cBhvr>
                                      <p:to>
                                        <p:strVal val="visible"/>
                                      </p:to>
                                    </p:set>
                                    <p:animEffect transition="in" filter="slide(fromLeft)">
                                      <p:cBhvr>
                                        <p:cTn id="12" dur="500"/>
                                        <p:tgtEl>
                                          <p:spTgt spid="9">
                                            <p:graphicEl>
                                              <a:chart seriesIdx="0" categoryIdx="0" bldStep="ptInCategory"/>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9">
                                            <p:graphicEl>
                                              <a:chart seriesIdx="0" categoryIdx="1" bldStep="ptInCategory"/>
                                            </p:graphicEl>
                                          </p:spTgt>
                                        </p:tgtEl>
                                        <p:attrNameLst>
                                          <p:attrName>style.visibility</p:attrName>
                                        </p:attrNameLst>
                                      </p:cBhvr>
                                      <p:to>
                                        <p:strVal val="visible"/>
                                      </p:to>
                                    </p:set>
                                    <p:animEffect transition="in" filter="slide(fromLeft)">
                                      <p:cBhvr>
                                        <p:cTn id="17" dur="500"/>
                                        <p:tgtEl>
                                          <p:spTgt spid="9">
                                            <p:graphicEl>
                                              <a:chart seriesIdx="0" categoryIdx="1" bldStep="ptInCategory"/>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9">
                                            <p:graphicEl>
                                              <a:chart seriesIdx="0" categoryIdx="2" bldStep="ptInCategory"/>
                                            </p:graphicEl>
                                          </p:spTgt>
                                        </p:tgtEl>
                                        <p:attrNameLst>
                                          <p:attrName>style.visibility</p:attrName>
                                        </p:attrNameLst>
                                      </p:cBhvr>
                                      <p:to>
                                        <p:strVal val="visible"/>
                                      </p:to>
                                    </p:set>
                                    <p:animEffect transition="in" filter="slide(fromLeft)">
                                      <p:cBhvr>
                                        <p:cTn id="22" dur="500"/>
                                        <p:tgtEl>
                                          <p:spTgt spid="9">
                                            <p:graphicEl>
                                              <a:chart seriesIdx="0" categoryIdx="2" bldStep="ptInCategory"/>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9">
                                            <p:graphicEl>
                                              <a:chart seriesIdx="0" categoryIdx="3" bldStep="ptInCategory"/>
                                            </p:graphicEl>
                                          </p:spTgt>
                                        </p:tgtEl>
                                        <p:attrNameLst>
                                          <p:attrName>style.visibility</p:attrName>
                                        </p:attrNameLst>
                                      </p:cBhvr>
                                      <p:to>
                                        <p:strVal val="visible"/>
                                      </p:to>
                                    </p:set>
                                    <p:animEffect transition="in" filter="slide(fromLeft)">
                                      <p:cBhvr>
                                        <p:cTn id="27" dur="500"/>
                                        <p:tgtEl>
                                          <p:spTgt spid="9">
                                            <p:graphicEl>
                                              <a:chart seriesIdx="0" categoryIdx="3" bldStep="ptInCategory"/>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8" fill="hold" grpId="0" nodeType="clickEffect">
                                  <p:stCondLst>
                                    <p:cond delay="0"/>
                                  </p:stCondLst>
                                  <p:childTnLst>
                                    <p:set>
                                      <p:cBhvr>
                                        <p:cTn id="31" dur="1" fill="hold">
                                          <p:stCondLst>
                                            <p:cond delay="0"/>
                                          </p:stCondLst>
                                        </p:cTn>
                                        <p:tgtEl>
                                          <p:spTgt spid="12">
                                            <p:graphicEl>
                                              <a:chart seriesIdx="-3" categoryIdx="-3" bldStep="gridLegend"/>
                                            </p:graphicEl>
                                          </p:spTgt>
                                        </p:tgtEl>
                                        <p:attrNameLst>
                                          <p:attrName>style.visibility</p:attrName>
                                        </p:attrNameLst>
                                      </p:cBhvr>
                                      <p:to>
                                        <p:strVal val="visible"/>
                                      </p:to>
                                    </p:set>
                                    <p:animEffect transition="in" filter="slide(fromLeft)">
                                      <p:cBhvr>
                                        <p:cTn id="32" dur="500"/>
                                        <p:tgtEl>
                                          <p:spTgt spid="12">
                                            <p:graphicEl>
                                              <a:chart seriesIdx="-3" categoryIdx="-3" bldStep="gridLegend"/>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8" fill="hold" grpId="0" nodeType="clickEffect">
                                  <p:stCondLst>
                                    <p:cond delay="0"/>
                                  </p:stCondLst>
                                  <p:childTnLst>
                                    <p:set>
                                      <p:cBhvr>
                                        <p:cTn id="36" dur="1" fill="hold">
                                          <p:stCondLst>
                                            <p:cond delay="0"/>
                                          </p:stCondLst>
                                        </p:cTn>
                                        <p:tgtEl>
                                          <p:spTgt spid="12">
                                            <p:graphicEl>
                                              <a:chart seriesIdx="0" categoryIdx="0" bldStep="ptInCategory"/>
                                            </p:graphicEl>
                                          </p:spTgt>
                                        </p:tgtEl>
                                        <p:attrNameLst>
                                          <p:attrName>style.visibility</p:attrName>
                                        </p:attrNameLst>
                                      </p:cBhvr>
                                      <p:to>
                                        <p:strVal val="visible"/>
                                      </p:to>
                                    </p:set>
                                    <p:animEffect transition="in" filter="slide(fromLeft)">
                                      <p:cBhvr>
                                        <p:cTn id="37" dur="500"/>
                                        <p:tgtEl>
                                          <p:spTgt spid="12">
                                            <p:graphicEl>
                                              <a:chart seriesIdx="0" categoryIdx="0" bldStep="ptInCategory"/>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8" fill="hold" grpId="0" nodeType="clickEffect">
                                  <p:stCondLst>
                                    <p:cond delay="0"/>
                                  </p:stCondLst>
                                  <p:childTnLst>
                                    <p:set>
                                      <p:cBhvr>
                                        <p:cTn id="41" dur="1" fill="hold">
                                          <p:stCondLst>
                                            <p:cond delay="0"/>
                                          </p:stCondLst>
                                        </p:cTn>
                                        <p:tgtEl>
                                          <p:spTgt spid="12">
                                            <p:graphicEl>
                                              <a:chart seriesIdx="0" categoryIdx="1" bldStep="ptInCategory"/>
                                            </p:graphicEl>
                                          </p:spTgt>
                                        </p:tgtEl>
                                        <p:attrNameLst>
                                          <p:attrName>style.visibility</p:attrName>
                                        </p:attrNameLst>
                                      </p:cBhvr>
                                      <p:to>
                                        <p:strVal val="visible"/>
                                      </p:to>
                                    </p:set>
                                    <p:animEffect transition="in" filter="slide(fromLeft)">
                                      <p:cBhvr>
                                        <p:cTn id="42" dur="500"/>
                                        <p:tgtEl>
                                          <p:spTgt spid="12">
                                            <p:graphicEl>
                                              <a:chart seriesIdx="0" categoryIdx="1" bldStep="ptInCategory"/>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8" fill="hold" grpId="0" nodeType="clickEffect">
                                  <p:stCondLst>
                                    <p:cond delay="0"/>
                                  </p:stCondLst>
                                  <p:childTnLst>
                                    <p:set>
                                      <p:cBhvr>
                                        <p:cTn id="46" dur="1" fill="hold">
                                          <p:stCondLst>
                                            <p:cond delay="0"/>
                                          </p:stCondLst>
                                        </p:cTn>
                                        <p:tgtEl>
                                          <p:spTgt spid="12">
                                            <p:graphicEl>
                                              <a:chart seriesIdx="0" categoryIdx="2" bldStep="ptInCategory"/>
                                            </p:graphicEl>
                                          </p:spTgt>
                                        </p:tgtEl>
                                        <p:attrNameLst>
                                          <p:attrName>style.visibility</p:attrName>
                                        </p:attrNameLst>
                                      </p:cBhvr>
                                      <p:to>
                                        <p:strVal val="visible"/>
                                      </p:to>
                                    </p:set>
                                    <p:animEffect transition="in" filter="slide(fromLeft)">
                                      <p:cBhvr>
                                        <p:cTn id="47" dur="500"/>
                                        <p:tgtEl>
                                          <p:spTgt spid="12">
                                            <p:graphicEl>
                                              <a:chart seriesIdx="0" categoryIdx="2" bldStep="ptInCategory"/>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8" fill="hold" grpId="0" nodeType="clickEffect">
                                  <p:stCondLst>
                                    <p:cond delay="0"/>
                                  </p:stCondLst>
                                  <p:childTnLst>
                                    <p:set>
                                      <p:cBhvr>
                                        <p:cTn id="51" dur="1" fill="hold">
                                          <p:stCondLst>
                                            <p:cond delay="0"/>
                                          </p:stCondLst>
                                        </p:cTn>
                                        <p:tgtEl>
                                          <p:spTgt spid="12">
                                            <p:graphicEl>
                                              <a:chart seriesIdx="0" categoryIdx="3" bldStep="ptInCategory"/>
                                            </p:graphicEl>
                                          </p:spTgt>
                                        </p:tgtEl>
                                        <p:attrNameLst>
                                          <p:attrName>style.visibility</p:attrName>
                                        </p:attrNameLst>
                                      </p:cBhvr>
                                      <p:to>
                                        <p:strVal val="visible"/>
                                      </p:to>
                                    </p:set>
                                    <p:animEffect transition="in" filter="slide(fromLeft)">
                                      <p:cBhvr>
                                        <p:cTn id="52" dur="500"/>
                                        <p:tgtEl>
                                          <p:spTgt spid="12">
                                            <p:graphicEl>
                                              <a:chart seriesIdx="0" categoryIdx="3" bldStep="ptInCategory"/>
                                            </p:graphic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ox(in)">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dissolve">
                                      <p:cBhvr>
                                        <p:cTn id="62" dur="500"/>
                                        <p:tgtEl>
                                          <p:spTgt spid="13"/>
                                        </p:tgtEl>
                                      </p:cBhvr>
                                    </p:animEffect>
                                  </p:childTnLst>
                                </p:cTn>
                              </p:par>
                            </p:childTnLst>
                          </p:cTn>
                        </p:par>
                        <p:par>
                          <p:cTn id="63" fill="hold">
                            <p:stCondLst>
                              <p:cond delay="500"/>
                            </p:stCondLst>
                            <p:childTnLst>
                              <p:par>
                                <p:cTn id="64" presetID="10" presetClass="entr" presetSubtype="0" fill="hold" grpId="0" nodeType="after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Graphic spid="9" grpId="0">
        <p:bldSub>
          <a:bldChart bld="categoryEl"/>
        </p:bldSub>
      </p:bldGraphic>
      <p:bldGraphic spid="12" grpId="0">
        <p:bldSub>
          <a:bldChart bld="categoryEl"/>
        </p:bldSub>
      </p:bldGraphic>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p:txBody>
          <a:bodyPr/>
          <a:lstStyle/>
          <a:p>
            <a:pPr>
              <a:defRPr/>
            </a:pPr>
            <a:fld id="{DE0DC6EA-88DC-499E-A0F2-8E92ECFFE965}" type="slidenum">
              <a:rPr lang="ja-JP" altLang="en-US"/>
              <a:pPr>
                <a:defRPr/>
              </a:pPr>
              <a:t>8</a:t>
            </a:fld>
            <a:endParaRPr lang="ja-JP" altLang="en-US"/>
          </a:p>
        </p:txBody>
      </p:sp>
      <p:sp>
        <p:nvSpPr>
          <p:cNvPr id="4" name="タイトル 1"/>
          <p:cNvSpPr txBox="1">
            <a:spLocks/>
          </p:cNvSpPr>
          <p:nvPr/>
        </p:nvSpPr>
        <p:spPr bwMode="auto">
          <a:xfrm>
            <a:off x="395288" y="332656"/>
            <a:ext cx="8353425" cy="4464496"/>
          </a:xfrm>
          <a:prstGeom prst="rect">
            <a:avLst/>
          </a:prstGeom>
          <a:solidFill>
            <a:srgbClr val="FFC000"/>
          </a:solidFill>
          <a:ln>
            <a:solidFill>
              <a:schemeClr val="tx1"/>
            </a:solidFill>
          </a:ln>
          <a:extLst/>
        </p:spPr>
        <p:txBody>
          <a:bodyPr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3200" dirty="0" smtClean="0">
                <a:solidFill>
                  <a:srgbClr val="000000"/>
                </a:solidFill>
                <a:latin typeface="Calibri" pitchFamily="34" charset="0"/>
                <a:ea typeface="TT-JTCナミキPOP-U" pitchFamily="1" charset="-128"/>
              </a:rPr>
              <a:t>親から言われていやだった言い方を我が子にしてはっとするってことないですか？自分たちの子育てはほぼ、親の子育てを参考にするか、反面教師にするかです。</a:t>
            </a:r>
            <a:endParaRPr lang="en-US" altLang="ja-JP" sz="3200" dirty="0" smtClean="0">
              <a:solidFill>
                <a:srgbClr val="000000"/>
              </a:solidFill>
              <a:latin typeface="Calibri" pitchFamily="34" charset="0"/>
              <a:ea typeface="TT-JTCナミキPOP-U" pitchFamily="1" charset="-128"/>
            </a:endParaRPr>
          </a:p>
          <a:p>
            <a:pPr eaLnBrk="1" hangingPunct="1"/>
            <a:r>
              <a:rPr lang="ja-JP" altLang="en-US" sz="3200" dirty="0" smtClean="0">
                <a:solidFill>
                  <a:srgbClr val="000000"/>
                </a:solidFill>
                <a:latin typeface="Calibri" pitchFamily="34" charset="0"/>
                <a:ea typeface="TT-JTCナミキPOP-U" pitchFamily="1" charset="-128"/>
              </a:rPr>
              <a:t>本当はもっと他からデータ（情報）を入れた方がいいんですよね。学校通信、学級通信、ホームページ、チェックしましょう。</a:t>
            </a:r>
            <a:endParaRPr lang="ja-JP" altLang="en-US" sz="3200" dirty="0">
              <a:solidFill>
                <a:srgbClr val="000000"/>
              </a:solidFill>
              <a:latin typeface="Calibri" pitchFamily="34" charset="0"/>
              <a:ea typeface="TT-JTCナミキPOP-U" pitchFamily="1" charset="-128"/>
            </a:endParaRPr>
          </a:p>
        </p:txBody>
      </p:sp>
      <p:sp>
        <p:nvSpPr>
          <p:cNvPr id="7" name="タイトル 1"/>
          <p:cNvSpPr txBox="1">
            <a:spLocks/>
          </p:cNvSpPr>
          <p:nvPr/>
        </p:nvSpPr>
        <p:spPr bwMode="auto">
          <a:xfrm>
            <a:off x="395288" y="5013176"/>
            <a:ext cx="8353425" cy="1700411"/>
          </a:xfrm>
          <a:prstGeom prst="rect">
            <a:avLst/>
          </a:prstGeom>
          <a:solidFill>
            <a:srgbClr val="FFFF00"/>
          </a:solidFill>
          <a:ln>
            <a:solidFill>
              <a:schemeClr val="tx1"/>
            </a:solidFill>
          </a:ln>
          <a:extLst/>
        </p:spPr>
        <p:txBody>
          <a:bodyPr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5400" dirty="0" smtClean="0">
                <a:solidFill>
                  <a:srgbClr val="000000"/>
                </a:solidFill>
                <a:latin typeface="Calibri" pitchFamily="34" charset="0"/>
                <a:ea typeface="TT-JTCナミキPOP-U" pitchFamily="1" charset="-128"/>
              </a:rPr>
              <a:t>子育て情報に敏感になろう！</a:t>
            </a:r>
            <a:endParaRPr lang="ja-JP" altLang="en-US" sz="5400" dirty="0">
              <a:solidFill>
                <a:srgbClr val="000000"/>
              </a:solidFill>
              <a:latin typeface="Calibri" pitchFamily="34" charset="0"/>
              <a:ea typeface="TT-JTCナミキPOP-U" pitchFamily="1" charset="-128"/>
            </a:endParaRPr>
          </a:p>
        </p:txBody>
      </p:sp>
    </p:spTree>
    <p:extLst>
      <p:ext uri="{BB962C8B-B14F-4D97-AF65-F5344CB8AC3E}">
        <p14:creationId xmlns:p14="http://schemas.microsoft.com/office/powerpoint/2010/main" val="209648205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bwMode="auto">
          <a:xfrm>
            <a:off x="57149" y="93186"/>
            <a:ext cx="8928991" cy="6576173"/>
          </a:xfrm>
          <a:prstGeom prst="rect">
            <a:avLst/>
          </a:prstGeom>
          <a:solidFill>
            <a:srgbClr val="FFC000"/>
          </a:solidFill>
          <a:ln>
            <a:noFill/>
          </a:ln>
          <a:extLst/>
        </p:spPr>
        <p:txBody>
          <a:bodyPr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lnSpc>
                <a:spcPts val="3600"/>
              </a:lnSpc>
            </a:pPr>
            <a:r>
              <a:rPr lang="ja-JP" altLang="en-US" sz="2000" dirty="0" smtClean="0">
                <a:solidFill>
                  <a:srgbClr val="000000"/>
                </a:solidFill>
                <a:latin typeface="AR P丸ゴシック体E" pitchFamily="50" charset="-128"/>
                <a:ea typeface="AR P丸ゴシック体E" pitchFamily="50" charset="-128"/>
              </a:rPr>
              <a:t>　子育ては、子どものためによかれと思ってやっていることが、子どもの成長を妨げている、ということが、結構あります。子どもの言うがまま、なすがままなら、そのレベルまでしか成長できません。いやなことはやりたがらないのが人間ですよ、大人を含めて。だから、もっともっとと要求してあげないと、いやなこともできるようになら</a:t>
            </a:r>
            <a:r>
              <a:rPr lang="ja-JP" altLang="en-US" sz="2000" dirty="0">
                <a:solidFill>
                  <a:srgbClr val="000000"/>
                </a:solidFill>
                <a:latin typeface="AR P丸ゴシック体E" pitchFamily="50" charset="-128"/>
                <a:ea typeface="AR P丸ゴシック体E" pitchFamily="50" charset="-128"/>
              </a:rPr>
              <a:t>ないと</a:t>
            </a:r>
            <a:r>
              <a:rPr lang="ja-JP" altLang="en-US" sz="2000" dirty="0" smtClean="0">
                <a:solidFill>
                  <a:srgbClr val="000000"/>
                </a:solidFill>
                <a:latin typeface="AR P丸ゴシック体E" pitchFamily="50" charset="-128"/>
                <a:ea typeface="AR P丸ゴシック体E" pitchFamily="50" charset="-128"/>
              </a:rPr>
              <a:t>。大人になって思いませんか？人生とは、やりたいことやってる時間よりもやらなければいけないことをやっている時間の方が圧倒的に多いことに。今、目の前の子どもの行動の判断基準は、１０年後もそれでいいかということです。１０年ものさしで、子どもを計りましょう。そして子育てはあっという間です。一緒にいる時間なんてとても限られていると言うことに子どもが家を出て初めて実感します。それまでに親の人生観をできるだけたくさん伝えないと！</a:t>
            </a:r>
            <a:endParaRPr lang="en-US" altLang="ja-JP" sz="2000" dirty="0" smtClean="0">
              <a:solidFill>
                <a:srgbClr val="000000"/>
              </a:solidFill>
              <a:latin typeface="AR P丸ゴシック体E" pitchFamily="50" charset="-128"/>
              <a:ea typeface="AR P丸ゴシック体E" pitchFamily="50" charset="-128"/>
            </a:endParaRPr>
          </a:p>
        </p:txBody>
      </p:sp>
      <p:sp>
        <p:nvSpPr>
          <p:cNvPr id="2" name="スライド番号プレースホルダー 1"/>
          <p:cNvSpPr>
            <a:spLocks noGrp="1"/>
          </p:cNvSpPr>
          <p:nvPr>
            <p:ph type="sldNum" sz="quarter" idx="12"/>
          </p:nvPr>
        </p:nvSpPr>
        <p:spPr/>
        <p:txBody>
          <a:bodyPr/>
          <a:lstStyle/>
          <a:p>
            <a:pPr>
              <a:defRPr/>
            </a:pPr>
            <a:fld id="{CEB96B62-E705-4AFC-B74F-F03FEFB26694}" type="slidenum">
              <a:rPr lang="ja-JP" altLang="en-US" smtClean="0">
                <a:solidFill>
                  <a:prstClr val="black">
                    <a:tint val="75000"/>
                  </a:prstClr>
                </a:solidFill>
              </a:rPr>
              <a:pPr>
                <a:defRPr/>
              </a:pPr>
              <a:t>9</a:t>
            </a:fld>
            <a:endParaRPr lang="ja-JP" altLang="en-US">
              <a:solidFill>
                <a:prstClr val="black">
                  <a:tint val="75000"/>
                </a:prstClr>
              </a:solidFill>
            </a:endParaRPr>
          </a:p>
        </p:txBody>
      </p:sp>
    </p:spTree>
    <p:extLst>
      <p:ext uri="{BB962C8B-B14F-4D97-AF65-F5344CB8AC3E}">
        <p14:creationId xmlns:p14="http://schemas.microsoft.com/office/powerpoint/2010/main" val="7730660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1871</TotalTime>
  <Words>577</Words>
  <Application>Microsoft Office PowerPoint</Application>
  <PresentationFormat>画面に合わせる (4:3)</PresentationFormat>
  <Paragraphs>51</Paragraphs>
  <Slides>9</Slides>
  <Notes>5</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9</vt:i4>
      </vt:variant>
    </vt:vector>
  </HeadingPairs>
  <TitlesOfParts>
    <vt:vector size="20" baseType="lpstr">
      <vt:lpstr>AR PハイカラＰＯＰ体H</vt:lpstr>
      <vt:lpstr>AR PハイカラPOP体H04</vt:lpstr>
      <vt:lpstr>AR P丸ゴシック体E</vt:lpstr>
      <vt:lpstr>ＤＦＧロマン雪W9</vt:lpstr>
      <vt:lpstr>HGP創英角ﾎﾟｯﾌﾟ体</vt:lpstr>
      <vt:lpstr>ＭＳ Ｐゴシック</vt:lpstr>
      <vt:lpstr>TT-JTCウインM10</vt:lpstr>
      <vt:lpstr>TT-JTCナミキPOP-U</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kumamoto</dc:creator>
  <cp:lastModifiedBy>gogosyoest20</cp:lastModifiedBy>
  <cp:revision>143</cp:revision>
  <cp:lastPrinted>2020-10-15T03:54:54Z</cp:lastPrinted>
  <dcterms:created xsi:type="dcterms:W3CDTF">2014-11-17T09:01:53Z</dcterms:created>
  <dcterms:modified xsi:type="dcterms:W3CDTF">2020-10-20T02:52:49Z</dcterms:modified>
</cp:coreProperties>
</file>