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Lst>
  <p:sldSz cx="6858000" cy="9906000" type="A4"/>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80" d="100"/>
          <a:sy n="80" d="100"/>
        </p:scale>
        <p:origin x="1476" y="-13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______.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______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______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______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______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______5.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ja-JP" altLang="en-US" sz="1200"/>
              <a:t>相手の目を見ながら話すことを心がけていますか</a:t>
            </a:r>
            <a:r>
              <a:rPr lang="en-US" altLang="ja-JP" sz="1200"/>
              <a:t>(</a:t>
            </a:r>
            <a:r>
              <a:rPr lang="ja-JP" altLang="en-US" sz="1200"/>
              <a:t>アイコンタクト</a:t>
            </a:r>
            <a:r>
              <a:rPr lang="en-US" altLang="ja-JP" sz="1200"/>
              <a:t>)</a:t>
            </a:r>
            <a:r>
              <a:rPr lang="ja-JP" altLang="en-US" sz="1200"/>
              <a:t>。</a:t>
            </a:r>
          </a:p>
        </c:rich>
      </c:tx>
      <c:layout/>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bar"/>
        <c:grouping val="percentStacked"/>
        <c:varyColors val="0"/>
        <c:ser>
          <c:idx val="0"/>
          <c:order val="0"/>
          <c:tx>
            <c:strRef>
              <c:f>Sheet1!$C$26</c:f>
              <c:strCache>
                <c:ptCount val="1"/>
                <c:pt idx="0">
                  <c:v>いつも</c:v>
                </c:pt>
              </c:strCache>
            </c:strRef>
          </c:tx>
          <c:spPr>
            <a:solidFill>
              <a:schemeClr val="accent1"/>
            </a:solidFill>
            <a:ln>
              <a:noFill/>
            </a:ln>
            <a:effectLst/>
          </c:spPr>
          <c:invertIfNegative val="0"/>
          <c:cat>
            <c:strRef>
              <c:f>Sheet1!$B$27:$B$32</c:f>
              <c:strCache>
                <c:ptCount val="6"/>
                <c:pt idx="0">
                  <c:v>小１</c:v>
                </c:pt>
                <c:pt idx="1">
                  <c:v>小２</c:v>
                </c:pt>
                <c:pt idx="2">
                  <c:v>小３</c:v>
                </c:pt>
                <c:pt idx="3">
                  <c:v>小４</c:v>
                </c:pt>
                <c:pt idx="4">
                  <c:v>小５</c:v>
                </c:pt>
                <c:pt idx="5">
                  <c:v>小６</c:v>
                </c:pt>
              </c:strCache>
            </c:strRef>
          </c:cat>
          <c:val>
            <c:numRef>
              <c:f>Sheet1!$C$27:$C$32</c:f>
              <c:numCache>
                <c:formatCode>General</c:formatCode>
                <c:ptCount val="6"/>
                <c:pt idx="0">
                  <c:v>5</c:v>
                </c:pt>
                <c:pt idx="1">
                  <c:v>6</c:v>
                </c:pt>
                <c:pt idx="2">
                  <c:v>4</c:v>
                </c:pt>
                <c:pt idx="3">
                  <c:v>9</c:v>
                </c:pt>
                <c:pt idx="4">
                  <c:v>3</c:v>
                </c:pt>
                <c:pt idx="5">
                  <c:v>2</c:v>
                </c:pt>
              </c:numCache>
            </c:numRef>
          </c:val>
          <c:extLst>
            <c:ext xmlns:c16="http://schemas.microsoft.com/office/drawing/2014/chart" uri="{C3380CC4-5D6E-409C-BE32-E72D297353CC}">
              <c16:uniqueId val="{00000000-5C6E-4C92-87DC-D022AADF8525}"/>
            </c:ext>
          </c:extLst>
        </c:ser>
        <c:ser>
          <c:idx val="1"/>
          <c:order val="1"/>
          <c:tx>
            <c:strRef>
              <c:f>Sheet1!$D$26</c:f>
              <c:strCache>
                <c:ptCount val="1"/>
                <c:pt idx="0">
                  <c:v>だいたい</c:v>
                </c:pt>
              </c:strCache>
            </c:strRef>
          </c:tx>
          <c:spPr>
            <a:solidFill>
              <a:schemeClr val="accent2"/>
            </a:solidFill>
            <a:ln>
              <a:noFill/>
            </a:ln>
            <a:effectLst/>
          </c:spPr>
          <c:invertIfNegative val="0"/>
          <c:cat>
            <c:strRef>
              <c:f>Sheet1!$B$27:$B$32</c:f>
              <c:strCache>
                <c:ptCount val="6"/>
                <c:pt idx="0">
                  <c:v>小１</c:v>
                </c:pt>
                <c:pt idx="1">
                  <c:v>小２</c:v>
                </c:pt>
                <c:pt idx="2">
                  <c:v>小３</c:v>
                </c:pt>
                <c:pt idx="3">
                  <c:v>小４</c:v>
                </c:pt>
                <c:pt idx="4">
                  <c:v>小５</c:v>
                </c:pt>
                <c:pt idx="5">
                  <c:v>小６</c:v>
                </c:pt>
              </c:strCache>
            </c:strRef>
          </c:cat>
          <c:val>
            <c:numRef>
              <c:f>Sheet1!$D$27:$D$32</c:f>
              <c:numCache>
                <c:formatCode>General</c:formatCode>
                <c:ptCount val="6"/>
                <c:pt idx="0">
                  <c:v>3</c:v>
                </c:pt>
                <c:pt idx="1">
                  <c:v>4</c:v>
                </c:pt>
                <c:pt idx="2">
                  <c:v>6</c:v>
                </c:pt>
                <c:pt idx="3">
                  <c:v>7</c:v>
                </c:pt>
                <c:pt idx="4">
                  <c:v>5</c:v>
                </c:pt>
                <c:pt idx="5">
                  <c:v>7</c:v>
                </c:pt>
              </c:numCache>
            </c:numRef>
          </c:val>
          <c:extLst>
            <c:ext xmlns:c16="http://schemas.microsoft.com/office/drawing/2014/chart" uri="{C3380CC4-5D6E-409C-BE32-E72D297353CC}">
              <c16:uniqueId val="{00000001-5C6E-4C92-87DC-D022AADF8525}"/>
            </c:ext>
          </c:extLst>
        </c:ser>
        <c:ser>
          <c:idx val="2"/>
          <c:order val="2"/>
          <c:tx>
            <c:strRef>
              <c:f>Sheet1!$E$26</c:f>
              <c:strCache>
                <c:ptCount val="1"/>
                <c:pt idx="0">
                  <c:v>あまり</c:v>
                </c:pt>
              </c:strCache>
            </c:strRef>
          </c:tx>
          <c:spPr>
            <a:solidFill>
              <a:schemeClr val="accent3"/>
            </a:solidFill>
            <a:ln>
              <a:noFill/>
            </a:ln>
            <a:effectLst/>
          </c:spPr>
          <c:invertIfNegative val="0"/>
          <c:cat>
            <c:strRef>
              <c:f>Sheet1!$B$27:$B$32</c:f>
              <c:strCache>
                <c:ptCount val="6"/>
                <c:pt idx="0">
                  <c:v>小１</c:v>
                </c:pt>
                <c:pt idx="1">
                  <c:v>小２</c:v>
                </c:pt>
                <c:pt idx="2">
                  <c:v>小３</c:v>
                </c:pt>
                <c:pt idx="3">
                  <c:v>小４</c:v>
                </c:pt>
                <c:pt idx="4">
                  <c:v>小５</c:v>
                </c:pt>
                <c:pt idx="5">
                  <c:v>小６</c:v>
                </c:pt>
              </c:strCache>
            </c:strRef>
          </c:cat>
          <c:val>
            <c:numRef>
              <c:f>Sheet1!$E$27:$E$32</c:f>
              <c:numCache>
                <c:formatCode>General</c:formatCode>
                <c:ptCount val="6"/>
                <c:pt idx="0">
                  <c:v>1</c:v>
                </c:pt>
                <c:pt idx="1">
                  <c:v>0</c:v>
                </c:pt>
                <c:pt idx="2">
                  <c:v>0</c:v>
                </c:pt>
                <c:pt idx="3">
                  <c:v>0</c:v>
                </c:pt>
                <c:pt idx="4">
                  <c:v>1</c:v>
                </c:pt>
                <c:pt idx="5">
                  <c:v>0</c:v>
                </c:pt>
              </c:numCache>
            </c:numRef>
          </c:val>
          <c:extLst>
            <c:ext xmlns:c16="http://schemas.microsoft.com/office/drawing/2014/chart" uri="{C3380CC4-5D6E-409C-BE32-E72D297353CC}">
              <c16:uniqueId val="{00000002-5C6E-4C92-87DC-D022AADF8525}"/>
            </c:ext>
          </c:extLst>
        </c:ser>
        <c:ser>
          <c:idx val="3"/>
          <c:order val="3"/>
          <c:tx>
            <c:strRef>
              <c:f>Sheet1!$F$26</c:f>
              <c:strCache>
                <c:ptCount val="1"/>
                <c:pt idx="0">
                  <c:v>してない</c:v>
                </c:pt>
              </c:strCache>
            </c:strRef>
          </c:tx>
          <c:spPr>
            <a:solidFill>
              <a:schemeClr val="accent4"/>
            </a:solidFill>
            <a:ln>
              <a:noFill/>
            </a:ln>
            <a:effectLst/>
          </c:spPr>
          <c:invertIfNegative val="0"/>
          <c:cat>
            <c:strRef>
              <c:f>Sheet1!$B$27:$B$32</c:f>
              <c:strCache>
                <c:ptCount val="6"/>
                <c:pt idx="0">
                  <c:v>小１</c:v>
                </c:pt>
                <c:pt idx="1">
                  <c:v>小２</c:v>
                </c:pt>
                <c:pt idx="2">
                  <c:v>小３</c:v>
                </c:pt>
                <c:pt idx="3">
                  <c:v>小４</c:v>
                </c:pt>
                <c:pt idx="4">
                  <c:v>小５</c:v>
                </c:pt>
                <c:pt idx="5">
                  <c:v>小６</c:v>
                </c:pt>
              </c:strCache>
            </c:strRef>
          </c:cat>
          <c:val>
            <c:numRef>
              <c:f>Sheet1!$F$27:$F$32</c:f>
              <c:numCache>
                <c:formatCode>General</c:formatCode>
                <c:ptCount val="6"/>
                <c:pt idx="0">
                  <c:v>1</c:v>
                </c:pt>
                <c:pt idx="1">
                  <c:v>0</c:v>
                </c:pt>
                <c:pt idx="2">
                  <c:v>0</c:v>
                </c:pt>
                <c:pt idx="3">
                  <c:v>0</c:v>
                </c:pt>
                <c:pt idx="4">
                  <c:v>0</c:v>
                </c:pt>
                <c:pt idx="5">
                  <c:v>0</c:v>
                </c:pt>
              </c:numCache>
            </c:numRef>
          </c:val>
          <c:extLst>
            <c:ext xmlns:c16="http://schemas.microsoft.com/office/drawing/2014/chart" uri="{C3380CC4-5D6E-409C-BE32-E72D297353CC}">
              <c16:uniqueId val="{00000003-5C6E-4C92-87DC-D022AADF8525}"/>
            </c:ext>
          </c:extLst>
        </c:ser>
        <c:dLbls>
          <c:showLegendKey val="0"/>
          <c:showVal val="0"/>
          <c:showCatName val="0"/>
          <c:showSerName val="0"/>
          <c:showPercent val="0"/>
          <c:showBubbleSize val="0"/>
        </c:dLbls>
        <c:gapWidth val="150"/>
        <c:overlap val="100"/>
        <c:axId val="2026593792"/>
        <c:axId val="2026596704"/>
      </c:barChart>
      <c:catAx>
        <c:axId val="202659379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2026596704"/>
        <c:crosses val="autoZero"/>
        <c:auto val="1"/>
        <c:lblAlgn val="ctr"/>
        <c:lblOffset val="100"/>
        <c:noMultiLvlLbl val="0"/>
      </c:catAx>
      <c:valAx>
        <c:axId val="2026596704"/>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202659379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chart>
  <c:spPr>
    <a:noFill/>
    <a:ln>
      <a:noFill/>
    </a:ln>
    <a:effectLst/>
  </c:spPr>
  <c:txPr>
    <a:bodyPr/>
    <a:lstStyle/>
    <a:p>
      <a:pPr>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50" b="0" i="0" u="none" strike="noStrike" kern="1200" spc="0" baseline="0">
                <a:solidFill>
                  <a:schemeClr val="tx1">
                    <a:lumMod val="65000"/>
                    <a:lumOff val="35000"/>
                  </a:schemeClr>
                </a:solidFill>
                <a:latin typeface="+mn-lt"/>
                <a:ea typeface="+mn-ea"/>
                <a:cs typeface="+mn-cs"/>
              </a:defRPr>
            </a:pPr>
            <a:r>
              <a:rPr lang="ja-JP" altLang="en-US" sz="1050" dirty="0"/>
              <a:t>相手に伝わりやすいようにはっきりした大きさの声で話すことを心がけていますか</a:t>
            </a:r>
            <a:r>
              <a:rPr lang="ja-JP" altLang="en-US" sz="1050" dirty="0" smtClean="0"/>
              <a:t>。</a:t>
            </a:r>
            <a:r>
              <a:rPr lang="en-US" altLang="ja-JP" sz="1050" dirty="0" smtClean="0"/>
              <a:t>(</a:t>
            </a:r>
            <a:r>
              <a:rPr lang="ja-JP" altLang="en-US" sz="1050" dirty="0" smtClean="0"/>
              <a:t>クリアボイス</a:t>
            </a:r>
            <a:r>
              <a:rPr lang="en-US" altLang="ja-JP" sz="1050" dirty="0" smtClean="0"/>
              <a:t>)</a:t>
            </a:r>
            <a:endParaRPr lang="ja-JP" altLang="en-US" sz="1050" dirty="0"/>
          </a:p>
        </c:rich>
      </c:tx>
      <c:layout/>
      <c:overlay val="0"/>
      <c:spPr>
        <a:noFill/>
        <a:ln>
          <a:noFill/>
        </a:ln>
        <a:effectLst/>
      </c:spPr>
      <c:txPr>
        <a:bodyPr rot="0" spcFirstLastPara="1" vertOverflow="ellipsis" vert="horz" wrap="square" anchor="ctr" anchorCtr="1"/>
        <a:lstStyle/>
        <a:p>
          <a:pPr>
            <a:defRPr sz="105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bar"/>
        <c:grouping val="percentStacked"/>
        <c:varyColors val="0"/>
        <c:ser>
          <c:idx val="0"/>
          <c:order val="0"/>
          <c:tx>
            <c:strRef>
              <c:f>Sheet1!$C$12</c:f>
              <c:strCache>
                <c:ptCount val="1"/>
                <c:pt idx="0">
                  <c:v>いつも</c:v>
                </c:pt>
              </c:strCache>
            </c:strRef>
          </c:tx>
          <c:spPr>
            <a:solidFill>
              <a:schemeClr val="accent1"/>
            </a:solidFill>
            <a:ln>
              <a:noFill/>
            </a:ln>
            <a:effectLst/>
          </c:spPr>
          <c:invertIfNegative val="0"/>
          <c:cat>
            <c:strRef>
              <c:f>Sheet1!$B$13:$B$18</c:f>
              <c:strCache>
                <c:ptCount val="6"/>
                <c:pt idx="0">
                  <c:v>小１</c:v>
                </c:pt>
                <c:pt idx="1">
                  <c:v>小２</c:v>
                </c:pt>
                <c:pt idx="2">
                  <c:v>小３</c:v>
                </c:pt>
                <c:pt idx="3">
                  <c:v>小４</c:v>
                </c:pt>
                <c:pt idx="4">
                  <c:v>小５</c:v>
                </c:pt>
                <c:pt idx="5">
                  <c:v>小６</c:v>
                </c:pt>
              </c:strCache>
            </c:strRef>
          </c:cat>
          <c:val>
            <c:numRef>
              <c:f>Sheet1!$C$13:$C$18</c:f>
              <c:numCache>
                <c:formatCode>General</c:formatCode>
                <c:ptCount val="6"/>
                <c:pt idx="0">
                  <c:v>4</c:v>
                </c:pt>
                <c:pt idx="1">
                  <c:v>6</c:v>
                </c:pt>
                <c:pt idx="2">
                  <c:v>2</c:v>
                </c:pt>
                <c:pt idx="3">
                  <c:v>6</c:v>
                </c:pt>
                <c:pt idx="4">
                  <c:v>4</c:v>
                </c:pt>
                <c:pt idx="5">
                  <c:v>6</c:v>
                </c:pt>
              </c:numCache>
            </c:numRef>
          </c:val>
          <c:extLst>
            <c:ext xmlns:c16="http://schemas.microsoft.com/office/drawing/2014/chart" uri="{C3380CC4-5D6E-409C-BE32-E72D297353CC}">
              <c16:uniqueId val="{00000000-1117-4736-9D0D-341E20979BD4}"/>
            </c:ext>
          </c:extLst>
        </c:ser>
        <c:ser>
          <c:idx val="1"/>
          <c:order val="1"/>
          <c:tx>
            <c:strRef>
              <c:f>Sheet1!$D$12</c:f>
              <c:strCache>
                <c:ptCount val="1"/>
                <c:pt idx="0">
                  <c:v>だいたい</c:v>
                </c:pt>
              </c:strCache>
            </c:strRef>
          </c:tx>
          <c:spPr>
            <a:solidFill>
              <a:schemeClr val="accent2"/>
            </a:solidFill>
            <a:ln>
              <a:noFill/>
            </a:ln>
            <a:effectLst/>
          </c:spPr>
          <c:invertIfNegative val="0"/>
          <c:cat>
            <c:strRef>
              <c:f>Sheet1!$B$13:$B$18</c:f>
              <c:strCache>
                <c:ptCount val="6"/>
                <c:pt idx="0">
                  <c:v>小１</c:v>
                </c:pt>
                <c:pt idx="1">
                  <c:v>小２</c:v>
                </c:pt>
                <c:pt idx="2">
                  <c:v>小３</c:v>
                </c:pt>
                <c:pt idx="3">
                  <c:v>小４</c:v>
                </c:pt>
                <c:pt idx="4">
                  <c:v>小５</c:v>
                </c:pt>
                <c:pt idx="5">
                  <c:v>小６</c:v>
                </c:pt>
              </c:strCache>
            </c:strRef>
          </c:cat>
          <c:val>
            <c:numRef>
              <c:f>Sheet1!$D$13:$D$18</c:f>
              <c:numCache>
                <c:formatCode>General</c:formatCode>
                <c:ptCount val="6"/>
                <c:pt idx="0">
                  <c:v>3</c:v>
                </c:pt>
                <c:pt idx="1">
                  <c:v>2</c:v>
                </c:pt>
                <c:pt idx="2">
                  <c:v>7</c:v>
                </c:pt>
                <c:pt idx="3">
                  <c:v>9</c:v>
                </c:pt>
                <c:pt idx="4">
                  <c:v>5</c:v>
                </c:pt>
                <c:pt idx="5">
                  <c:v>3</c:v>
                </c:pt>
              </c:numCache>
            </c:numRef>
          </c:val>
          <c:extLst>
            <c:ext xmlns:c16="http://schemas.microsoft.com/office/drawing/2014/chart" uri="{C3380CC4-5D6E-409C-BE32-E72D297353CC}">
              <c16:uniqueId val="{00000001-1117-4736-9D0D-341E20979BD4}"/>
            </c:ext>
          </c:extLst>
        </c:ser>
        <c:ser>
          <c:idx val="2"/>
          <c:order val="2"/>
          <c:tx>
            <c:strRef>
              <c:f>Sheet1!$E$12</c:f>
              <c:strCache>
                <c:ptCount val="1"/>
                <c:pt idx="0">
                  <c:v>あまり</c:v>
                </c:pt>
              </c:strCache>
            </c:strRef>
          </c:tx>
          <c:spPr>
            <a:solidFill>
              <a:schemeClr val="accent3"/>
            </a:solidFill>
            <a:ln>
              <a:noFill/>
            </a:ln>
            <a:effectLst/>
          </c:spPr>
          <c:invertIfNegative val="0"/>
          <c:cat>
            <c:strRef>
              <c:f>Sheet1!$B$13:$B$18</c:f>
              <c:strCache>
                <c:ptCount val="6"/>
                <c:pt idx="0">
                  <c:v>小１</c:v>
                </c:pt>
                <c:pt idx="1">
                  <c:v>小２</c:v>
                </c:pt>
                <c:pt idx="2">
                  <c:v>小３</c:v>
                </c:pt>
                <c:pt idx="3">
                  <c:v>小４</c:v>
                </c:pt>
                <c:pt idx="4">
                  <c:v>小５</c:v>
                </c:pt>
                <c:pt idx="5">
                  <c:v>小６</c:v>
                </c:pt>
              </c:strCache>
            </c:strRef>
          </c:cat>
          <c:val>
            <c:numRef>
              <c:f>Sheet1!$E$13:$E$18</c:f>
              <c:numCache>
                <c:formatCode>General</c:formatCode>
                <c:ptCount val="6"/>
                <c:pt idx="0">
                  <c:v>2</c:v>
                </c:pt>
                <c:pt idx="1">
                  <c:v>1</c:v>
                </c:pt>
                <c:pt idx="2">
                  <c:v>1</c:v>
                </c:pt>
                <c:pt idx="3">
                  <c:v>1</c:v>
                </c:pt>
                <c:pt idx="4">
                  <c:v>0</c:v>
                </c:pt>
                <c:pt idx="5">
                  <c:v>0</c:v>
                </c:pt>
              </c:numCache>
            </c:numRef>
          </c:val>
          <c:extLst>
            <c:ext xmlns:c16="http://schemas.microsoft.com/office/drawing/2014/chart" uri="{C3380CC4-5D6E-409C-BE32-E72D297353CC}">
              <c16:uniqueId val="{00000002-1117-4736-9D0D-341E20979BD4}"/>
            </c:ext>
          </c:extLst>
        </c:ser>
        <c:ser>
          <c:idx val="3"/>
          <c:order val="3"/>
          <c:tx>
            <c:strRef>
              <c:f>Sheet1!$F$12</c:f>
              <c:strCache>
                <c:ptCount val="1"/>
                <c:pt idx="0">
                  <c:v>してない</c:v>
                </c:pt>
              </c:strCache>
            </c:strRef>
          </c:tx>
          <c:spPr>
            <a:solidFill>
              <a:schemeClr val="accent4"/>
            </a:solidFill>
            <a:ln>
              <a:noFill/>
            </a:ln>
            <a:effectLst/>
          </c:spPr>
          <c:invertIfNegative val="0"/>
          <c:cat>
            <c:strRef>
              <c:f>Sheet1!$B$13:$B$18</c:f>
              <c:strCache>
                <c:ptCount val="6"/>
                <c:pt idx="0">
                  <c:v>小１</c:v>
                </c:pt>
                <c:pt idx="1">
                  <c:v>小２</c:v>
                </c:pt>
                <c:pt idx="2">
                  <c:v>小３</c:v>
                </c:pt>
                <c:pt idx="3">
                  <c:v>小４</c:v>
                </c:pt>
                <c:pt idx="4">
                  <c:v>小５</c:v>
                </c:pt>
                <c:pt idx="5">
                  <c:v>小６</c:v>
                </c:pt>
              </c:strCache>
            </c:strRef>
          </c:cat>
          <c:val>
            <c:numRef>
              <c:f>Sheet1!$F$13:$F$18</c:f>
              <c:numCache>
                <c:formatCode>General</c:formatCode>
                <c:ptCount val="6"/>
                <c:pt idx="0">
                  <c:v>1</c:v>
                </c:pt>
                <c:pt idx="1">
                  <c:v>1</c:v>
                </c:pt>
                <c:pt idx="2">
                  <c:v>0</c:v>
                </c:pt>
                <c:pt idx="3">
                  <c:v>0</c:v>
                </c:pt>
                <c:pt idx="4">
                  <c:v>0</c:v>
                </c:pt>
                <c:pt idx="5">
                  <c:v>0</c:v>
                </c:pt>
              </c:numCache>
            </c:numRef>
          </c:val>
          <c:extLst>
            <c:ext xmlns:c16="http://schemas.microsoft.com/office/drawing/2014/chart" uri="{C3380CC4-5D6E-409C-BE32-E72D297353CC}">
              <c16:uniqueId val="{00000003-1117-4736-9D0D-341E20979BD4}"/>
            </c:ext>
          </c:extLst>
        </c:ser>
        <c:dLbls>
          <c:showLegendKey val="0"/>
          <c:showVal val="0"/>
          <c:showCatName val="0"/>
          <c:showSerName val="0"/>
          <c:showPercent val="0"/>
          <c:showBubbleSize val="0"/>
        </c:dLbls>
        <c:gapWidth val="150"/>
        <c:overlap val="100"/>
        <c:axId val="2026744736"/>
        <c:axId val="2026745568"/>
      </c:barChart>
      <c:catAx>
        <c:axId val="202674473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2026745568"/>
        <c:crosses val="autoZero"/>
        <c:auto val="1"/>
        <c:lblAlgn val="ctr"/>
        <c:lblOffset val="100"/>
        <c:noMultiLvlLbl val="0"/>
      </c:catAx>
      <c:valAx>
        <c:axId val="2026745568"/>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202674473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chart>
  <c:spPr>
    <a:noFill/>
    <a:ln>
      <a:noFill/>
    </a:ln>
    <a:effectLst/>
  </c:spPr>
  <c:txPr>
    <a:bodyPr/>
    <a:lstStyle/>
    <a:p>
      <a:pPr>
        <a:defRPr/>
      </a:pPr>
      <a:endParaRPr lang="ja-JP"/>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ja-JP" altLang="en-US" sz="1200"/>
              <a:t>外国語科の授業は楽しいですか</a:t>
            </a:r>
            <a:endParaRPr lang="ja-JP" sz="1200"/>
          </a:p>
        </c:rich>
      </c:tx>
      <c:layout/>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bar"/>
        <c:grouping val="percentStacked"/>
        <c:varyColors val="0"/>
        <c:ser>
          <c:idx val="0"/>
          <c:order val="0"/>
          <c:tx>
            <c:strRef>
              <c:f>Sheet1!$C$2</c:f>
              <c:strCache>
                <c:ptCount val="1"/>
                <c:pt idx="0">
                  <c:v>とても</c:v>
                </c:pt>
              </c:strCache>
            </c:strRef>
          </c:tx>
          <c:spPr>
            <a:solidFill>
              <a:schemeClr val="accent1"/>
            </a:solidFill>
            <a:ln>
              <a:noFill/>
            </a:ln>
            <a:effectLst/>
          </c:spPr>
          <c:invertIfNegative val="0"/>
          <c:cat>
            <c:strRef>
              <c:f>Sheet1!$B$3:$B$8</c:f>
              <c:strCache>
                <c:ptCount val="6"/>
                <c:pt idx="0">
                  <c:v>小１</c:v>
                </c:pt>
                <c:pt idx="1">
                  <c:v>小２</c:v>
                </c:pt>
                <c:pt idx="2">
                  <c:v>小３</c:v>
                </c:pt>
                <c:pt idx="3">
                  <c:v>小４</c:v>
                </c:pt>
                <c:pt idx="4">
                  <c:v>小５</c:v>
                </c:pt>
                <c:pt idx="5">
                  <c:v>小６</c:v>
                </c:pt>
              </c:strCache>
            </c:strRef>
          </c:cat>
          <c:val>
            <c:numRef>
              <c:f>Sheet1!$C$3:$C$8</c:f>
              <c:numCache>
                <c:formatCode>General</c:formatCode>
                <c:ptCount val="6"/>
                <c:pt idx="0">
                  <c:v>10</c:v>
                </c:pt>
                <c:pt idx="1">
                  <c:v>7</c:v>
                </c:pt>
                <c:pt idx="2">
                  <c:v>3</c:v>
                </c:pt>
                <c:pt idx="3">
                  <c:v>8</c:v>
                </c:pt>
                <c:pt idx="4">
                  <c:v>2</c:v>
                </c:pt>
                <c:pt idx="5">
                  <c:v>6</c:v>
                </c:pt>
              </c:numCache>
            </c:numRef>
          </c:val>
          <c:extLst>
            <c:ext xmlns:c16="http://schemas.microsoft.com/office/drawing/2014/chart" uri="{C3380CC4-5D6E-409C-BE32-E72D297353CC}">
              <c16:uniqueId val="{00000000-4767-4080-A219-C4D8A2A56696}"/>
            </c:ext>
          </c:extLst>
        </c:ser>
        <c:ser>
          <c:idx val="1"/>
          <c:order val="1"/>
          <c:tx>
            <c:strRef>
              <c:f>Sheet1!$D$2</c:f>
              <c:strCache>
                <c:ptCount val="1"/>
                <c:pt idx="0">
                  <c:v>楽しい</c:v>
                </c:pt>
              </c:strCache>
            </c:strRef>
          </c:tx>
          <c:spPr>
            <a:solidFill>
              <a:schemeClr val="accent2"/>
            </a:solidFill>
            <a:ln>
              <a:noFill/>
            </a:ln>
            <a:effectLst/>
          </c:spPr>
          <c:invertIfNegative val="0"/>
          <c:cat>
            <c:strRef>
              <c:f>Sheet1!$B$3:$B$8</c:f>
              <c:strCache>
                <c:ptCount val="6"/>
                <c:pt idx="0">
                  <c:v>小１</c:v>
                </c:pt>
                <c:pt idx="1">
                  <c:v>小２</c:v>
                </c:pt>
                <c:pt idx="2">
                  <c:v>小３</c:v>
                </c:pt>
                <c:pt idx="3">
                  <c:v>小４</c:v>
                </c:pt>
                <c:pt idx="4">
                  <c:v>小５</c:v>
                </c:pt>
                <c:pt idx="5">
                  <c:v>小６</c:v>
                </c:pt>
              </c:strCache>
            </c:strRef>
          </c:cat>
          <c:val>
            <c:numRef>
              <c:f>Sheet1!$D$3:$D$8</c:f>
              <c:numCache>
                <c:formatCode>General</c:formatCode>
                <c:ptCount val="6"/>
                <c:pt idx="0">
                  <c:v>0</c:v>
                </c:pt>
                <c:pt idx="1">
                  <c:v>0</c:v>
                </c:pt>
                <c:pt idx="2">
                  <c:v>7</c:v>
                </c:pt>
                <c:pt idx="3">
                  <c:v>6</c:v>
                </c:pt>
                <c:pt idx="4">
                  <c:v>3</c:v>
                </c:pt>
                <c:pt idx="5">
                  <c:v>3</c:v>
                </c:pt>
              </c:numCache>
            </c:numRef>
          </c:val>
          <c:extLst>
            <c:ext xmlns:c16="http://schemas.microsoft.com/office/drawing/2014/chart" uri="{C3380CC4-5D6E-409C-BE32-E72D297353CC}">
              <c16:uniqueId val="{00000001-4767-4080-A219-C4D8A2A56696}"/>
            </c:ext>
          </c:extLst>
        </c:ser>
        <c:ser>
          <c:idx val="2"/>
          <c:order val="2"/>
          <c:tx>
            <c:strRef>
              <c:f>Sheet1!$E$2</c:f>
              <c:strCache>
                <c:ptCount val="1"/>
                <c:pt idx="0">
                  <c:v>あまり</c:v>
                </c:pt>
              </c:strCache>
            </c:strRef>
          </c:tx>
          <c:spPr>
            <a:solidFill>
              <a:schemeClr val="accent3"/>
            </a:solidFill>
            <a:ln>
              <a:noFill/>
            </a:ln>
            <a:effectLst/>
          </c:spPr>
          <c:invertIfNegative val="0"/>
          <c:cat>
            <c:strRef>
              <c:f>Sheet1!$B$3:$B$8</c:f>
              <c:strCache>
                <c:ptCount val="6"/>
                <c:pt idx="0">
                  <c:v>小１</c:v>
                </c:pt>
                <c:pt idx="1">
                  <c:v>小２</c:v>
                </c:pt>
                <c:pt idx="2">
                  <c:v>小３</c:v>
                </c:pt>
                <c:pt idx="3">
                  <c:v>小４</c:v>
                </c:pt>
                <c:pt idx="4">
                  <c:v>小５</c:v>
                </c:pt>
                <c:pt idx="5">
                  <c:v>小６</c:v>
                </c:pt>
              </c:strCache>
            </c:strRef>
          </c:cat>
          <c:val>
            <c:numRef>
              <c:f>Sheet1!$E$3:$E$8</c:f>
              <c:numCache>
                <c:formatCode>General</c:formatCode>
                <c:ptCount val="6"/>
                <c:pt idx="0">
                  <c:v>0</c:v>
                </c:pt>
                <c:pt idx="1">
                  <c:v>3</c:v>
                </c:pt>
                <c:pt idx="2">
                  <c:v>0</c:v>
                </c:pt>
                <c:pt idx="3">
                  <c:v>2</c:v>
                </c:pt>
                <c:pt idx="4">
                  <c:v>4</c:v>
                </c:pt>
                <c:pt idx="5">
                  <c:v>0</c:v>
                </c:pt>
              </c:numCache>
            </c:numRef>
          </c:val>
          <c:extLst>
            <c:ext xmlns:c16="http://schemas.microsoft.com/office/drawing/2014/chart" uri="{C3380CC4-5D6E-409C-BE32-E72D297353CC}">
              <c16:uniqueId val="{00000002-4767-4080-A219-C4D8A2A56696}"/>
            </c:ext>
          </c:extLst>
        </c:ser>
        <c:ser>
          <c:idx val="3"/>
          <c:order val="3"/>
          <c:tx>
            <c:strRef>
              <c:f>Sheet1!$F$2</c:f>
              <c:strCache>
                <c:ptCount val="1"/>
                <c:pt idx="0">
                  <c:v>ない</c:v>
                </c:pt>
              </c:strCache>
            </c:strRef>
          </c:tx>
          <c:spPr>
            <a:solidFill>
              <a:schemeClr val="accent4"/>
            </a:solidFill>
            <a:ln>
              <a:noFill/>
            </a:ln>
            <a:effectLst/>
          </c:spPr>
          <c:invertIfNegative val="0"/>
          <c:cat>
            <c:strRef>
              <c:f>Sheet1!$B$3:$B$8</c:f>
              <c:strCache>
                <c:ptCount val="6"/>
                <c:pt idx="0">
                  <c:v>小１</c:v>
                </c:pt>
                <c:pt idx="1">
                  <c:v>小２</c:v>
                </c:pt>
                <c:pt idx="2">
                  <c:v>小３</c:v>
                </c:pt>
                <c:pt idx="3">
                  <c:v>小４</c:v>
                </c:pt>
                <c:pt idx="4">
                  <c:v>小５</c:v>
                </c:pt>
                <c:pt idx="5">
                  <c:v>小６</c:v>
                </c:pt>
              </c:strCache>
            </c:strRef>
          </c:cat>
          <c:val>
            <c:numRef>
              <c:f>Sheet1!$F$3:$F$8</c:f>
              <c:numCache>
                <c:formatCode>General</c:formatCode>
                <c:ptCount val="6"/>
                <c:pt idx="0">
                  <c:v>0</c:v>
                </c:pt>
                <c:pt idx="1">
                  <c:v>0</c:v>
                </c:pt>
                <c:pt idx="2">
                  <c:v>0</c:v>
                </c:pt>
                <c:pt idx="3">
                  <c:v>0</c:v>
                </c:pt>
                <c:pt idx="4">
                  <c:v>0</c:v>
                </c:pt>
                <c:pt idx="5">
                  <c:v>0</c:v>
                </c:pt>
              </c:numCache>
            </c:numRef>
          </c:val>
          <c:extLst>
            <c:ext xmlns:c16="http://schemas.microsoft.com/office/drawing/2014/chart" uri="{C3380CC4-5D6E-409C-BE32-E72D297353CC}">
              <c16:uniqueId val="{00000003-4767-4080-A219-C4D8A2A56696}"/>
            </c:ext>
          </c:extLst>
        </c:ser>
        <c:dLbls>
          <c:showLegendKey val="0"/>
          <c:showVal val="0"/>
          <c:showCatName val="0"/>
          <c:showSerName val="0"/>
          <c:showPercent val="0"/>
          <c:showBubbleSize val="0"/>
        </c:dLbls>
        <c:gapWidth val="182"/>
        <c:overlap val="100"/>
        <c:axId val="1792936800"/>
        <c:axId val="1792948448"/>
      </c:barChart>
      <c:catAx>
        <c:axId val="179293680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792948448"/>
        <c:crosses val="autoZero"/>
        <c:auto val="1"/>
        <c:lblAlgn val="ctr"/>
        <c:lblOffset val="100"/>
        <c:noMultiLvlLbl val="0"/>
      </c:catAx>
      <c:valAx>
        <c:axId val="1792948448"/>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79293680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chart>
  <c:spPr>
    <a:noFill/>
    <a:ln>
      <a:noFill/>
    </a:ln>
    <a:effectLst/>
  </c:spPr>
  <c:txPr>
    <a:bodyPr/>
    <a:lstStyle/>
    <a:p>
      <a:pPr>
        <a:defRPr/>
      </a:pPr>
      <a:endParaRPr lang="ja-JP"/>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ja-JP" altLang="en-US" sz="1200"/>
              <a:t>英語をもっと話せるようになりたいですか。</a:t>
            </a:r>
          </a:p>
        </c:rich>
      </c:tx>
      <c:layout/>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bar"/>
        <c:grouping val="percentStacked"/>
        <c:varyColors val="0"/>
        <c:ser>
          <c:idx val="0"/>
          <c:order val="0"/>
          <c:tx>
            <c:strRef>
              <c:f>Sheet1!$C$35</c:f>
              <c:strCache>
                <c:ptCount val="1"/>
                <c:pt idx="0">
                  <c:v>とても</c:v>
                </c:pt>
              </c:strCache>
            </c:strRef>
          </c:tx>
          <c:spPr>
            <a:solidFill>
              <a:schemeClr val="accent1"/>
            </a:solidFill>
            <a:ln>
              <a:noFill/>
            </a:ln>
            <a:effectLst/>
          </c:spPr>
          <c:invertIfNegative val="0"/>
          <c:cat>
            <c:strRef>
              <c:f>Sheet1!$B$36:$B$41</c:f>
              <c:strCache>
                <c:ptCount val="6"/>
                <c:pt idx="0">
                  <c:v>小１</c:v>
                </c:pt>
                <c:pt idx="1">
                  <c:v>小２</c:v>
                </c:pt>
                <c:pt idx="2">
                  <c:v>小３</c:v>
                </c:pt>
                <c:pt idx="3">
                  <c:v>小４</c:v>
                </c:pt>
                <c:pt idx="4">
                  <c:v>小５</c:v>
                </c:pt>
                <c:pt idx="5">
                  <c:v>小６</c:v>
                </c:pt>
              </c:strCache>
            </c:strRef>
          </c:cat>
          <c:val>
            <c:numRef>
              <c:f>Sheet1!$C$36:$C$41</c:f>
              <c:numCache>
                <c:formatCode>General</c:formatCode>
                <c:ptCount val="6"/>
                <c:pt idx="0">
                  <c:v>7</c:v>
                </c:pt>
                <c:pt idx="1">
                  <c:v>7</c:v>
                </c:pt>
                <c:pt idx="2">
                  <c:v>7</c:v>
                </c:pt>
                <c:pt idx="3">
                  <c:v>11</c:v>
                </c:pt>
                <c:pt idx="4">
                  <c:v>3</c:v>
                </c:pt>
                <c:pt idx="5">
                  <c:v>3</c:v>
                </c:pt>
              </c:numCache>
            </c:numRef>
          </c:val>
          <c:extLst>
            <c:ext xmlns:c16="http://schemas.microsoft.com/office/drawing/2014/chart" uri="{C3380CC4-5D6E-409C-BE32-E72D297353CC}">
              <c16:uniqueId val="{00000000-2B25-4C66-BC48-41227E0F7AD4}"/>
            </c:ext>
          </c:extLst>
        </c:ser>
        <c:ser>
          <c:idx val="1"/>
          <c:order val="1"/>
          <c:tx>
            <c:strRef>
              <c:f>Sheet1!$D$35</c:f>
              <c:strCache>
                <c:ptCount val="1"/>
                <c:pt idx="0">
                  <c:v>思う</c:v>
                </c:pt>
              </c:strCache>
            </c:strRef>
          </c:tx>
          <c:spPr>
            <a:solidFill>
              <a:schemeClr val="accent2"/>
            </a:solidFill>
            <a:ln>
              <a:noFill/>
            </a:ln>
            <a:effectLst/>
          </c:spPr>
          <c:invertIfNegative val="0"/>
          <c:cat>
            <c:strRef>
              <c:f>Sheet1!$B$36:$B$41</c:f>
              <c:strCache>
                <c:ptCount val="6"/>
                <c:pt idx="0">
                  <c:v>小１</c:v>
                </c:pt>
                <c:pt idx="1">
                  <c:v>小２</c:v>
                </c:pt>
                <c:pt idx="2">
                  <c:v>小３</c:v>
                </c:pt>
                <c:pt idx="3">
                  <c:v>小４</c:v>
                </c:pt>
                <c:pt idx="4">
                  <c:v>小５</c:v>
                </c:pt>
                <c:pt idx="5">
                  <c:v>小６</c:v>
                </c:pt>
              </c:strCache>
            </c:strRef>
          </c:cat>
          <c:val>
            <c:numRef>
              <c:f>Sheet1!$D$36:$D$41</c:f>
              <c:numCache>
                <c:formatCode>General</c:formatCode>
                <c:ptCount val="6"/>
                <c:pt idx="0">
                  <c:v>0</c:v>
                </c:pt>
                <c:pt idx="1">
                  <c:v>0</c:v>
                </c:pt>
                <c:pt idx="2">
                  <c:v>3</c:v>
                </c:pt>
                <c:pt idx="3">
                  <c:v>4</c:v>
                </c:pt>
                <c:pt idx="4">
                  <c:v>6</c:v>
                </c:pt>
                <c:pt idx="5">
                  <c:v>6</c:v>
                </c:pt>
              </c:numCache>
            </c:numRef>
          </c:val>
          <c:extLst>
            <c:ext xmlns:c16="http://schemas.microsoft.com/office/drawing/2014/chart" uri="{C3380CC4-5D6E-409C-BE32-E72D297353CC}">
              <c16:uniqueId val="{00000001-2B25-4C66-BC48-41227E0F7AD4}"/>
            </c:ext>
          </c:extLst>
        </c:ser>
        <c:ser>
          <c:idx val="2"/>
          <c:order val="2"/>
          <c:tx>
            <c:strRef>
              <c:f>Sheet1!$E$35</c:f>
              <c:strCache>
                <c:ptCount val="1"/>
                <c:pt idx="0">
                  <c:v>あまり</c:v>
                </c:pt>
              </c:strCache>
            </c:strRef>
          </c:tx>
          <c:spPr>
            <a:solidFill>
              <a:schemeClr val="accent3"/>
            </a:solidFill>
            <a:ln>
              <a:noFill/>
            </a:ln>
            <a:effectLst/>
          </c:spPr>
          <c:invertIfNegative val="0"/>
          <c:cat>
            <c:strRef>
              <c:f>Sheet1!$B$36:$B$41</c:f>
              <c:strCache>
                <c:ptCount val="6"/>
                <c:pt idx="0">
                  <c:v>小１</c:v>
                </c:pt>
                <c:pt idx="1">
                  <c:v>小２</c:v>
                </c:pt>
                <c:pt idx="2">
                  <c:v>小３</c:v>
                </c:pt>
                <c:pt idx="3">
                  <c:v>小４</c:v>
                </c:pt>
                <c:pt idx="4">
                  <c:v>小５</c:v>
                </c:pt>
                <c:pt idx="5">
                  <c:v>小６</c:v>
                </c:pt>
              </c:strCache>
            </c:strRef>
          </c:cat>
          <c:val>
            <c:numRef>
              <c:f>Sheet1!$E$36:$E$41</c:f>
              <c:numCache>
                <c:formatCode>General</c:formatCode>
                <c:ptCount val="6"/>
                <c:pt idx="0">
                  <c:v>2</c:v>
                </c:pt>
                <c:pt idx="1">
                  <c:v>1</c:v>
                </c:pt>
                <c:pt idx="2">
                  <c:v>0</c:v>
                </c:pt>
                <c:pt idx="3">
                  <c:v>1</c:v>
                </c:pt>
                <c:pt idx="4">
                  <c:v>0</c:v>
                </c:pt>
                <c:pt idx="5">
                  <c:v>0</c:v>
                </c:pt>
              </c:numCache>
            </c:numRef>
          </c:val>
          <c:extLst>
            <c:ext xmlns:c16="http://schemas.microsoft.com/office/drawing/2014/chart" uri="{C3380CC4-5D6E-409C-BE32-E72D297353CC}">
              <c16:uniqueId val="{00000002-2B25-4C66-BC48-41227E0F7AD4}"/>
            </c:ext>
          </c:extLst>
        </c:ser>
        <c:ser>
          <c:idx val="3"/>
          <c:order val="3"/>
          <c:tx>
            <c:strRef>
              <c:f>Sheet1!$F$35</c:f>
              <c:strCache>
                <c:ptCount val="1"/>
                <c:pt idx="0">
                  <c:v>ない</c:v>
                </c:pt>
              </c:strCache>
            </c:strRef>
          </c:tx>
          <c:spPr>
            <a:solidFill>
              <a:schemeClr val="accent4"/>
            </a:solidFill>
            <a:ln>
              <a:noFill/>
            </a:ln>
            <a:effectLst/>
          </c:spPr>
          <c:invertIfNegative val="0"/>
          <c:cat>
            <c:strRef>
              <c:f>Sheet1!$B$36:$B$41</c:f>
              <c:strCache>
                <c:ptCount val="6"/>
                <c:pt idx="0">
                  <c:v>小１</c:v>
                </c:pt>
                <c:pt idx="1">
                  <c:v>小２</c:v>
                </c:pt>
                <c:pt idx="2">
                  <c:v>小３</c:v>
                </c:pt>
                <c:pt idx="3">
                  <c:v>小４</c:v>
                </c:pt>
                <c:pt idx="4">
                  <c:v>小５</c:v>
                </c:pt>
                <c:pt idx="5">
                  <c:v>小６</c:v>
                </c:pt>
              </c:strCache>
            </c:strRef>
          </c:cat>
          <c:val>
            <c:numRef>
              <c:f>Sheet1!$F$36:$F$41</c:f>
              <c:numCache>
                <c:formatCode>General</c:formatCode>
                <c:ptCount val="6"/>
                <c:pt idx="0">
                  <c:v>1</c:v>
                </c:pt>
                <c:pt idx="1">
                  <c:v>2</c:v>
                </c:pt>
                <c:pt idx="2">
                  <c:v>0</c:v>
                </c:pt>
                <c:pt idx="3">
                  <c:v>0</c:v>
                </c:pt>
                <c:pt idx="4">
                  <c:v>0</c:v>
                </c:pt>
                <c:pt idx="5">
                  <c:v>0</c:v>
                </c:pt>
              </c:numCache>
            </c:numRef>
          </c:val>
          <c:extLst>
            <c:ext xmlns:c16="http://schemas.microsoft.com/office/drawing/2014/chart" uri="{C3380CC4-5D6E-409C-BE32-E72D297353CC}">
              <c16:uniqueId val="{00000003-2B25-4C66-BC48-41227E0F7AD4}"/>
            </c:ext>
          </c:extLst>
        </c:ser>
        <c:dLbls>
          <c:showLegendKey val="0"/>
          <c:showVal val="0"/>
          <c:showCatName val="0"/>
          <c:showSerName val="0"/>
          <c:showPercent val="0"/>
          <c:showBubbleSize val="0"/>
        </c:dLbls>
        <c:gapWidth val="150"/>
        <c:overlap val="100"/>
        <c:axId val="1796188400"/>
        <c:axId val="1796188816"/>
      </c:barChart>
      <c:catAx>
        <c:axId val="179618840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796188816"/>
        <c:crosses val="autoZero"/>
        <c:auto val="1"/>
        <c:lblAlgn val="ctr"/>
        <c:lblOffset val="100"/>
        <c:noMultiLvlLbl val="0"/>
      </c:catAx>
      <c:valAx>
        <c:axId val="1796188816"/>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79618840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chart>
  <c:spPr>
    <a:noFill/>
    <a:ln>
      <a:noFill/>
    </a:ln>
    <a:effectLst/>
  </c:spPr>
  <c:txPr>
    <a:bodyPr/>
    <a:lstStyle/>
    <a:p>
      <a:pPr>
        <a:defRPr/>
      </a:pPr>
      <a:endParaRPr lang="ja-JP"/>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ja-JP" altLang="en-US" sz="1200" dirty="0"/>
              <a:t>外国語科の授業は、分かりますか。</a:t>
            </a:r>
            <a:endParaRPr lang="en-US" altLang="ja-JP" sz="1200" dirty="0"/>
          </a:p>
          <a:p>
            <a:pPr>
              <a:defRPr/>
            </a:pPr>
            <a:r>
              <a:rPr lang="en-US" altLang="ja-JP" sz="1200" dirty="0"/>
              <a:t>(</a:t>
            </a:r>
            <a:r>
              <a:rPr lang="ja-JP" altLang="en-US" sz="1200" dirty="0"/>
              <a:t>小５、小６のみ</a:t>
            </a:r>
            <a:r>
              <a:rPr lang="en-US" altLang="ja-JP" sz="1200" dirty="0"/>
              <a:t>)</a:t>
            </a:r>
            <a:endParaRPr lang="ja-JP" altLang="en-US" sz="1200"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bar"/>
        <c:grouping val="percentStacked"/>
        <c:varyColors val="0"/>
        <c:ser>
          <c:idx val="0"/>
          <c:order val="0"/>
          <c:tx>
            <c:strRef>
              <c:f>Sheet1!$C$58</c:f>
              <c:strCache>
                <c:ptCount val="1"/>
                <c:pt idx="0">
                  <c:v>とても</c:v>
                </c:pt>
              </c:strCache>
            </c:strRef>
          </c:tx>
          <c:spPr>
            <a:solidFill>
              <a:schemeClr val="accent1"/>
            </a:solidFill>
            <a:ln>
              <a:noFill/>
            </a:ln>
            <a:effectLst/>
          </c:spPr>
          <c:invertIfNegative val="0"/>
          <c:cat>
            <c:strRef>
              <c:f>Sheet1!$B$59:$B$60</c:f>
              <c:strCache>
                <c:ptCount val="2"/>
                <c:pt idx="0">
                  <c:v>小５</c:v>
                </c:pt>
                <c:pt idx="1">
                  <c:v>小６</c:v>
                </c:pt>
              </c:strCache>
            </c:strRef>
          </c:cat>
          <c:val>
            <c:numRef>
              <c:f>Sheet1!$C$59:$C$60</c:f>
              <c:numCache>
                <c:formatCode>General</c:formatCode>
                <c:ptCount val="2"/>
                <c:pt idx="0">
                  <c:v>3</c:v>
                </c:pt>
                <c:pt idx="1">
                  <c:v>6</c:v>
                </c:pt>
              </c:numCache>
            </c:numRef>
          </c:val>
          <c:extLst>
            <c:ext xmlns:c16="http://schemas.microsoft.com/office/drawing/2014/chart" uri="{C3380CC4-5D6E-409C-BE32-E72D297353CC}">
              <c16:uniqueId val="{00000000-D124-4479-B5D4-1CA199FC28CB}"/>
            </c:ext>
          </c:extLst>
        </c:ser>
        <c:ser>
          <c:idx val="1"/>
          <c:order val="1"/>
          <c:tx>
            <c:strRef>
              <c:f>Sheet1!$D$58</c:f>
              <c:strCache>
                <c:ptCount val="1"/>
                <c:pt idx="0">
                  <c:v>思う</c:v>
                </c:pt>
              </c:strCache>
            </c:strRef>
          </c:tx>
          <c:spPr>
            <a:solidFill>
              <a:schemeClr val="accent2"/>
            </a:solidFill>
            <a:ln>
              <a:noFill/>
            </a:ln>
            <a:effectLst/>
          </c:spPr>
          <c:invertIfNegative val="0"/>
          <c:cat>
            <c:strRef>
              <c:f>Sheet1!$B$59:$B$60</c:f>
              <c:strCache>
                <c:ptCount val="2"/>
                <c:pt idx="0">
                  <c:v>小５</c:v>
                </c:pt>
                <c:pt idx="1">
                  <c:v>小６</c:v>
                </c:pt>
              </c:strCache>
            </c:strRef>
          </c:cat>
          <c:val>
            <c:numRef>
              <c:f>Sheet1!$D$59:$D$60</c:f>
              <c:numCache>
                <c:formatCode>General</c:formatCode>
                <c:ptCount val="2"/>
                <c:pt idx="0">
                  <c:v>6</c:v>
                </c:pt>
                <c:pt idx="1">
                  <c:v>3</c:v>
                </c:pt>
              </c:numCache>
            </c:numRef>
          </c:val>
          <c:extLst>
            <c:ext xmlns:c16="http://schemas.microsoft.com/office/drawing/2014/chart" uri="{C3380CC4-5D6E-409C-BE32-E72D297353CC}">
              <c16:uniqueId val="{00000001-D124-4479-B5D4-1CA199FC28CB}"/>
            </c:ext>
          </c:extLst>
        </c:ser>
        <c:ser>
          <c:idx val="2"/>
          <c:order val="2"/>
          <c:tx>
            <c:strRef>
              <c:f>Sheet1!$E$58</c:f>
              <c:strCache>
                <c:ptCount val="1"/>
                <c:pt idx="0">
                  <c:v>あまり</c:v>
                </c:pt>
              </c:strCache>
            </c:strRef>
          </c:tx>
          <c:spPr>
            <a:solidFill>
              <a:schemeClr val="accent3"/>
            </a:solidFill>
            <a:ln>
              <a:noFill/>
            </a:ln>
            <a:effectLst/>
          </c:spPr>
          <c:invertIfNegative val="0"/>
          <c:cat>
            <c:strRef>
              <c:f>Sheet1!$B$59:$B$60</c:f>
              <c:strCache>
                <c:ptCount val="2"/>
                <c:pt idx="0">
                  <c:v>小５</c:v>
                </c:pt>
                <c:pt idx="1">
                  <c:v>小６</c:v>
                </c:pt>
              </c:strCache>
            </c:strRef>
          </c:cat>
          <c:val>
            <c:numRef>
              <c:f>Sheet1!$E$59:$E$60</c:f>
              <c:numCache>
                <c:formatCode>General</c:formatCode>
                <c:ptCount val="2"/>
                <c:pt idx="0">
                  <c:v>0</c:v>
                </c:pt>
                <c:pt idx="1">
                  <c:v>0</c:v>
                </c:pt>
              </c:numCache>
            </c:numRef>
          </c:val>
          <c:extLst>
            <c:ext xmlns:c16="http://schemas.microsoft.com/office/drawing/2014/chart" uri="{C3380CC4-5D6E-409C-BE32-E72D297353CC}">
              <c16:uniqueId val="{00000002-D124-4479-B5D4-1CA199FC28CB}"/>
            </c:ext>
          </c:extLst>
        </c:ser>
        <c:ser>
          <c:idx val="3"/>
          <c:order val="3"/>
          <c:tx>
            <c:strRef>
              <c:f>Sheet1!$F$58</c:f>
              <c:strCache>
                <c:ptCount val="1"/>
                <c:pt idx="0">
                  <c:v>ない</c:v>
                </c:pt>
              </c:strCache>
            </c:strRef>
          </c:tx>
          <c:spPr>
            <a:solidFill>
              <a:schemeClr val="accent4"/>
            </a:solidFill>
            <a:ln>
              <a:noFill/>
            </a:ln>
            <a:effectLst/>
          </c:spPr>
          <c:invertIfNegative val="0"/>
          <c:cat>
            <c:strRef>
              <c:f>Sheet1!$B$59:$B$60</c:f>
              <c:strCache>
                <c:ptCount val="2"/>
                <c:pt idx="0">
                  <c:v>小５</c:v>
                </c:pt>
                <c:pt idx="1">
                  <c:v>小６</c:v>
                </c:pt>
              </c:strCache>
            </c:strRef>
          </c:cat>
          <c:val>
            <c:numRef>
              <c:f>Sheet1!$F$59:$F$60</c:f>
              <c:numCache>
                <c:formatCode>General</c:formatCode>
                <c:ptCount val="2"/>
                <c:pt idx="0">
                  <c:v>0</c:v>
                </c:pt>
                <c:pt idx="1">
                  <c:v>0</c:v>
                </c:pt>
              </c:numCache>
            </c:numRef>
          </c:val>
          <c:extLst>
            <c:ext xmlns:c16="http://schemas.microsoft.com/office/drawing/2014/chart" uri="{C3380CC4-5D6E-409C-BE32-E72D297353CC}">
              <c16:uniqueId val="{00000003-D124-4479-B5D4-1CA199FC28CB}"/>
            </c:ext>
          </c:extLst>
        </c:ser>
        <c:dLbls>
          <c:showLegendKey val="0"/>
          <c:showVal val="0"/>
          <c:showCatName val="0"/>
          <c:showSerName val="0"/>
          <c:showPercent val="0"/>
          <c:showBubbleSize val="0"/>
        </c:dLbls>
        <c:gapWidth val="150"/>
        <c:overlap val="100"/>
        <c:axId val="1939402976"/>
        <c:axId val="1939404640"/>
      </c:barChart>
      <c:catAx>
        <c:axId val="193940297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939404640"/>
        <c:crosses val="autoZero"/>
        <c:auto val="1"/>
        <c:lblAlgn val="ctr"/>
        <c:lblOffset val="100"/>
        <c:noMultiLvlLbl val="0"/>
      </c:catAx>
      <c:valAx>
        <c:axId val="1939404640"/>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93940297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chart>
  <c:spPr>
    <a:noFill/>
    <a:ln>
      <a:noFill/>
    </a:ln>
    <a:effectLst/>
  </c:spPr>
  <c:txPr>
    <a:bodyPr/>
    <a:lstStyle/>
    <a:p>
      <a:pPr>
        <a:defRPr/>
      </a:pPr>
      <a:endParaRPr lang="ja-JP"/>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ja-JP" altLang="en-US" sz="1200"/>
              <a:t>外国語の授業は、すきですか。</a:t>
            </a:r>
          </a:p>
        </c:rich>
      </c:tx>
      <c:layout/>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bar"/>
        <c:grouping val="percentStacked"/>
        <c:varyColors val="0"/>
        <c:ser>
          <c:idx val="0"/>
          <c:order val="0"/>
          <c:tx>
            <c:strRef>
              <c:f>Sheet1!$C$44</c:f>
              <c:strCache>
                <c:ptCount val="1"/>
                <c:pt idx="0">
                  <c:v>とても</c:v>
                </c:pt>
              </c:strCache>
            </c:strRef>
          </c:tx>
          <c:spPr>
            <a:solidFill>
              <a:schemeClr val="accent1"/>
            </a:solidFill>
            <a:ln>
              <a:noFill/>
            </a:ln>
            <a:effectLst/>
          </c:spPr>
          <c:invertIfNegative val="0"/>
          <c:cat>
            <c:strRef>
              <c:f>Sheet1!$B$45:$B$50</c:f>
              <c:strCache>
                <c:ptCount val="6"/>
                <c:pt idx="0">
                  <c:v>小１</c:v>
                </c:pt>
                <c:pt idx="1">
                  <c:v>小２</c:v>
                </c:pt>
                <c:pt idx="2">
                  <c:v>小３</c:v>
                </c:pt>
                <c:pt idx="3">
                  <c:v>小４</c:v>
                </c:pt>
                <c:pt idx="4">
                  <c:v>小５</c:v>
                </c:pt>
                <c:pt idx="5">
                  <c:v>小６</c:v>
                </c:pt>
              </c:strCache>
            </c:strRef>
          </c:cat>
          <c:val>
            <c:numRef>
              <c:f>Sheet1!$C$45:$C$50</c:f>
              <c:numCache>
                <c:formatCode>General</c:formatCode>
                <c:ptCount val="6"/>
                <c:pt idx="0">
                  <c:v>6</c:v>
                </c:pt>
                <c:pt idx="1">
                  <c:v>6</c:v>
                </c:pt>
                <c:pt idx="2">
                  <c:v>5</c:v>
                </c:pt>
                <c:pt idx="3">
                  <c:v>6</c:v>
                </c:pt>
                <c:pt idx="4">
                  <c:v>3</c:v>
                </c:pt>
                <c:pt idx="5">
                  <c:v>3</c:v>
                </c:pt>
              </c:numCache>
            </c:numRef>
          </c:val>
          <c:extLst>
            <c:ext xmlns:c16="http://schemas.microsoft.com/office/drawing/2014/chart" uri="{C3380CC4-5D6E-409C-BE32-E72D297353CC}">
              <c16:uniqueId val="{00000000-D0E3-4747-B872-B44538658F03}"/>
            </c:ext>
          </c:extLst>
        </c:ser>
        <c:ser>
          <c:idx val="1"/>
          <c:order val="1"/>
          <c:tx>
            <c:strRef>
              <c:f>Sheet1!$D$44</c:f>
              <c:strCache>
                <c:ptCount val="1"/>
                <c:pt idx="0">
                  <c:v>思う</c:v>
                </c:pt>
              </c:strCache>
            </c:strRef>
          </c:tx>
          <c:spPr>
            <a:solidFill>
              <a:schemeClr val="accent2"/>
            </a:solidFill>
            <a:ln>
              <a:noFill/>
            </a:ln>
            <a:effectLst/>
          </c:spPr>
          <c:invertIfNegative val="0"/>
          <c:cat>
            <c:strRef>
              <c:f>Sheet1!$B$45:$B$50</c:f>
              <c:strCache>
                <c:ptCount val="6"/>
                <c:pt idx="0">
                  <c:v>小１</c:v>
                </c:pt>
                <c:pt idx="1">
                  <c:v>小２</c:v>
                </c:pt>
                <c:pt idx="2">
                  <c:v>小３</c:v>
                </c:pt>
                <c:pt idx="3">
                  <c:v>小４</c:v>
                </c:pt>
                <c:pt idx="4">
                  <c:v>小５</c:v>
                </c:pt>
                <c:pt idx="5">
                  <c:v>小６</c:v>
                </c:pt>
              </c:strCache>
            </c:strRef>
          </c:cat>
          <c:val>
            <c:numRef>
              <c:f>Sheet1!$D$45:$D$50</c:f>
              <c:numCache>
                <c:formatCode>General</c:formatCode>
                <c:ptCount val="6"/>
                <c:pt idx="0">
                  <c:v>0</c:v>
                </c:pt>
                <c:pt idx="1">
                  <c:v>1</c:v>
                </c:pt>
                <c:pt idx="2">
                  <c:v>5</c:v>
                </c:pt>
                <c:pt idx="3">
                  <c:v>8</c:v>
                </c:pt>
                <c:pt idx="4">
                  <c:v>4</c:v>
                </c:pt>
                <c:pt idx="5">
                  <c:v>6</c:v>
                </c:pt>
              </c:numCache>
            </c:numRef>
          </c:val>
          <c:extLst>
            <c:ext xmlns:c16="http://schemas.microsoft.com/office/drawing/2014/chart" uri="{C3380CC4-5D6E-409C-BE32-E72D297353CC}">
              <c16:uniqueId val="{00000001-D0E3-4747-B872-B44538658F03}"/>
            </c:ext>
          </c:extLst>
        </c:ser>
        <c:ser>
          <c:idx val="2"/>
          <c:order val="2"/>
          <c:tx>
            <c:strRef>
              <c:f>Sheet1!$E$44</c:f>
              <c:strCache>
                <c:ptCount val="1"/>
                <c:pt idx="0">
                  <c:v>あまり</c:v>
                </c:pt>
              </c:strCache>
            </c:strRef>
          </c:tx>
          <c:spPr>
            <a:solidFill>
              <a:schemeClr val="accent3"/>
            </a:solidFill>
            <a:ln>
              <a:noFill/>
            </a:ln>
            <a:effectLst/>
          </c:spPr>
          <c:invertIfNegative val="0"/>
          <c:cat>
            <c:strRef>
              <c:f>Sheet1!$B$45:$B$50</c:f>
              <c:strCache>
                <c:ptCount val="6"/>
                <c:pt idx="0">
                  <c:v>小１</c:v>
                </c:pt>
                <c:pt idx="1">
                  <c:v>小２</c:v>
                </c:pt>
                <c:pt idx="2">
                  <c:v>小３</c:v>
                </c:pt>
                <c:pt idx="3">
                  <c:v>小４</c:v>
                </c:pt>
                <c:pt idx="4">
                  <c:v>小５</c:v>
                </c:pt>
                <c:pt idx="5">
                  <c:v>小６</c:v>
                </c:pt>
              </c:strCache>
            </c:strRef>
          </c:cat>
          <c:val>
            <c:numRef>
              <c:f>Sheet1!$E$45:$E$50</c:f>
              <c:numCache>
                <c:formatCode>General</c:formatCode>
                <c:ptCount val="6"/>
                <c:pt idx="0">
                  <c:v>2</c:v>
                </c:pt>
                <c:pt idx="1">
                  <c:v>1</c:v>
                </c:pt>
                <c:pt idx="2">
                  <c:v>0</c:v>
                </c:pt>
                <c:pt idx="3">
                  <c:v>2</c:v>
                </c:pt>
                <c:pt idx="4">
                  <c:v>2</c:v>
                </c:pt>
                <c:pt idx="5">
                  <c:v>0</c:v>
                </c:pt>
              </c:numCache>
            </c:numRef>
          </c:val>
          <c:extLst>
            <c:ext xmlns:c16="http://schemas.microsoft.com/office/drawing/2014/chart" uri="{C3380CC4-5D6E-409C-BE32-E72D297353CC}">
              <c16:uniqueId val="{00000002-D0E3-4747-B872-B44538658F03}"/>
            </c:ext>
          </c:extLst>
        </c:ser>
        <c:ser>
          <c:idx val="3"/>
          <c:order val="3"/>
          <c:tx>
            <c:strRef>
              <c:f>Sheet1!$F$44</c:f>
              <c:strCache>
                <c:ptCount val="1"/>
                <c:pt idx="0">
                  <c:v>ない</c:v>
                </c:pt>
              </c:strCache>
            </c:strRef>
          </c:tx>
          <c:spPr>
            <a:solidFill>
              <a:schemeClr val="accent4"/>
            </a:solidFill>
            <a:ln>
              <a:noFill/>
            </a:ln>
            <a:effectLst/>
          </c:spPr>
          <c:invertIfNegative val="0"/>
          <c:cat>
            <c:strRef>
              <c:f>Sheet1!$B$45:$B$50</c:f>
              <c:strCache>
                <c:ptCount val="6"/>
                <c:pt idx="0">
                  <c:v>小１</c:v>
                </c:pt>
                <c:pt idx="1">
                  <c:v>小２</c:v>
                </c:pt>
                <c:pt idx="2">
                  <c:v>小３</c:v>
                </c:pt>
                <c:pt idx="3">
                  <c:v>小４</c:v>
                </c:pt>
                <c:pt idx="4">
                  <c:v>小５</c:v>
                </c:pt>
                <c:pt idx="5">
                  <c:v>小６</c:v>
                </c:pt>
              </c:strCache>
            </c:strRef>
          </c:cat>
          <c:val>
            <c:numRef>
              <c:f>Sheet1!$F$45:$F$50</c:f>
              <c:numCache>
                <c:formatCode>General</c:formatCode>
                <c:ptCount val="6"/>
                <c:pt idx="0">
                  <c:v>2</c:v>
                </c:pt>
                <c:pt idx="1">
                  <c:v>2</c:v>
                </c:pt>
                <c:pt idx="2">
                  <c:v>0</c:v>
                </c:pt>
                <c:pt idx="3">
                  <c:v>0</c:v>
                </c:pt>
                <c:pt idx="4">
                  <c:v>0</c:v>
                </c:pt>
                <c:pt idx="5">
                  <c:v>0</c:v>
                </c:pt>
              </c:numCache>
            </c:numRef>
          </c:val>
          <c:extLst>
            <c:ext xmlns:c16="http://schemas.microsoft.com/office/drawing/2014/chart" uri="{C3380CC4-5D6E-409C-BE32-E72D297353CC}">
              <c16:uniqueId val="{00000003-D0E3-4747-B872-B44538658F03}"/>
            </c:ext>
          </c:extLst>
        </c:ser>
        <c:dLbls>
          <c:showLegendKey val="0"/>
          <c:showVal val="0"/>
          <c:showCatName val="0"/>
          <c:showSerName val="0"/>
          <c:showPercent val="0"/>
          <c:showBubbleSize val="0"/>
        </c:dLbls>
        <c:gapWidth val="150"/>
        <c:overlap val="100"/>
        <c:axId val="1795361264"/>
        <c:axId val="1795359184"/>
      </c:barChart>
      <c:catAx>
        <c:axId val="17953612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795359184"/>
        <c:crosses val="autoZero"/>
        <c:auto val="1"/>
        <c:lblAlgn val="ctr"/>
        <c:lblOffset val="100"/>
        <c:noMultiLvlLbl val="0"/>
      </c:catAx>
      <c:valAx>
        <c:axId val="1795359184"/>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79536126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178311CE-C26A-4314-A587-F1CC26A2D24B}" type="datetimeFigureOut">
              <a:rPr kumimoji="1" lang="ja-JP" altLang="en-US" smtClean="0"/>
              <a:t>2026/8/20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1AF26EA-4ABE-434D-AD66-297A85B2BDE3}" type="slidenum">
              <a:rPr kumimoji="1" lang="ja-JP" altLang="en-US" smtClean="0"/>
              <a:t>‹#›</a:t>
            </a:fld>
            <a:endParaRPr kumimoji="1" lang="ja-JP" altLang="en-US"/>
          </a:p>
        </p:txBody>
      </p:sp>
    </p:spTree>
    <p:extLst>
      <p:ext uri="{BB962C8B-B14F-4D97-AF65-F5344CB8AC3E}">
        <p14:creationId xmlns:p14="http://schemas.microsoft.com/office/powerpoint/2010/main" val="6011196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178311CE-C26A-4314-A587-F1CC26A2D24B}" type="datetimeFigureOut">
              <a:rPr kumimoji="1" lang="ja-JP" altLang="en-US" smtClean="0"/>
              <a:t>2026/8/20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1AF26EA-4ABE-434D-AD66-297A85B2BDE3}" type="slidenum">
              <a:rPr kumimoji="1" lang="ja-JP" altLang="en-US" smtClean="0"/>
              <a:t>‹#›</a:t>
            </a:fld>
            <a:endParaRPr kumimoji="1" lang="ja-JP" altLang="en-US"/>
          </a:p>
        </p:txBody>
      </p:sp>
    </p:spTree>
    <p:extLst>
      <p:ext uri="{BB962C8B-B14F-4D97-AF65-F5344CB8AC3E}">
        <p14:creationId xmlns:p14="http://schemas.microsoft.com/office/powerpoint/2010/main" val="26236923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178311CE-C26A-4314-A587-F1CC26A2D24B}" type="datetimeFigureOut">
              <a:rPr kumimoji="1" lang="ja-JP" altLang="en-US" smtClean="0"/>
              <a:t>2026/8/20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1AF26EA-4ABE-434D-AD66-297A85B2BDE3}" type="slidenum">
              <a:rPr kumimoji="1" lang="ja-JP" altLang="en-US" smtClean="0"/>
              <a:t>‹#›</a:t>
            </a:fld>
            <a:endParaRPr kumimoji="1" lang="ja-JP" altLang="en-US"/>
          </a:p>
        </p:txBody>
      </p:sp>
    </p:spTree>
    <p:extLst>
      <p:ext uri="{BB962C8B-B14F-4D97-AF65-F5344CB8AC3E}">
        <p14:creationId xmlns:p14="http://schemas.microsoft.com/office/powerpoint/2010/main" val="2120227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178311CE-C26A-4314-A587-F1CC26A2D24B}" type="datetimeFigureOut">
              <a:rPr kumimoji="1" lang="ja-JP" altLang="en-US" smtClean="0"/>
              <a:t>2026/8/20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1AF26EA-4ABE-434D-AD66-297A85B2BDE3}" type="slidenum">
              <a:rPr kumimoji="1" lang="ja-JP" altLang="en-US" smtClean="0"/>
              <a:t>‹#›</a:t>
            </a:fld>
            <a:endParaRPr kumimoji="1" lang="ja-JP" altLang="en-US"/>
          </a:p>
        </p:txBody>
      </p:sp>
    </p:spTree>
    <p:extLst>
      <p:ext uri="{BB962C8B-B14F-4D97-AF65-F5344CB8AC3E}">
        <p14:creationId xmlns:p14="http://schemas.microsoft.com/office/powerpoint/2010/main" val="5222084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178311CE-C26A-4314-A587-F1CC26A2D24B}" type="datetimeFigureOut">
              <a:rPr kumimoji="1" lang="ja-JP" altLang="en-US" smtClean="0"/>
              <a:t>2026/8/20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1AF26EA-4ABE-434D-AD66-297A85B2BDE3}" type="slidenum">
              <a:rPr kumimoji="1" lang="ja-JP" altLang="en-US" smtClean="0"/>
              <a:t>‹#›</a:t>
            </a:fld>
            <a:endParaRPr kumimoji="1" lang="ja-JP" altLang="en-US"/>
          </a:p>
        </p:txBody>
      </p:sp>
    </p:spTree>
    <p:extLst>
      <p:ext uri="{BB962C8B-B14F-4D97-AF65-F5344CB8AC3E}">
        <p14:creationId xmlns:p14="http://schemas.microsoft.com/office/powerpoint/2010/main" val="27813988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178311CE-C26A-4314-A587-F1CC26A2D24B}" type="datetimeFigureOut">
              <a:rPr kumimoji="1" lang="ja-JP" altLang="en-US" smtClean="0"/>
              <a:t>2026/8/20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1AF26EA-4ABE-434D-AD66-297A85B2BDE3}" type="slidenum">
              <a:rPr kumimoji="1" lang="ja-JP" altLang="en-US" smtClean="0"/>
              <a:t>‹#›</a:t>
            </a:fld>
            <a:endParaRPr kumimoji="1" lang="ja-JP" altLang="en-US"/>
          </a:p>
        </p:txBody>
      </p:sp>
    </p:spTree>
    <p:extLst>
      <p:ext uri="{BB962C8B-B14F-4D97-AF65-F5344CB8AC3E}">
        <p14:creationId xmlns:p14="http://schemas.microsoft.com/office/powerpoint/2010/main" val="39444663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smtClean="0"/>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178311CE-C26A-4314-A587-F1CC26A2D24B}" type="datetimeFigureOut">
              <a:rPr kumimoji="1" lang="ja-JP" altLang="en-US" smtClean="0"/>
              <a:t>2026/8/20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B1AF26EA-4ABE-434D-AD66-297A85B2BDE3}" type="slidenum">
              <a:rPr kumimoji="1" lang="ja-JP" altLang="en-US" smtClean="0"/>
              <a:t>‹#›</a:t>
            </a:fld>
            <a:endParaRPr kumimoji="1" lang="ja-JP" altLang="en-US"/>
          </a:p>
        </p:txBody>
      </p:sp>
    </p:spTree>
    <p:extLst>
      <p:ext uri="{BB962C8B-B14F-4D97-AF65-F5344CB8AC3E}">
        <p14:creationId xmlns:p14="http://schemas.microsoft.com/office/powerpoint/2010/main" val="32289824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178311CE-C26A-4314-A587-F1CC26A2D24B}" type="datetimeFigureOut">
              <a:rPr kumimoji="1" lang="ja-JP" altLang="en-US" smtClean="0"/>
              <a:t>2026/8/20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B1AF26EA-4ABE-434D-AD66-297A85B2BDE3}" type="slidenum">
              <a:rPr kumimoji="1" lang="ja-JP" altLang="en-US" smtClean="0"/>
              <a:t>‹#›</a:t>
            </a:fld>
            <a:endParaRPr kumimoji="1" lang="ja-JP" altLang="en-US"/>
          </a:p>
        </p:txBody>
      </p:sp>
    </p:spTree>
    <p:extLst>
      <p:ext uri="{BB962C8B-B14F-4D97-AF65-F5344CB8AC3E}">
        <p14:creationId xmlns:p14="http://schemas.microsoft.com/office/powerpoint/2010/main" val="2697376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8311CE-C26A-4314-A587-F1CC26A2D24B}" type="datetimeFigureOut">
              <a:rPr kumimoji="1" lang="ja-JP" altLang="en-US" smtClean="0"/>
              <a:t>2026/8/20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B1AF26EA-4ABE-434D-AD66-297A85B2BDE3}" type="slidenum">
              <a:rPr kumimoji="1" lang="ja-JP" altLang="en-US" smtClean="0"/>
              <a:t>‹#›</a:t>
            </a:fld>
            <a:endParaRPr kumimoji="1" lang="ja-JP" altLang="en-US"/>
          </a:p>
        </p:txBody>
      </p:sp>
    </p:spTree>
    <p:extLst>
      <p:ext uri="{BB962C8B-B14F-4D97-AF65-F5344CB8AC3E}">
        <p14:creationId xmlns:p14="http://schemas.microsoft.com/office/powerpoint/2010/main" val="1681177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178311CE-C26A-4314-A587-F1CC26A2D24B}" type="datetimeFigureOut">
              <a:rPr kumimoji="1" lang="ja-JP" altLang="en-US" smtClean="0"/>
              <a:t>2026/8/20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1AF26EA-4ABE-434D-AD66-297A85B2BDE3}" type="slidenum">
              <a:rPr kumimoji="1" lang="ja-JP" altLang="en-US" smtClean="0"/>
              <a:t>‹#›</a:t>
            </a:fld>
            <a:endParaRPr kumimoji="1" lang="ja-JP" altLang="en-US"/>
          </a:p>
        </p:txBody>
      </p:sp>
    </p:spTree>
    <p:extLst>
      <p:ext uri="{BB962C8B-B14F-4D97-AF65-F5344CB8AC3E}">
        <p14:creationId xmlns:p14="http://schemas.microsoft.com/office/powerpoint/2010/main" val="23816116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smtClean="0"/>
              <a:t>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178311CE-C26A-4314-A587-F1CC26A2D24B}" type="datetimeFigureOut">
              <a:rPr kumimoji="1" lang="ja-JP" altLang="en-US" smtClean="0"/>
              <a:t>2026/8/20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1AF26EA-4ABE-434D-AD66-297A85B2BDE3}" type="slidenum">
              <a:rPr kumimoji="1" lang="ja-JP" altLang="en-US" smtClean="0"/>
              <a:t>‹#›</a:t>
            </a:fld>
            <a:endParaRPr kumimoji="1" lang="ja-JP" altLang="en-US"/>
          </a:p>
        </p:txBody>
      </p:sp>
    </p:spTree>
    <p:extLst>
      <p:ext uri="{BB962C8B-B14F-4D97-AF65-F5344CB8AC3E}">
        <p14:creationId xmlns:p14="http://schemas.microsoft.com/office/powerpoint/2010/main" val="2770282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178311CE-C26A-4314-A587-F1CC26A2D24B}" type="datetimeFigureOut">
              <a:rPr kumimoji="1" lang="ja-JP" altLang="en-US" smtClean="0"/>
              <a:t>2026/8/20</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B1AF26EA-4ABE-434D-AD66-297A85B2BDE3}" type="slidenum">
              <a:rPr kumimoji="1" lang="ja-JP" altLang="en-US" smtClean="0"/>
              <a:t>‹#›</a:t>
            </a:fld>
            <a:endParaRPr kumimoji="1" lang="ja-JP" altLang="en-US"/>
          </a:p>
        </p:txBody>
      </p:sp>
    </p:spTree>
    <p:extLst>
      <p:ext uri="{BB962C8B-B14F-4D97-AF65-F5344CB8AC3E}">
        <p14:creationId xmlns:p14="http://schemas.microsoft.com/office/powerpoint/2010/main" val="6662524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xml"/><Relationship Id="rId5" Type="http://schemas.openxmlformats.org/officeDocument/2006/relationships/chart" Target="../charts/chart4.xml"/><Relationship Id="rId4" Type="http://schemas.openxmlformats.org/officeDocument/2006/relationships/chart" Target="../charts/chart3.xml"/></Relationships>
</file>

<file path=ppt/slides/_rels/slide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3289300" y="1296994"/>
            <a:ext cx="3275463" cy="1015663"/>
          </a:xfrm>
          <a:prstGeom prst="rect">
            <a:avLst/>
          </a:prstGeom>
          <a:noFill/>
          <a:ln>
            <a:solidFill>
              <a:schemeClr val="tx1"/>
            </a:solidFill>
          </a:ln>
        </p:spPr>
        <p:txBody>
          <a:bodyPr wrap="square" rtlCol="0">
            <a:spAutoFit/>
          </a:bodyPr>
          <a:lstStyle/>
          <a:p>
            <a:r>
              <a:rPr lang="en-US" altLang="ja-JP" sz="1200" dirty="0"/>
              <a:t>【</a:t>
            </a:r>
            <a:r>
              <a:rPr lang="ja-JP" altLang="en-US" sz="1200" dirty="0"/>
              <a:t>考察</a:t>
            </a:r>
            <a:r>
              <a:rPr lang="en-US" altLang="ja-JP" sz="1200" dirty="0"/>
              <a:t>】</a:t>
            </a:r>
          </a:p>
          <a:p>
            <a:r>
              <a:rPr lang="ja-JP" altLang="en-US" sz="1200" dirty="0" smtClean="0"/>
              <a:t>ほとんどの</a:t>
            </a:r>
            <a:r>
              <a:rPr lang="ja-JP" altLang="en-US" sz="1200" dirty="0"/>
              <a:t>学年で授業を楽しいと感じている児童（とても、楽しい）が約</a:t>
            </a:r>
            <a:r>
              <a:rPr lang="ja-JP" altLang="en-US" sz="1200" dirty="0" smtClean="0"/>
              <a:t>９割いる。あまり楽しくないと答えた児童に対して、英語への抵抗感が低くなるような工夫が必要である。</a:t>
            </a:r>
            <a:endParaRPr lang="ja-JP" altLang="en-US" sz="1200" dirty="0"/>
          </a:p>
        </p:txBody>
      </p:sp>
      <p:sp>
        <p:nvSpPr>
          <p:cNvPr id="12" name="テキスト ボックス 11"/>
          <p:cNvSpPr txBox="1"/>
          <p:nvPr/>
        </p:nvSpPr>
        <p:spPr>
          <a:xfrm>
            <a:off x="3413072" y="8176660"/>
            <a:ext cx="3275463" cy="1384995"/>
          </a:xfrm>
          <a:prstGeom prst="rect">
            <a:avLst/>
          </a:prstGeom>
          <a:noFill/>
          <a:ln>
            <a:solidFill>
              <a:schemeClr val="tx1"/>
            </a:solidFill>
          </a:ln>
        </p:spPr>
        <p:txBody>
          <a:bodyPr wrap="square" rtlCol="0">
            <a:spAutoFit/>
          </a:bodyPr>
          <a:lstStyle/>
          <a:p>
            <a:r>
              <a:rPr lang="en-US" altLang="ja-JP" sz="1200" dirty="0"/>
              <a:t>【</a:t>
            </a:r>
            <a:r>
              <a:rPr lang="ja-JP" altLang="en-US" sz="1200" dirty="0"/>
              <a:t>考察</a:t>
            </a:r>
            <a:r>
              <a:rPr lang="en-US" altLang="ja-JP" sz="1200" dirty="0"/>
              <a:t>】</a:t>
            </a:r>
          </a:p>
          <a:p>
            <a:r>
              <a:rPr lang="ja-JP" altLang="en-US" sz="1200" dirty="0" smtClean="0"/>
              <a:t>低学年から高学年にいくに従って、もっと話せるようになりたいと感じている児童の割合が高くなっている。ただ、高学年になるととても思うと感じている児童が</a:t>
            </a:r>
            <a:r>
              <a:rPr lang="en-US" altLang="ja-JP" sz="1200" dirty="0" smtClean="0"/>
              <a:t>4</a:t>
            </a:r>
            <a:r>
              <a:rPr lang="ja-JP" altLang="en-US" sz="1200" dirty="0" smtClean="0"/>
              <a:t>割を下回っていることから、英語を話したいという意識を高めることが必要になる。</a:t>
            </a:r>
            <a:endParaRPr lang="ja-JP" altLang="en-US" sz="1200" dirty="0"/>
          </a:p>
        </p:txBody>
      </p:sp>
      <p:sp>
        <p:nvSpPr>
          <p:cNvPr id="13" name="テキスト ボックス 12"/>
          <p:cNvSpPr txBox="1"/>
          <p:nvPr/>
        </p:nvSpPr>
        <p:spPr>
          <a:xfrm>
            <a:off x="3413073" y="5826292"/>
            <a:ext cx="3275463" cy="1384995"/>
          </a:xfrm>
          <a:prstGeom prst="rect">
            <a:avLst/>
          </a:prstGeom>
          <a:noFill/>
          <a:ln>
            <a:solidFill>
              <a:schemeClr val="tx1"/>
            </a:solidFill>
          </a:ln>
        </p:spPr>
        <p:txBody>
          <a:bodyPr wrap="square" rtlCol="0">
            <a:spAutoFit/>
          </a:bodyPr>
          <a:lstStyle/>
          <a:p>
            <a:r>
              <a:rPr lang="en-US" altLang="ja-JP" sz="1200" dirty="0"/>
              <a:t>【</a:t>
            </a:r>
            <a:r>
              <a:rPr lang="ja-JP" altLang="en-US" sz="1200" dirty="0"/>
              <a:t>考察</a:t>
            </a:r>
            <a:r>
              <a:rPr lang="en-US" altLang="ja-JP" sz="1200" dirty="0"/>
              <a:t>】</a:t>
            </a:r>
          </a:p>
          <a:p>
            <a:r>
              <a:rPr lang="ja-JP" altLang="en-US" sz="1200" dirty="0"/>
              <a:t>すべての学年でアイコンタクトを心がけている児童（いつも、だいたい）が約</a:t>
            </a:r>
            <a:r>
              <a:rPr lang="ja-JP" altLang="en-US" sz="1200" dirty="0" smtClean="0"/>
              <a:t>９割いる。ただ、全体</a:t>
            </a:r>
            <a:r>
              <a:rPr lang="ja-JP" altLang="en-US" sz="1200" dirty="0"/>
              <a:t>としてアイコンタクトをいつも意識できている</a:t>
            </a:r>
            <a:r>
              <a:rPr lang="ja-JP" altLang="en-US" sz="1200" dirty="0" smtClean="0"/>
              <a:t>児童が半分以下になっている学年が多い</a:t>
            </a:r>
            <a:r>
              <a:rPr lang="ja-JP" altLang="en-US" sz="1200" dirty="0"/>
              <a:t>ため、今後</a:t>
            </a:r>
            <a:r>
              <a:rPr lang="ja-JP" altLang="en-US" sz="1200" dirty="0" smtClean="0"/>
              <a:t>さらにアイコンタクトの</a:t>
            </a:r>
            <a:r>
              <a:rPr lang="ja-JP" altLang="en-US" sz="1200" dirty="0"/>
              <a:t>意識</a:t>
            </a:r>
            <a:r>
              <a:rPr lang="ja-JP" altLang="en-US" sz="1200" dirty="0" smtClean="0"/>
              <a:t>を高める</a:t>
            </a:r>
            <a:r>
              <a:rPr lang="ja-JP" altLang="en-US" sz="1200" dirty="0"/>
              <a:t>ことが必要になる</a:t>
            </a:r>
            <a:r>
              <a:rPr lang="ja-JP" altLang="en-US" sz="1200" dirty="0" smtClean="0"/>
              <a:t>。</a:t>
            </a:r>
            <a:endParaRPr lang="ja-JP" altLang="en-US" sz="1200" dirty="0"/>
          </a:p>
        </p:txBody>
      </p:sp>
      <p:sp>
        <p:nvSpPr>
          <p:cNvPr id="14" name="テキスト ボックス 13"/>
          <p:cNvSpPr txBox="1"/>
          <p:nvPr/>
        </p:nvSpPr>
        <p:spPr>
          <a:xfrm>
            <a:off x="3413072" y="3348028"/>
            <a:ext cx="3275463" cy="1200329"/>
          </a:xfrm>
          <a:prstGeom prst="rect">
            <a:avLst/>
          </a:prstGeom>
          <a:noFill/>
          <a:ln>
            <a:solidFill>
              <a:schemeClr val="tx1"/>
            </a:solidFill>
          </a:ln>
        </p:spPr>
        <p:txBody>
          <a:bodyPr wrap="square" rtlCol="0">
            <a:spAutoFit/>
          </a:bodyPr>
          <a:lstStyle/>
          <a:p>
            <a:r>
              <a:rPr lang="en-US" altLang="ja-JP" sz="1200" dirty="0"/>
              <a:t>【</a:t>
            </a:r>
            <a:r>
              <a:rPr lang="ja-JP" altLang="en-US" sz="1200" dirty="0"/>
              <a:t>考察</a:t>
            </a:r>
            <a:r>
              <a:rPr lang="en-US" altLang="ja-JP" sz="1200" dirty="0"/>
              <a:t>】</a:t>
            </a:r>
          </a:p>
          <a:p>
            <a:r>
              <a:rPr lang="ja-JP" altLang="en-US" sz="1200" dirty="0" smtClean="0"/>
              <a:t>低学年から高学年にいくに従って、クリアボイスを心がけている割合が高くなっている。</a:t>
            </a:r>
            <a:r>
              <a:rPr lang="ja-JP" altLang="en-US" sz="1200" dirty="0"/>
              <a:t>ただ、いつもできているという割合が半分以下になっている学年が多いため、今後さらにクリアボイスの意識</a:t>
            </a:r>
            <a:r>
              <a:rPr lang="ja-JP" altLang="en-US" sz="1200" dirty="0" smtClean="0"/>
              <a:t>を高める</a:t>
            </a:r>
            <a:r>
              <a:rPr lang="ja-JP" altLang="en-US" sz="1200" dirty="0"/>
              <a:t>ことが必要になる。</a:t>
            </a:r>
          </a:p>
        </p:txBody>
      </p:sp>
      <p:sp>
        <p:nvSpPr>
          <p:cNvPr id="2" name="テキスト ボックス 1"/>
          <p:cNvSpPr txBox="1"/>
          <p:nvPr/>
        </p:nvSpPr>
        <p:spPr>
          <a:xfrm>
            <a:off x="469848" y="313361"/>
            <a:ext cx="6218688" cy="369332"/>
          </a:xfrm>
          <a:prstGeom prst="rect">
            <a:avLst/>
          </a:prstGeom>
          <a:noFill/>
        </p:spPr>
        <p:txBody>
          <a:bodyPr wrap="square" rtlCol="0">
            <a:spAutoFit/>
          </a:bodyPr>
          <a:lstStyle/>
          <a:p>
            <a:r>
              <a:rPr kumimoji="1" lang="ja-JP" altLang="en-US" dirty="0" smtClean="0"/>
              <a:t>令和７年度　外国語に関する調査（Ｒ７．１２月実施）と考察</a:t>
            </a:r>
            <a:endParaRPr kumimoji="1" lang="ja-JP" altLang="en-US" dirty="0"/>
          </a:p>
        </p:txBody>
      </p:sp>
      <p:graphicFrame>
        <p:nvGraphicFramePr>
          <p:cNvPr id="11" name="グラフ 10"/>
          <p:cNvGraphicFramePr>
            <a:graphicFrameLocks/>
          </p:cNvGraphicFramePr>
          <p:nvPr>
            <p:extLst>
              <p:ext uri="{D42A27DB-BD31-4B8C-83A1-F6EECF244321}">
                <p14:modId xmlns:p14="http://schemas.microsoft.com/office/powerpoint/2010/main" val="2254025657"/>
              </p:ext>
            </p:extLst>
          </p:nvPr>
        </p:nvGraphicFramePr>
        <p:xfrm>
          <a:off x="196850" y="5133974"/>
          <a:ext cx="3130550" cy="24003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 name="グラフ 14"/>
          <p:cNvGraphicFramePr>
            <a:graphicFrameLocks/>
          </p:cNvGraphicFramePr>
          <p:nvPr>
            <p:extLst>
              <p:ext uri="{D42A27DB-BD31-4B8C-83A1-F6EECF244321}">
                <p14:modId xmlns:p14="http://schemas.microsoft.com/office/powerpoint/2010/main" val="2241760736"/>
              </p:ext>
            </p:extLst>
          </p:nvPr>
        </p:nvGraphicFramePr>
        <p:xfrm>
          <a:off x="241300" y="2808368"/>
          <a:ext cx="3086100" cy="22796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6" name="グラフ 15"/>
          <p:cNvGraphicFramePr>
            <a:graphicFrameLocks/>
          </p:cNvGraphicFramePr>
          <p:nvPr>
            <p:extLst>
              <p:ext uri="{D42A27DB-BD31-4B8C-83A1-F6EECF244321}">
                <p14:modId xmlns:p14="http://schemas.microsoft.com/office/powerpoint/2010/main" val="3009410435"/>
              </p:ext>
            </p:extLst>
          </p:nvPr>
        </p:nvGraphicFramePr>
        <p:xfrm>
          <a:off x="165100" y="682693"/>
          <a:ext cx="3124200" cy="207971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 name="グラフ 16"/>
          <p:cNvGraphicFramePr>
            <a:graphicFrameLocks/>
          </p:cNvGraphicFramePr>
          <p:nvPr>
            <p:extLst>
              <p:ext uri="{D42A27DB-BD31-4B8C-83A1-F6EECF244321}">
                <p14:modId xmlns:p14="http://schemas.microsoft.com/office/powerpoint/2010/main" val="1869993313"/>
              </p:ext>
            </p:extLst>
          </p:nvPr>
        </p:nvGraphicFramePr>
        <p:xfrm>
          <a:off x="298450" y="7580230"/>
          <a:ext cx="2857500" cy="221615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7169169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テキスト ボックス 10"/>
          <p:cNvSpPr txBox="1"/>
          <p:nvPr/>
        </p:nvSpPr>
        <p:spPr>
          <a:xfrm>
            <a:off x="3340101" y="593626"/>
            <a:ext cx="3377010" cy="2308324"/>
          </a:xfrm>
          <a:prstGeom prst="rect">
            <a:avLst/>
          </a:prstGeom>
          <a:noFill/>
          <a:ln>
            <a:solidFill>
              <a:schemeClr val="tx1"/>
            </a:solidFill>
          </a:ln>
        </p:spPr>
        <p:txBody>
          <a:bodyPr wrap="square" rtlCol="0">
            <a:spAutoFit/>
          </a:bodyPr>
          <a:lstStyle/>
          <a:p>
            <a:r>
              <a:rPr lang="en-US" altLang="ja-JP" sz="1200" dirty="0"/>
              <a:t>【</a:t>
            </a:r>
            <a:r>
              <a:rPr lang="ja-JP" altLang="en-US" sz="1200" dirty="0"/>
              <a:t>考察</a:t>
            </a:r>
            <a:r>
              <a:rPr lang="en-US" altLang="ja-JP" sz="1200" dirty="0"/>
              <a:t>】</a:t>
            </a:r>
          </a:p>
          <a:p>
            <a:r>
              <a:rPr lang="ja-JP" altLang="en-US" sz="1200" dirty="0"/>
              <a:t>低学年から高学年にいくに従って</a:t>
            </a:r>
            <a:r>
              <a:rPr lang="ja-JP" altLang="en-US" sz="1200" dirty="0" smtClean="0"/>
              <a:t>、英語がすきと感じて</a:t>
            </a:r>
            <a:r>
              <a:rPr lang="ja-JP" altLang="en-US" sz="1200" dirty="0"/>
              <a:t>いる児童の割合が高くなっている。 </a:t>
            </a:r>
            <a:r>
              <a:rPr lang="ja-JP" altLang="en-US" sz="1200" dirty="0" smtClean="0"/>
              <a:t>結果を他の質問と照らし合わせて見てみると、好きだと答えた児童の割合が低い学年は、はっきりした大きさの声で話したり、相手の目を見ながら話したりすることを心がけていると答えた割合も少し低い結果が出ている。このことから、自信を持って話すことを苦手としていることで、外国語が好きではないと感じているのではないかと考える。子どもたちが、自信をもって外国語を話すことができるような授業の工夫を続けていきたい。</a:t>
            </a:r>
            <a:endParaRPr lang="en-US" altLang="ja-JP" sz="1200" dirty="0" smtClean="0"/>
          </a:p>
        </p:txBody>
      </p:sp>
      <p:sp>
        <p:nvSpPr>
          <p:cNvPr id="15" name="テキスト ボックス 14"/>
          <p:cNvSpPr txBox="1"/>
          <p:nvPr/>
        </p:nvSpPr>
        <p:spPr>
          <a:xfrm>
            <a:off x="3441647" y="3794731"/>
            <a:ext cx="3275463" cy="1015663"/>
          </a:xfrm>
          <a:prstGeom prst="rect">
            <a:avLst/>
          </a:prstGeom>
          <a:noFill/>
          <a:ln>
            <a:solidFill>
              <a:schemeClr val="tx1"/>
            </a:solidFill>
          </a:ln>
        </p:spPr>
        <p:txBody>
          <a:bodyPr wrap="square" rtlCol="0">
            <a:spAutoFit/>
          </a:bodyPr>
          <a:lstStyle/>
          <a:p>
            <a:r>
              <a:rPr lang="en-US" altLang="ja-JP" sz="1200" dirty="0"/>
              <a:t>【</a:t>
            </a:r>
            <a:r>
              <a:rPr lang="ja-JP" altLang="en-US" sz="1200" dirty="0"/>
              <a:t>考察</a:t>
            </a:r>
            <a:r>
              <a:rPr lang="en-US" altLang="ja-JP" sz="1200" dirty="0"/>
              <a:t>】</a:t>
            </a:r>
          </a:p>
          <a:p>
            <a:r>
              <a:rPr lang="ja-JP" altLang="en-US" sz="1200" dirty="0"/>
              <a:t>すべての児童がわかる、とてもわかると回答しており、授業に満足していると考えられる。この数値を保持しつつ、「とても分かる」の数値が高められる</a:t>
            </a:r>
            <a:r>
              <a:rPr lang="ja-JP" altLang="en-US" sz="1200" dirty="0" smtClean="0"/>
              <a:t>ように</a:t>
            </a:r>
            <a:r>
              <a:rPr lang="ja-JP" altLang="en-US" sz="1200" dirty="0"/>
              <a:t>したい。</a:t>
            </a:r>
            <a:endParaRPr lang="en-US" altLang="ja-JP" sz="1200" dirty="0"/>
          </a:p>
        </p:txBody>
      </p:sp>
      <p:graphicFrame>
        <p:nvGraphicFramePr>
          <p:cNvPr id="6" name="グラフ 5"/>
          <p:cNvGraphicFramePr>
            <a:graphicFrameLocks/>
          </p:cNvGraphicFramePr>
          <p:nvPr>
            <p:extLst>
              <p:ext uri="{D42A27DB-BD31-4B8C-83A1-F6EECF244321}">
                <p14:modId xmlns:p14="http://schemas.microsoft.com/office/powerpoint/2010/main" val="304683273"/>
              </p:ext>
            </p:extLst>
          </p:nvPr>
        </p:nvGraphicFramePr>
        <p:xfrm>
          <a:off x="374597" y="3422650"/>
          <a:ext cx="3067050" cy="19367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グラフ 6"/>
          <p:cNvGraphicFramePr>
            <a:graphicFrameLocks/>
          </p:cNvGraphicFramePr>
          <p:nvPr>
            <p:extLst>
              <p:ext uri="{D42A27DB-BD31-4B8C-83A1-F6EECF244321}">
                <p14:modId xmlns:p14="http://schemas.microsoft.com/office/powerpoint/2010/main" val="794198424"/>
              </p:ext>
            </p:extLst>
          </p:nvPr>
        </p:nvGraphicFramePr>
        <p:xfrm>
          <a:off x="247650" y="660400"/>
          <a:ext cx="3092450" cy="2241550"/>
        </p:xfrm>
        <a:graphic>
          <a:graphicData uri="http://schemas.openxmlformats.org/drawingml/2006/chart">
            <c:chart xmlns:c="http://schemas.openxmlformats.org/drawingml/2006/chart" xmlns:r="http://schemas.openxmlformats.org/officeDocument/2006/relationships" r:id="rId3"/>
          </a:graphicData>
        </a:graphic>
      </p:graphicFrame>
      <p:sp>
        <p:nvSpPr>
          <p:cNvPr id="2" name="テキスト ボックス 1"/>
          <p:cNvSpPr txBox="1"/>
          <p:nvPr/>
        </p:nvSpPr>
        <p:spPr>
          <a:xfrm>
            <a:off x="374597" y="5403243"/>
            <a:ext cx="1168841" cy="276999"/>
          </a:xfrm>
          <a:prstGeom prst="rect">
            <a:avLst/>
          </a:prstGeom>
          <a:noFill/>
        </p:spPr>
        <p:txBody>
          <a:bodyPr wrap="square" rtlCol="0">
            <a:spAutoFit/>
          </a:bodyPr>
          <a:lstStyle/>
          <a:p>
            <a:r>
              <a:rPr kumimoji="1" lang="ja-JP" altLang="en-US" sz="1200" dirty="0" smtClean="0"/>
              <a:t>保護者の意見</a:t>
            </a:r>
            <a:endParaRPr kumimoji="1" lang="ja-JP" altLang="en-US" sz="1200" dirty="0"/>
          </a:p>
        </p:txBody>
      </p:sp>
      <p:sp>
        <p:nvSpPr>
          <p:cNvPr id="3" name="テキスト ボックス 2"/>
          <p:cNvSpPr txBox="1"/>
          <p:nvPr/>
        </p:nvSpPr>
        <p:spPr>
          <a:xfrm>
            <a:off x="374597" y="5724085"/>
            <a:ext cx="6342513" cy="830997"/>
          </a:xfrm>
          <a:prstGeom prst="rect">
            <a:avLst/>
          </a:prstGeom>
          <a:noFill/>
          <a:ln>
            <a:solidFill>
              <a:schemeClr val="tx1"/>
            </a:solidFill>
            <a:prstDash val="solid"/>
          </a:ln>
        </p:spPr>
        <p:txBody>
          <a:bodyPr wrap="square" rtlCol="0">
            <a:spAutoFit/>
          </a:bodyPr>
          <a:lstStyle/>
          <a:p>
            <a:r>
              <a:rPr kumimoji="1" lang="ja-JP" altLang="en-US" sz="1200" dirty="0" smtClean="0"/>
              <a:t>・低学年でも、授業で英語に触れることができるのはいいことだと思う。</a:t>
            </a:r>
            <a:endParaRPr kumimoji="1" lang="en-US" altLang="ja-JP" sz="1200" dirty="0" smtClean="0"/>
          </a:p>
          <a:p>
            <a:r>
              <a:rPr kumimoji="1" lang="ja-JP" altLang="en-US" sz="1200" dirty="0" smtClean="0"/>
              <a:t>・家庭や地域で英語を話したり聞いたりする機会が少ない。</a:t>
            </a:r>
            <a:endParaRPr kumimoji="1" lang="en-US" altLang="ja-JP" sz="1200" dirty="0" smtClean="0"/>
          </a:p>
          <a:p>
            <a:r>
              <a:rPr lang="ja-JP" altLang="en-US" sz="1200" dirty="0" smtClean="0"/>
              <a:t>・英語を覚えて話したり書いたりするのは難しいと思うが、頑張ってほしい。</a:t>
            </a:r>
            <a:endParaRPr kumimoji="1" lang="en-US" altLang="ja-JP" sz="1200" dirty="0" smtClean="0"/>
          </a:p>
          <a:p>
            <a:r>
              <a:rPr kumimoji="1" lang="ja-JP" altLang="en-US" sz="1200" dirty="0" smtClean="0"/>
              <a:t>・地域に英語を学べるような学習塾がないので、学校で</a:t>
            </a:r>
            <a:r>
              <a:rPr lang="ja-JP" altLang="en-US" sz="1200" dirty="0" smtClean="0"/>
              <a:t>英語の基礎をしっかり学んでほしい。</a:t>
            </a:r>
            <a:endParaRPr lang="en-US" altLang="ja-JP" sz="1200" dirty="0" smtClean="0"/>
          </a:p>
        </p:txBody>
      </p:sp>
    </p:spTree>
    <p:extLst>
      <p:ext uri="{BB962C8B-B14F-4D97-AF65-F5344CB8AC3E}">
        <p14:creationId xmlns:p14="http://schemas.microsoft.com/office/powerpoint/2010/main" val="4198024451"/>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417</TotalTime>
  <Words>565</Words>
  <Application>Microsoft Office PowerPoint</Application>
  <PresentationFormat>A4 210 x 297 mm</PresentationFormat>
  <Paragraphs>25</Paragraphs>
  <Slides>2</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ＭＳ Ｐゴシック</vt:lpstr>
      <vt:lpstr>Arial</vt:lpstr>
      <vt:lpstr>Calibri</vt:lpstr>
      <vt:lpstr>Calibri Light</vt:lpstr>
      <vt:lpstr>Office テーマ</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gosyoest51</dc:creator>
  <cp:lastModifiedBy>Administrator</cp:lastModifiedBy>
  <cp:revision>27</cp:revision>
  <cp:lastPrinted>2026-08-20T01:18:29Z</cp:lastPrinted>
  <dcterms:created xsi:type="dcterms:W3CDTF">2024-01-15T08:41:54Z</dcterms:created>
  <dcterms:modified xsi:type="dcterms:W3CDTF">2026-08-20T01:19:25Z</dcterms:modified>
</cp:coreProperties>
</file>