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8" r:id="rId3"/>
    <p:sldId id="268" r:id="rId4"/>
    <p:sldId id="269" r:id="rId5"/>
    <p:sldId id="270" r:id="rId6"/>
    <p:sldId id="259" r:id="rId7"/>
    <p:sldId id="265" r:id="rId8"/>
    <p:sldId id="266" r:id="rId9"/>
    <p:sldId id="267" r:id="rId10"/>
    <p:sldId id="264" r:id="rId11"/>
    <p:sldId id="263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Sheet2!$C$26</c:f>
              <c:strCache>
                <c:ptCount val="1"/>
                <c:pt idx="0">
                  <c:v>2時間以上</c:v>
                </c:pt>
              </c:strCache>
            </c:strRef>
          </c:tx>
          <c:spPr>
            <a:ln w="44450"/>
          </c:spPr>
          <c:marker>
            <c:symbol val="diamond"/>
            <c:size val="5"/>
          </c:marker>
          <c:cat>
            <c:strRef>
              <c:f>Sheet2!$B$27:$B$32</c:f>
              <c:strCache>
                <c:ptCount val="6"/>
                <c:pt idx="0">
                  <c:v>全くしない</c:v>
                </c:pt>
                <c:pt idx="1">
                  <c:v>1時間未満</c:v>
                </c:pt>
                <c:pt idx="2">
                  <c:v>1～2時間</c:v>
                </c:pt>
                <c:pt idx="3">
                  <c:v>2～3時間</c:v>
                </c:pt>
                <c:pt idx="4">
                  <c:v>3～4時間</c:v>
                </c:pt>
                <c:pt idx="5">
                  <c:v>4時間以上</c:v>
                </c:pt>
              </c:strCache>
            </c:strRef>
          </c:cat>
          <c:val>
            <c:numRef>
              <c:f>Sheet2!$C$27:$C$32</c:f>
              <c:numCache>
                <c:formatCode>0.0_ </c:formatCode>
                <c:ptCount val="6"/>
                <c:pt idx="0">
                  <c:v>73.2</c:v>
                </c:pt>
                <c:pt idx="1">
                  <c:v>74.099999999999994</c:v>
                </c:pt>
                <c:pt idx="2">
                  <c:v>71.3</c:v>
                </c:pt>
                <c:pt idx="3">
                  <c:v>66.400000000000006</c:v>
                </c:pt>
                <c:pt idx="4">
                  <c:v>59.3</c:v>
                </c:pt>
                <c:pt idx="5">
                  <c:v>59.1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7F-4BFE-9116-DA3581CBC762}"/>
            </c:ext>
          </c:extLst>
        </c:ser>
        <c:ser>
          <c:idx val="1"/>
          <c:order val="1"/>
          <c:tx>
            <c:strRef>
              <c:f>Sheet2!$D$26</c:f>
              <c:strCache>
                <c:ptCount val="1"/>
                <c:pt idx="0">
                  <c:v>30分～2時間</c:v>
                </c:pt>
              </c:strCache>
            </c:strRef>
          </c:tx>
          <c:spPr>
            <a:ln w="44450"/>
          </c:spPr>
          <c:marker>
            <c:symbol val="square"/>
            <c:size val="5"/>
          </c:marker>
          <c:cat>
            <c:strRef>
              <c:f>Sheet2!$B$27:$B$32</c:f>
              <c:strCache>
                <c:ptCount val="6"/>
                <c:pt idx="0">
                  <c:v>全くしない</c:v>
                </c:pt>
                <c:pt idx="1">
                  <c:v>1時間未満</c:v>
                </c:pt>
                <c:pt idx="2">
                  <c:v>1～2時間</c:v>
                </c:pt>
                <c:pt idx="3">
                  <c:v>2～3時間</c:v>
                </c:pt>
                <c:pt idx="4">
                  <c:v>3～4時間</c:v>
                </c:pt>
                <c:pt idx="5">
                  <c:v>4時間以上</c:v>
                </c:pt>
              </c:strCache>
            </c:strRef>
          </c:cat>
          <c:val>
            <c:numRef>
              <c:f>Sheet2!$D$27:$D$32</c:f>
              <c:numCache>
                <c:formatCode>0.0_ </c:formatCode>
                <c:ptCount val="6"/>
                <c:pt idx="0">
                  <c:v>69.5</c:v>
                </c:pt>
                <c:pt idx="1">
                  <c:v>71.7</c:v>
                </c:pt>
                <c:pt idx="2">
                  <c:v>69.5</c:v>
                </c:pt>
                <c:pt idx="3">
                  <c:v>62.7</c:v>
                </c:pt>
                <c:pt idx="4">
                  <c:v>60.6</c:v>
                </c:pt>
                <c:pt idx="5">
                  <c:v>56.3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7F-4BFE-9116-DA3581CBC762}"/>
            </c:ext>
          </c:extLst>
        </c:ser>
        <c:ser>
          <c:idx val="2"/>
          <c:order val="2"/>
          <c:tx>
            <c:strRef>
              <c:f>Sheet2!$E$26</c:f>
              <c:strCache>
                <c:ptCount val="1"/>
                <c:pt idx="0">
                  <c:v>30分未満</c:v>
                </c:pt>
              </c:strCache>
            </c:strRef>
          </c:tx>
          <c:spPr>
            <a:ln w="44450"/>
          </c:spPr>
          <c:marker>
            <c:symbol val="triangle"/>
            <c:size val="5"/>
          </c:marker>
          <c:cat>
            <c:strRef>
              <c:f>Sheet2!$B$27:$B$32</c:f>
              <c:strCache>
                <c:ptCount val="6"/>
                <c:pt idx="0">
                  <c:v>全くしない</c:v>
                </c:pt>
                <c:pt idx="1">
                  <c:v>1時間未満</c:v>
                </c:pt>
                <c:pt idx="2">
                  <c:v>1～2時間</c:v>
                </c:pt>
                <c:pt idx="3">
                  <c:v>2～3時間</c:v>
                </c:pt>
                <c:pt idx="4">
                  <c:v>3～4時間</c:v>
                </c:pt>
                <c:pt idx="5">
                  <c:v>4時間以上</c:v>
                </c:pt>
              </c:strCache>
            </c:strRef>
          </c:cat>
          <c:val>
            <c:numRef>
              <c:f>Sheet2!$E$27:$E$32</c:f>
              <c:numCache>
                <c:formatCode>0.0_ </c:formatCode>
                <c:ptCount val="6"/>
                <c:pt idx="0">
                  <c:v>60.1</c:v>
                </c:pt>
                <c:pt idx="1">
                  <c:v>62.4</c:v>
                </c:pt>
                <c:pt idx="2">
                  <c:v>61.2</c:v>
                </c:pt>
                <c:pt idx="3">
                  <c:v>57</c:v>
                </c:pt>
                <c:pt idx="4">
                  <c:v>54.1</c:v>
                </c:pt>
                <c:pt idx="5">
                  <c:v>50.4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7F-4BFE-9116-DA3581CBC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920000"/>
        <c:axId val="105921536"/>
      </c:lineChart>
      <c:catAx>
        <c:axId val="105920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921536"/>
        <c:crosses val="autoZero"/>
        <c:auto val="1"/>
        <c:lblAlgn val="ctr"/>
        <c:lblOffset val="100"/>
        <c:noMultiLvlLbl val="0"/>
      </c:catAx>
      <c:valAx>
        <c:axId val="105921536"/>
        <c:scaling>
          <c:orientation val="minMax"/>
          <c:min val="45"/>
        </c:scaling>
        <c:delete val="0"/>
        <c:axPos val="l"/>
        <c:majorGridlines/>
        <c:numFmt formatCode="0.0_ " sourceLinked="1"/>
        <c:majorTickMark val="out"/>
        <c:minorTickMark val="none"/>
        <c:tickLblPos val="nextTo"/>
        <c:crossAx val="1059200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ja-JP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7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765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03105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112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41077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744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1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0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0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2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4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9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1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5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6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7/17/2019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6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53" y="3041238"/>
            <a:ext cx="4487486" cy="337262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23" y="3041237"/>
            <a:ext cx="4487485" cy="33726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12853" y="764786"/>
            <a:ext cx="8915399" cy="2276451"/>
          </a:xfrm>
        </p:spPr>
        <p:txBody>
          <a:bodyPr>
            <a:normAutofit fontScale="90000"/>
          </a:bodyPr>
          <a:lstStyle/>
          <a:p>
            <a:r>
              <a:rPr lang="ja-JP" altLang="en-US" sz="4400" b="1" dirty="0">
                <a:solidFill>
                  <a:srgbClr val="002060"/>
                </a:solidFill>
              </a:rPr>
              <a:t>たのしい </a:t>
            </a:r>
            <a:r>
              <a:rPr lang="ja-JP" altLang="en-US" sz="4400" b="1" dirty="0" err="1">
                <a:solidFill>
                  <a:srgbClr val="002060"/>
                </a:solidFill>
              </a:rPr>
              <a:t>なつ</a:t>
            </a:r>
            <a:r>
              <a:rPr lang="ja-JP" altLang="en-US" sz="4400" b="1" dirty="0">
                <a:solidFill>
                  <a:srgbClr val="002060"/>
                </a:solidFill>
              </a:rPr>
              <a:t>やすみに するために</a:t>
            </a:r>
            <a:r>
              <a:rPr lang="en-US" altLang="ja-JP" b="1" dirty="0">
                <a:solidFill>
                  <a:srgbClr val="002060"/>
                </a:solidFill>
              </a:rPr>
              <a:t/>
            </a:r>
            <a:br>
              <a:rPr lang="en-US" altLang="ja-JP" b="1" dirty="0">
                <a:solidFill>
                  <a:srgbClr val="002060"/>
                </a:solidFill>
              </a:rPr>
            </a:br>
            <a:r>
              <a:rPr lang="ja-JP" altLang="en-US" b="1" dirty="0">
                <a:solidFill>
                  <a:srgbClr val="002060"/>
                </a:solidFill>
              </a:rPr>
              <a:t>　ふりかえってみよう　</a:t>
            </a:r>
            <a:r>
              <a:rPr lang="en-US" altLang="ja-JP" b="1" dirty="0">
                <a:solidFill>
                  <a:srgbClr val="002060"/>
                </a:solidFill>
              </a:rPr>
              <a:t/>
            </a:r>
            <a:br>
              <a:rPr lang="en-US" altLang="ja-JP" b="1" dirty="0">
                <a:solidFill>
                  <a:srgbClr val="002060"/>
                </a:solidFill>
              </a:rPr>
            </a:br>
            <a:r>
              <a:rPr lang="ja-JP" altLang="en-US" b="1" dirty="0">
                <a:solidFill>
                  <a:srgbClr val="002060"/>
                </a:solidFill>
              </a:rPr>
              <a:t>　　　　</a:t>
            </a:r>
            <a:r>
              <a:rPr lang="ja-JP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４，５，６，７月</a:t>
            </a:r>
            <a:r>
              <a:rPr lang="ja-JP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kumimoji="1" lang="ja-JP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239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54" y="2853745"/>
            <a:ext cx="4558267" cy="325471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77849" y="556750"/>
            <a:ext cx="3801267" cy="555171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15291" y="408615"/>
            <a:ext cx="6740433" cy="1925618"/>
          </a:xfrm>
        </p:spPr>
        <p:txBody>
          <a:bodyPr>
            <a:noAutofit/>
          </a:bodyPr>
          <a:lstStyle/>
          <a:p>
            <a:r>
              <a:rPr kumimoji="1" lang="ja-JP" altLang="en-US" sz="6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とうげこうは</a:t>
            </a:r>
            <a:r>
              <a:rPr kumimoji="1" lang="en-US" altLang="ja-JP" sz="6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/>
            </a:r>
            <a:br>
              <a:rPr kumimoji="1" lang="en-US" altLang="ja-JP" sz="6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66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どうだったかな？</a:t>
            </a:r>
            <a:endParaRPr kumimoji="1" lang="ja-JP" altLang="en-US" sz="6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95753" y="4908135"/>
            <a:ext cx="5345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たくさんカードは</a:t>
            </a:r>
            <a:endParaRPr kumimoji="1" lang="en-US" altLang="ja-JP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とどいたけど・・・・・</a:t>
            </a:r>
            <a:endParaRPr kumimoji="1" lang="ja-JP" alt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02" y="3002390"/>
            <a:ext cx="1783316" cy="23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こうつうあんぜん　あいうえ</a:t>
            </a:r>
            <a:r>
              <a:rPr kumimoji="1" lang="ja-JP" altLang="en-US" sz="4800" dirty="0" err="1" smtClean="0">
                <a:solidFill>
                  <a:srgbClr val="FF0000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お</a:t>
            </a:r>
            <a:endParaRPr kumimoji="1" lang="ja-JP" altLang="en-US" sz="4800" dirty="0">
              <a:solidFill>
                <a:srgbClr val="FF0000"/>
              </a:solidFill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4400" y="1980121"/>
            <a:ext cx="10775852" cy="622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</a:t>
            </a:r>
            <a:r>
              <a:rPr kumimoji="1" lang="ja-JP" alt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kumimoji="1" lang="ja-JP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あんしんは　かくにんすること　</a:t>
            </a:r>
            <a:r>
              <a:rPr kumimoji="1" lang="ja-JP" alt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みぎ</a:t>
            </a:r>
            <a:r>
              <a:rPr kumimoji="1" lang="ja-JP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ひだり</a:t>
            </a:r>
            <a:endParaRPr kumimoji="1" lang="ja-JP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914400" y="2638697"/>
            <a:ext cx="9603275" cy="6229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</a:t>
            </a:r>
            <a:r>
              <a:rPr lang="ja-JP" alt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ja-JP" alt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いちれつほ</a:t>
            </a:r>
            <a:r>
              <a:rPr lang="ja-JP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　あたりまえ</a:t>
            </a:r>
            <a:endParaRPr lang="ja-JP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914399" y="3375555"/>
            <a:ext cx="9603276" cy="6229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う</a:t>
            </a:r>
            <a:r>
              <a:rPr lang="ja-JP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うるさいはなし　きけんすぎ</a:t>
            </a:r>
            <a:endParaRPr lang="ja-JP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914399" y="4124887"/>
            <a:ext cx="9603275" cy="6229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え</a:t>
            </a:r>
            <a:r>
              <a:rPr lang="ja-JP" alt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ja-JP" alt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えが</a:t>
            </a:r>
            <a:r>
              <a:rPr lang="ja-JP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おでかんしゃ　ありがとう</a:t>
            </a:r>
            <a:endParaRPr lang="ja-JP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914399" y="4930712"/>
            <a:ext cx="10775853" cy="6229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</a:t>
            </a:r>
            <a:r>
              <a:rPr lang="ja-JP" alt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ja-JP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おうだんは　</a:t>
            </a:r>
            <a:r>
              <a:rPr lang="ja-JP" alt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</a:t>
            </a:r>
            <a:r>
              <a:rPr lang="ja-JP" alt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おしんごうでも　きをつけろ</a:t>
            </a:r>
            <a:endParaRPr lang="ja-JP" alt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19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93" y="291806"/>
            <a:ext cx="1444755" cy="154533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0857" y="506545"/>
            <a:ext cx="8911687" cy="1280890"/>
          </a:xfrm>
        </p:spPr>
        <p:txBody>
          <a:bodyPr>
            <a:noAutofit/>
          </a:bodyPr>
          <a:lstStyle/>
          <a:p>
            <a:r>
              <a:rPr kumimoji="1" lang="ja-JP" altLang="en-US" sz="4000" b="1" dirty="0" smtClean="0">
                <a:solidFill>
                  <a:srgbClr val="C00000"/>
                </a:solidFill>
              </a:rPr>
              <a:t>じてんしゃ</a:t>
            </a:r>
            <a:r>
              <a:rPr kumimoji="1" lang="ja-JP" altLang="en-US" sz="4000" b="1" dirty="0" smtClean="0"/>
              <a:t>は、たのしいけど</a:t>
            </a:r>
            <a:r>
              <a:rPr kumimoji="1" lang="en-US" altLang="ja-JP" sz="4000" b="1" dirty="0" smtClean="0"/>
              <a:t/>
            </a:r>
            <a:br>
              <a:rPr kumimoji="1" lang="en-US" altLang="ja-JP" sz="4000" b="1" dirty="0" smtClean="0"/>
            </a:br>
            <a:r>
              <a:rPr kumimoji="1" lang="ja-JP" altLang="en-US" sz="4000" b="1" dirty="0" smtClean="0"/>
              <a:t>　　                きけんも　いっぱい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49531" y="1904999"/>
            <a:ext cx="10633166" cy="4391297"/>
          </a:xfrm>
        </p:spPr>
        <p:txBody>
          <a:bodyPr>
            <a:normAutofit/>
          </a:bodyPr>
          <a:lstStyle/>
          <a:p>
            <a:r>
              <a:rPr kumimoji="1" lang="ja-JP" altLang="en-US" sz="2400" b="1" dirty="0" smtClean="0"/>
              <a:t>のりかたはだいじょうぶかな？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しゃどう（くるまのみち）をとおる。</a:t>
            </a:r>
            <a:endParaRPr kumimoji="1" lang="en-US" altLang="ja-JP" sz="2400" b="1" dirty="0" smtClean="0"/>
          </a:p>
          <a:p>
            <a:r>
              <a:rPr kumimoji="1" lang="ja-JP" altLang="en-US" sz="3200" b="1" dirty="0" smtClean="0">
                <a:solidFill>
                  <a:srgbClr val="C00000"/>
                </a:solidFill>
              </a:rPr>
              <a:t>ほけん</a:t>
            </a:r>
            <a:r>
              <a:rPr kumimoji="1" lang="ja-JP" altLang="en-US" sz="2400" b="1" dirty="0" smtClean="0"/>
              <a:t>にはいっていますか？</a:t>
            </a:r>
            <a:endParaRPr kumimoji="1" lang="en-US" altLang="ja-JP" sz="2400" b="1" dirty="0" smtClean="0"/>
          </a:p>
          <a:p>
            <a:pPr marL="0" indent="0">
              <a:buNone/>
            </a:pPr>
            <a:r>
              <a:rPr kumimoji="1" lang="ja-JP" altLang="en-US" sz="2400" b="1" dirty="0" smtClean="0"/>
              <a:t>　</a:t>
            </a:r>
            <a:r>
              <a:rPr kumimoji="1" lang="ja-JP" altLang="en-US" sz="2400" b="1" dirty="0" smtClean="0">
                <a:solidFill>
                  <a:srgbClr val="002060"/>
                </a:solidFill>
              </a:rPr>
              <a:t>６がつに　くまもとであった　</a:t>
            </a:r>
            <a:r>
              <a:rPr kumimoji="1" lang="ja-JP" altLang="en-US" sz="2400" b="1" dirty="0" err="1" smtClean="0">
                <a:solidFill>
                  <a:srgbClr val="002060"/>
                </a:solidFill>
              </a:rPr>
              <a:t>じこ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kumimoji="1" lang="ja-JP" altLang="en-US" sz="2400" b="1" dirty="0" smtClean="0">
                <a:solidFill>
                  <a:srgbClr val="002060"/>
                </a:solidFill>
              </a:rPr>
              <a:t>　　　ゆうがた　じてんしゃが　あるいている人を・・・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kumimoji="1" lang="ja-JP" altLang="en-US" sz="2400" b="1" dirty="0" smtClean="0"/>
              <a:t>　　</a:t>
            </a:r>
            <a:endParaRPr kumimoji="1" lang="en-US" altLang="ja-JP" sz="2400" b="1" dirty="0" smtClean="0"/>
          </a:p>
          <a:p>
            <a:pPr marL="0" indent="0">
              <a:buNone/>
            </a:pPr>
            <a:r>
              <a:rPr kumimoji="1" lang="ja-JP" altLang="en-US" sz="2400" b="1" dirty="0" smtClean="0"/>
              <a:t>　</a:t>
            </a:r>
            <a:r>
              <a:rPr kumimoji="1" lang="ja-JP" altLang="en-US" sz="2400" b="1" dirty="0" smtClean="0">
                <a:solidFill>
                  <a:srgbClr val="002060"/>
                </a:solidFill>
              </a:rPr>
              <a:t>あるとき　さいばんに　なった　ことも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kumimoji="1" lang="ja-JP" altLang="en-US" sz="2400" b="1" dirty="0" smtClean="0">
                <a:solidFill>
                  <a:srgbClr val="002060"/>
                </a:solidFill>
              </a:rPr>
              <a:t>　　　１１さい　ゆうがた　ライトつけず　しぼうじこ　</a:t>
            </a:r>
            <a:r>
              <a:rPr kumimoji="1" lang="ja-JP" altLang="en-US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しはらいきんがく</a:t>
            </a:r>
            <a:r>
              <a:rPr kumimoji="1" lang="ja-JP" altLang="en-US" sz="2400" b="1" dirty="0" smtClean="0"/>
              <a:t>　　　　</a:t>
            </a:r>
            <a:endParaRPr kumimoji="1" lang="ja-JP" altLang="en-US" sz="24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94023" y="4434891"/>
            <a:ext cx="395428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９５２１００００円</a:t>
            </a:r>
            <a:endParaRPr kumimoji="1" lang="ja-JP" altLang="en-US" sz="4000" b="1" dirty="0">
              <a:ln w="22225">
                <a:solidFill>
                  <a:schemeClr val="accent2"/>
                </a:solidFill>
                <a:prstDash val="solid"/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06043" y="1904999"/>
            <a:ext cx="3502855" cy="1631216"/>
          </a:xfrm>
          <a:prstGeom prst="rect">
            <a:avLst/>
          </a:prstGeom>
          <a:gradFill>
            <a:gsLst>
              <a:gs pos="78000">
                <a:srgbClr val="FFC000"/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じてんしゃだけでなく</a:t>
            </a:r>
            <a:r>
              <a:rPr kumimoji="1" lang="ja-JP" altLang="en-US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　</a:t>
            </a:r>
            <a:endParaRPr kumimoji="1" lang="en-US" altLang="ja-JP" sz="28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kumimoji="1" lang="ja-JP" altLang="en-US" sz="36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あぶないことは　しない！</a:t>
            </a:r>
            <a:endParaRPr kumimoji="1" lang="ja-JP" altLang="en-US" sz="36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781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6811" y="624110"/>
            <a:ext cx="9257801" cy="891181"/>
          </a:xfrm>
        </p:spPr>
        <p:txBody>
          <a:bodyPr>
            <a:normAutofit/>
          </a:bodyPr>
          <a:lstStyle/>
          <a:p>
            <a:r>
              <a:rPr kumimoji="1" lang="ja-JP" altLang="en-US" sz="44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９月２日　げんきで　あいましょう</a:t>
            </a:r>
            <a:endParaRPr kumimoji="1" lang="ja-JP" altLang="en-US" sz="44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62194" y="1750423"/>
            <a:ext cx="9258799" cy="4376057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b="1" dirty="0" smtClean="0"/>
              <a:t>そのためには</a:t>
            </a:r>
            <a:endParaRPr kumimoji="1" lang="en-US" altLang="ja-JP" sz="2400" b="1" dirty="0" smtClean="0"/>
          </a:p>
          <a:p>
            <a:pPr marL="0" indent="0">
              <a:buNone/>
            </a:pPr>
            <a:r>
              <a:rPr kumimoji="1" lang="ja-JP" altLang="en-US" sz="4000" b="1" dirty="0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</a:t>
            </a:r>
            <a:r>
              <a:rPr kumimoji="1" lang="ja-JP" altLang="en-US" sz="4000" b="1" u="sng" dirty="0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きそくただしい　せいかつ</a:t>
            </a:r>
            <a:endParaRPr kumimoji="1" lang="en-US" altLang="ja-JP" sz="4000" b="1" u="sng" dirty="0" smtClean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b="1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      　（はやね　はやおき　よいしょくじ）</a:t>
            </a:r>
            <a:endParaRPr kumimoji="1" lang="en-US" altLang="ja-JP" sz="3200" b="1" dirty="0" smtClean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4000" b="1" dirty="0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</a:t>
            </a:r>
            <a:r>
              <a:rPr kumimoji="1" lang="ja-JP" altLang="en-US" sz="4000" b="1" u="sng" dirty="0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てつだい　しっかり　やることやって</a:t>
            </a:r>
            <a:endParaRPr kumimoji="1" lang="en-US" altLang="ja-JP" sz="4000" b="1" u="sng" dirty="0" smtClean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b="1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      　（そうじ や せんたく てつだおう）</a:t>
            </a:r>
            <a:endParaRPr kumimoji="1" lang="en-US" altLang="ja-JP" sz="3200" b="1" dirty="0" smtClean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4000" b="1" dirty="0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</a:t>
            </a:r>
            <a:r>
              <a:rPr kumimoji="1" lang="ja-JP" altLang="en-US" sz="4000" b="1" u="sng" dirty="0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べんきょう　はやめに　</a:t>
            </a:r>
            <a:r>
              <a:rPr kumimoji="1" lang="ja-JP" altLang="en-US" sz="4000" b="1" u="sng" dirty="0" err="1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けい</a:t>
            </a:r>
            <a:r>
              <a:rPr kumimoji="1" lang="ja-JP" altLang="en-US" sz="4000" b="1" u="sng" dirty="0" smtClean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かくてきに</a:t>
            </a:r>
            <a:endParaRPr kumimoji="1" lang="en-US" altLang="ja-JP" sz="3200" b="1" u="sng" dirty="0" smtClean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200" b="1" dirty="0" smtClean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      　（あさのじかん を たいせつに）</a:t>
            </a:r>
            <a:endParaRPr kumimoji="1" lang="ja-JP" altLang="en-US" sz="3200" b="1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" y="1515291"/>
            <a:ext cx="10964526" cy="4983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73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b="1" dirty="0" smtClean="0"/>
              <a:t>いろいろあった　たのしいおもいで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2599" y="213360"/>
            <a:ext cx="8915400" cy="3777622"/>
          </a:xfrm>
        </p:spPr>
        <p:txBody>
          <a:bodyPr>
            <a:normAutofit/>
          </a:bodyPr>
          <a:lstStyle/>
          <a:p>
            <a:r>
              <a:rPr kumimoji="1" lang="ja-JP" altLang="en-US" sz="2800" b="1" dirty="0" smtClean="0">
                <a:solidFill>
                  <a:srgbClr val="0070C0"/>
                </a:solidFill>
              </a:rPr>
              <a:t>４月　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April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　卯月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84" y="1446357"/>
            <a:ext cx="5755758" cy="43168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32" y="4149347"/>
            <a:ext cx="3367001" cy="252525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32" y="1437594"/>
            <a:ext cx="4241074" cy="318080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06" y="4711828"/>
            <a:ext cx="2617026" cy="19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b="1" dirty="0" smtClean="0"/>
              <a:t>いろいろあった　たのしいおもいで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75265" y="222638"/>
            <a:ext cx="8915400" cy="3777622"/>
          </a:xfrm>
        </p:spPr>
        <p:txBody>
          <a:bodyPr>
            <a:normAutofit/>
          </a:bodyPr>
          <a:lstStyle/>
          <a:p>
            <a:r>
              <a:rPr kumimoji="1" lang="ja-JP" altLang="en-US" sz="2800" b="1" dirty="0" smtClean="0">
                <a:solidFill>
                  <a:srgbClr val="0070C0"/>
                </a:solidFill>
              </a:rPr>
              <a:t>５月　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May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　皐月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13" y="1501143"/>
            <a:ext cx="4541649" cy="30978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29" y="4192554"/>
            <a:ext cx="4735033" cy="35512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16" y="1495154"/>
            <a:ext cx="4258491" cy="32005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0" y="3888544"/>
            <a:ext cx="4054549" cy="30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b="1" dirty="0" smtClean="0"/>
              <a:t>いろいろあった　たのしいおもいで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4000" y="147959"/>
            <a:ext cx="8915400" cy="3777622"/>
          </a:xfrm>
        </p:spPr>
        <p:txBody>
          <a:bodyPr>
            <a:normAutofit/>
          </a:bodyPr>
          <a:lstStyle/>
          <a:p>
            <a:r>
              <a:rPr kumimoji="1" lang="ja-JP" altLang="en-US" sz="2800" b="1" dirty="0" smtClean="0">
                <a:solidFill>
                  <a:srgbClr val="0070C0"/>
                </a:solidFill>
              </a:rPr>
              <a:t>６月　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June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　水無月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71" y="1264555"/>
            <a:ext cx="4357193" cy="32678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3" y="3536928"/>
            <a:ext cx="4494029" cy="337052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43" y="1264555"/>
            <a:ext cx="3957878" cy="296840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7" y="1264555"/>
            <a:ext cx="4379577" cy="328468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74" y="4177373"/>
            <a:ext cx="3571339" cy="267850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7" y="4315987"/>
            <a:ext cx="3386520" cy="253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62" y="2899712"/>
            <a:ext cx="4602519" cy="345188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b="1" dirty="0" smtClean="0"/>
              <a:t>いろいろあった　たのしいおもいで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81242" y="213360"/>
            <a:ext cx="8915400" cy="3777622"/>
          </a:xfrm>
        </p:spPr>
        <p:txBody>
          <a:bodyPr>
            <a:norm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７月　</a:t>
            </a:r>
            <a:r>
              <a:rPr kumimoji="1" lang="en-US" altLang="ja-JP" sz="2000" b="1" dirty="0" smtClean="0">
                <a:solidFill>
                  <a:srgbClr val="0070C0"/>
                </a:solidFill>
              </a:rPr>
              <a:t>July</a:t>
            </a:r>
            <a:r>
              <a:rPr kumimoji="1" lang="ja-JP" altLang="en-US" sz="2000" b="1" dirty="0" smtClean="0">
                <a:solidFill>
                  <a:srgbClr val="0070C0"/>
                </a:solidFill>
              </a:rPr>
              <a:t>　文月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33" y="2761003"/>
            <a:ext cx="4798828" cy="35991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18" y="1324969"/>
            <a:ext cx="3927571" cy="295181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726" y="1331405"/>
            <a:ext cx="3331535" cy="249865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56" y="1331405"/>
            <a:ext cx="2771937" cy="20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ところで</a:t>
            </a:r>
            <a:r>
              <a:rPr kumimoji="1" lang="en-US" altLang="ja-JP" sz="4000" b="1" dirty="0" smtClean="0"/>
              <a:t/>
            </a:r>
            <a:br>
              <a:rPr kumimoji="1" lang="en-US" altLang="ja-JP" sz="4000" b="1" dirty="0" smtClean="0"/>
            </a:br>
            <a:r>
              <a:rPr kumimoji="1" lang="ja-JP" altLang="en-US" sz="4000" b="1" dirty="0" smtClean="0"/>
              <a:t>　みんな　なかよくできたかな？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94114" y="2695303"/>
            <a:ext cx="9610498" cy="3777622"/>
          </a:xfrm>
        </p:spPr>
        <p:txBody>
          <a:bodyPr>
            <a:normAutofit/>
          </a:bodyPr>
          <a:lstStyle/>
          <a:p>
            <a:r>
              <a:rPr kumimoji="1" lang="ja-JP" altLang="en-US" sz="4400" b="1" dirty="0" smtClean="0"/>
              <a:t>ともだちのことだけでなく　　　しんぱいなことは　心のアンケート　にかいたり　おとなに　そうだんしたり　してください。</a:t>
            </a:r>
            <a:endParaRPr kumimoji="1" lang="ja-JP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0480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5371" y="624110"/>
            <a:ext cx="9349241" cy="1280890"/>
          </a:xfrm>
        </p:spPr>
        <p:txBody>
          <a:bodyPr>
            <a:noAutofit/>
          </a:bodyPr>
          <a:lstStyle/>
          <a:p>
            <a:r>
              <a:rPr kumimoji="1" lang="ja-JP" altLang="en-US" sz="4000" b="1" dirty="0" err="1" smtClean="0"/>
              <a:t>べん</a:t>
            </a:r>
            <a:r>
              <a:rPr kumimoji="1" lang="ja-JP" altLang="en-US" sz="4000" b="1" dirty="0" smtClean="0"/>
              <a:t>きょうと　あそび</a:t>
            </a:r>
            <a:r>
              <a:rPr kumimoji="1" lang="en-US" altLang="ja-JP" sz="4000" b="1" dirty="0" smtClean="0"/>
              <a:t/>
            </a:r>
            <a:br>
              <a:rPr kumimoji="1" lang="en-US" altLang="ja-JP" sz="4000" b="1" dirty="0" smtClean="0"/>
            </a:br>
            <a:r>
              <a:rPr kumimoji="1" lang="ja-JP" altLang="en-US" sz="4000" b="1" dirty="0" smtClean="0"/>
              <a:t>　けじめ</a:t>
            </a:r>
            <a:r>
              <a:rPr kumimoji="1" lang="ja-JP" altLang="en-US" sz="4000" b="1" dirty="0" smtClean="0"/>
              <a:t>を つける</a:t>
            </a:r>
            <a:r>
              <a:rPr kumimoji="1" lang="ja-JP" altLang="en-US" sz="4000" b="1" dirty="0" smtClean="0"/>
              <a:t>こと</a:t>
            </a:r>
            <a:r>
              <a:rPr kumimoji="1" lang="ja-JP" altLang="en-US" sz="4000" b="1" dirty="0" smtClean="0"/>
              <a:t>が できた</a:t>
            </a:r>
            <a:r>
              <a:rPr kumimoji="1" lang="ja-JP" altLang="en-US" sz="4000" b="1" dirty="0" smtClean="0"/>
              <a:t>かな？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b="1" dirty="0" err="1" smtClean="0"/>
              <a:t>がっこ</a:t>
            </a:r>
            <a:r>
              <a:rPr kumimoji="1" lang="ja-JP" altLang="en-US" sz="4000" b="1" dirty="0" smtClean="0"/>
              <a:t>うでの　べんきょうは　みんながんばっていたと　思います。</a:t>
            </a:r>
            <a:endParaRPr kumimoji="1" lang="en-US" altLang="ja-JP" sz="4000" b="1" dirty="0" smtClean="0"/>
          </a:p>
          <a:p>
            <a:r>
              <a:rPr kumimoji="1" lang="ja-JP" altLang="en-US" sz="4000" b="1" dirty="0" smtClean="0"/>
              <a:t>でも　おうちでは　どうだったかな？･･････</a:t>
            </a:r>
            <a:r>
              <a:rPr kumimoji="1" lang="ja-JP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ゲームやテレビ、スマホなどみすぎ、しすぎじゃなかったでしょうか？？？</a:t>
            </a:r>
            <a:endParaRPr kumimoji="1"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848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/>
          </p:nvPr>
        </p:nvGraphicFramePr>
        <p:xfrm>
          <a:off x="2307772" y="866114"/>
          <a:ext cx="7926765" cy="4426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073276" y="5313702"/>
            <a:ext cx="8161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どんな</a:t>
            </a:r>
            <a:r>
              <a:rPr kumimoji="1" lang="ja-JP" altLang="en-US" sz="28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に勉強して</a:t>
            </a:r>
            <a:r>
              <a:rPr kumimoji="1" lang="ja-JP" altLang="en-US" sz="2800" dirty="0" smtClean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　</a:t>
            </a:r>
            <a:r>
              <a:rPr lang="ja-JP" altLang="en-US" sz="2800" dirty="0" smtClean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長時間</a:t>
            </a:r>
            <a:r>
              <a:rPr lang="ja-JP" altLang="en-US" sz="28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ゲームをしてしまうとその効果は失われてしまう</a:t>
            </a:r>
            <a:endParaRPr kumimoji="1" lang="ja-JP" altLang="en-US" sz="2800" dirty="0">
              <a:solidFill>
                <a:srgbClr val="C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789353" y="348539"/>
            <a:ext cx="5837670" cy="563686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ゲーム時間と成績の関係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45064" y="2082019"/>
            <a:ext cx="443954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テストの結果</a:t>
            </a:r>
            <a:endParaRPr kumimoji="1" lang="ja-JP" alt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99853" y="1257691"/>
            <a:ext cx="21945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家で勉強２時間↑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96419" y="2345843"/>
            <a:ext cx="2834931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家で勉強３０分～２時間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99853" y="3433995"/>
            <a:ext cx="219456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家で勉強３０分↓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01202" y="4749119"/>
            <a:ext cx="184595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ゲームの時間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59205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ゲームプレイ時間と脳の形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ゲーム時間の長さと関係する脳の領域</a:t>
            </a:r>
            <a:endParaRPr kumimoji="1" lang="ja-JP" altLang="en-US" dirty="0"/>
          </a:p>
        </p:txBody>
      </p:sp>
      <p:pic>
        <p:nvPicPr>
          <p:cNvPr id="4" name="図 3" descr="スクリーンショット 2016-06-17 16.3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46" y="1519564"/>
            <a:ext cx="2817870" cy="2557473"/>
          </a:xfrm>
          <a:prstGeom prst="rect">
            <a:avLst/>
          </a:prstGeom>
        </p:spPr>
      </p:pic>
      <p:pic>
        <p:nvPicPr>
          <p:cNvPr id="5" name="図 4" descr="スクリーンショット 2016-06-17 16.29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2" y="1519564"/>
            <a:ext cx="1525184" cy="255747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9248398" y="2791584"/>
            <a:ext cx="1312184" cy="1285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rot="789165">
            <a:off x="9985742" y="2041173"/>
            <a:ext cx="85187" cy="107273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454738" y="3040269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前頭前皮質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5233" y="402373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大脳基底核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2495267" y="1555537"/>
            <a:ext cx="2859309" cy="2557473"/>
            <a:chOff x="853796" y="880723"/>
            <a:chExt cx="2859309" cy="2557473"/>
          </a:xfrm>
        </p:grpSpPr>
        <p:pic>
          <p:nvPicPr>
            <p:cNvPr id="11" name="図 10" descr="スクリーンショット 2016-06-17 16.29.4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796" y="880723"/>
              <a:ext cx="2820588" cy="2557473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>
            <a:xfrm>
              <a:off x="2400921" y="2152744"/>
              <a:ext cx="1312184" cy="1285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19865939">
              <a:off x="2894919" y="1836465"/>
              <a:ext cx="78141" cy="61075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818770" y="2362277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/>
                <a:t>側頭</a:t>
              </a:r>
              <a:r>
                <a:rPr kumimoji="1" lang="ja-JP" altLang="en-US" sz="1200" dirty="0"/>
                <a:t>皮質</a:t>
              </a: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985159" y="5732444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a. </a:t>
            </a:r>
            <a:r>
              <a:rPr kumimoji="1" lang="ja-JP" altLang="en-US" dirty="0"/>
              <a:t>横断解析結果</a:t>
            </a:r>
          </a:p>
        </p:txBody>
      </p:sp>
      <p:sp>
        <p:nvSpPr>
          <p:cNvPr id="16" name="正方形/長方形 15"/>
          <p:cNvSpPr/>
          <p:nvPr/>
        </p:nvSpPr>
        <p:spPr>
          <a:xfrm rot="19565054">
            <a:off x="4016449" y="2291190"/>
            <a:ext cx="85187" cy="107273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16888" y="330456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前頭皮質</a:t>
            </a:r>
          </a:p>
        </p:txBody>
      </p:sp>
      <p:sp>
        <p:nvSpPr>
          <p:cNvPr id="18" name="正方形/長方形 17"/>
          <p:cNvSpPr/>
          <p:nvPr/>
        </p:nvSpPr>
        <p:spPr>
          <a:xfrm rot="19565054">
            <a:off x="3518618" y="3402443"/>
            <a:ext cx="85187" cy="8246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52562" y="4042229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大脳基底核</a:t>
            </a: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2610403" y="4309031"/>
            <a:ext cx="2755718" cy="2291167"/>
            <a:chOff x="631848" y="3369954"/>
            <a:chExt cx="3330552" cy="2699774"/>
          </a:xfrm>
        </p:grpSpPr>
        <p:pic>
          <p:nvPicPr>
            <p:cNvPr id="21" name="図 20" descr="スクリーンショット 2016-06-17 16.58.08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" t="2672" r="2638" b="-908"/>
            <a:stretch/>
          </p:blipFill>
          <p:spPr>
            <a:xfrm>
              <a:off x="724586" y="3369955"/>
              <a:ext cx="3237814" cy="2644884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663948" y="5707062"/>
              <a:ext cx="3298452" cy="3626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dirty="0"/>
                <a:t>ゲームプレイ時間を示す指標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 rot="16200000">
              <a:off x="-422694" y="4424496"/>
              <a:ext cx="2481061" cy="3719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dirty="0"/>
                <a:t>水の拡散性を示す指標</a:t>
              </a:r>
            </a:p>
          </p:txBody>
        </p:sp>
      </p:grpSp>
      <p:sp>
        <p:nvSpPr>
          <p:cNvPr id="24" name="角丸四角形 23"/>
          <p:cNvSpPr/>
          <p:nvPr/>
        </p:nvSpPr>
        <p:spPr>
          <a:xfrm>
            <a:off x="2082800" y="1519563"/>
            <a:ext cx="3742906" cy="5132146"/>
          </a:xfrm>
          <a:prstGeom prst="roundRect">
            <a:avLst>
              <a:gd name="adj" fmla="val 4001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6087886" y="1519563"/>
            <a:ext cx="4472696" cy="5132146"/>
          </a:xfrm>
          <a:prstGeom prst="roundRect">
            <a:avLst>
              <a:gd name="adj" fmla="val 428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3065897" y="6562082"/>
            <a:ext cx="1684867" cy="270933"/>
          </a:xfrm>
          <a:prstGeom prst="roundRect">
            <a:avLst>
              <a:gd name="adj" fmla="val 42001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rgbClr val="000000"/>
                </a:solidFill>
              </a:rPr>
              <a:t>a. </a:t>
            </a:r>
            <a:r>
              <a:rPr kumimoji="1" lang="ja-JP" altLang="en-US" sz="1400" dirty="0">
                <a:solidFill>
                  <a:srgbClr val="000000"/>
                </a:solidFill>
              </a:rPr>
              <a:t>横断解析結果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7485368" y="6553616"/>
            <a:ext cx="1684867" cy="270933"/>
          </a:xfrm>
          <a:prstGeom prst="roundRect">
            <a:avLst>
              <a:gd name="adj" fmla="val 42001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rgbClr val="000000"/>
                </a:solidFill>
              </a:rPr>
              <a:t>b</a:t>
            </a:r>
            <a:r>
              <a:rPr kumimoji="1" lang="en-US" altLang="ja-JP" sz="1400" dirty="0">
                <a:solidFill>
                  <a:srgbClr val="000000"/>
                </a:solidFill>
              </a:rPr>
              <a:t>. </a:t>
            </a:r>
            <a:r>
              <a:rPr kumimoji="1" lang="ja-JP" altLang="en-US" sz="1400" dirty="0">
                <a:solidFill>
                  <a:srgbClr val="000000"/>
                </a:solidFill>
              </a:rPr>
              <a:t>縦断解析結果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062" y="4309031"/>
            <a:ext cx="2910639" cy="225305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4521065" y="3570666"/>
            <a:ext cx="3842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 smtClean="0">
                <a:solidFill>
                  <a:srgbClr val="FF0000"/>
                </a:solidFill>
              </a:rPr>
              <a:t>きけん</a:t>
            </a:r>
            <a:endParaRPr kumimoji="1" lang="ja-JP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131</TotalTime>
  <Words>179</Words>
  <Application>Microsoft Office PowerPoint</Application>
  <PresentationFormat>ワイド画面</PresentationFormat>
  <Paragraphs>63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1" baseType="lpstr">
      <vt:lpstr>ＤＨＰ特太ゴシック体</vt:lpstr>
      <vt:lpstr>HGP創英角ｺﾞｼｯｸUB</vt:lpstr>
      <vt:lpstr>UD デジタル 教科書体 NK-B</vt:lpstr>
      <vt:lpstr>メイリオ</vt:lpstr>
      <vt:lpstr>Arial</vt:lpstr>
      <vt:lpstr>Century Gothic</vt:lpstr>
      <vt:lpstr>Wingdings 3</vt:lpstr>
      <vt:lpstr>ウィスプ</vt:lpstr>
      <vt:lpstr>たのしい なつやすみに するために 　ふりかえってみよう　 　　　　４，５，６，７月。</vt:lpstr>
      <vt:lpstr>いろいろあった　たのしいおもいで</vt:lpstr>
      <vt:lpstr>いろいろあった　たのしいおもいで</vt:lpstr>
      <vt:lpstr>いろいろあった　たのしいおもいで</vt:lpstr>
      <vt:lpstr>いろいろあった　たのしいおもいで</vt:lpstr>
      <vt:lpstr>ところで 　みんな　なかよくできたかな？</vt:lpstr>
      <vt:lpstr>べんきょうと　あそび 　けじめを つけることが できたかな？</vt:lpstr>
      <vt:lpstr>ゲーム時間と成績の関係</vt:lpstr>
      <vt:lpstr>ゲームプレイ時間と脳の形</vt:lpstr>
      <vt:lpstr>とうげこうは どうだったかな？</vt:lpstr>
      <vt:lpstr>こうつうあんぜん　あいうえお</vt:lpstr>
      <vt:lpstr>じてんしゃは、たのしいけど 　　                きけんも　いっぱい</vt:lpstr>
      <vt:lpstr>９月２日　げんきで　あいましょう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府本小学校ユーザー</dc:creator>
  <cp:lastModifiedBy>府本小学校ユーザー</cp:lastModifiedBy>
  <cp:revision>17</cp:revision>
  <dcterms:created xsi:type="dcterms:W3CDTF">2019-07-11T08:50:48Z</dcterms:created>
  <dcterms:modified xsi:type="dcterms:W3CDTF">2019-07-17T05:47:30Z</dcterms:modified>
</cp:coreProperties>
</file>