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4"/>
  </p:notesMasterIdLst>
  <p:handoutMasterIdLst>
    <p:handoutMasterId r:id="rId15"/>
  </p:handoutMasterIdLst>
  <p:sldIdLst>
    <p:sldId id="402" r:id="rId2"/>
    <p:sldId id="308" r:id="rId3"/>
    <p:sldId id="318" r:id="rId4"/>
    <p:sldId id="319" r:id="rId5"/>
    <p:sldId id="269" r:id="rId6"/>
    <p:sldId id="349" r:id="rId7"/>
    <p:sldId id="362" r:id="rId8"/>
    <p:sldId id="364" r:id="rId9"/>
    <p:sldId id="379" r:id="rId10"/>
    <p:sldId id="389" r:id="rId11"/>
    <p:sldId id="391" r:id="rId12"/>
    <p:sldId id="392" r:id="rId13"/>
  </p:sldIdLst>
  <p:sldSz cx="9144000" cy="6858000" type="screen4x3"/>
  <p:notesSz cx="6735763" cy="9866313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8000FF"/>
    <a:srgbClr val="FF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65" autoAdjust="0"/>
    <p:restoredTop sz="90993" autoAdjust="0"/>
  </p:normalViewPr>
  <p:slideViewPr>
    <p:cSldViewPr snapToGrid="0" snapToObjects="1">
      <p:cViewPr varScale="1">
        <p:scale>
          <a:sx n="66" d="100"/>
          <a:sy n="66" d="100"/>
        </p:scale>
        <p:origin x="85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yokota:Dropbox:&#21407;&#31295;:&#23398;&#32722;&#24847;&#27442;:Fig%20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yokota:Dropbox:&#21407;&#31295;:&#23398;&#32722;&#24847;&#27442;:Fig%20dat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2502;&#12483;&#12463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yokota:Dropbox:&#21407;&#31295;:&#23398;&#32722;&#24847;&#27442;:Fig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'1章'!$I$121</c:f>
              <c:strCache>
                <c:ptCount val="1"/>
                <c:pt idx="0">
                  <c:v>30分未満</c:v>
                </c:pt>
              </c:strCache>
            </c:strRef>
          </c:tx>
          <c:spPr>
            <a:ln w="34925"/>
          </c:spPr>
          <c:marker>
            <c:symbol val="diamond"/>
            <c:size val="5"/>
          </c:marker>
          <c:cat>
            <c:strRef>
              <c:f>'1章'!$H$122:$H$127</c:f>
              <c:strCache>
                <c:ptCount val="6"/>
                <c:pt idx="0">
                  <c:v>全くしない</c:v>
                </c:pt>
                <c:pt idx="1">
                  <c:v>1時間未満</c:v>
                </c:pt>
                <c:pt idx="2">
                  <c:v>1～2時間</c:v>
                </c:pt>
                <c:pt idx="3">
                  <c:v>2～3時間</c:v>
                </c:pt>
                <c:pt idx="4">
                  <c:v>3～4時間</c:v>
                </c:pt>
                <c:pt idx="5">
                  <c:v>4時間以上</c:v>
                </c:pt>
              </c:strCache>
            </c:strRef>
          </c:cat>
          <c:val>
            <c:numRef>
              <c:f>'1章'!$I$122:$I$127</c:f>
              <c:numCache>
                <c:formatCode>General</c:formatCode>
                <c:ptCount val="6"/>
                <c:pt idx="0">
                  <c:v>60.240385269953578</c:v>
                </c:pt>
                <c:pt idx="1">
                  <c:v>65.430105760246093</c:v>
                </c:pt>
                <c:pt idx="2">
                  <c:v>62.256308165750767</c:v>
                </c:pt>
                <c:pt idx="3">
                  <c:v>59.022389010440648</c:v>
                </c:pt>
                <c:pt idx="4">
                  <c:v>55.242692927819071</c:v>
                </c:pt>
                <c:pt idx="5">
                  <c:v>48.795534665099851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F07-485F-AE35-4D676A35C9A5}"/>
            </c:ext>
          </c:extLst>
        </c:ser>
        <c:ser>
          <c:idx val="1"/>
          <c:order val="1"/>
          <c:tx>
            <c:strRef>
              <c:f>'1章'!$J$121</c:f>
              <c:strCache>
                <c:ptCount val="1"/>
                <c:pt idx="0">
                  <c:v>30分～2時間</c:v>
                </c:pt>
              </c:strCache>
            </c:strRef>
          </c:tx>
          <c:spPr>
            <a:ln w="34925"/>
          </c:spPr>
          <c:marker>
            <c:symbol val="square"/>
            <c:size val="5"/>
          </c:marker>
          <c:cat>
            <c:strRef>
              <c:f>'1章'!$H$122:$H$127</c:f>
              <c:strCache>
                <c:ptCount val="6"/>
                <c:pt idx="0">
                  <c:v>全くしない</c:v>
                </c:pt>
                <c:pt idx="1">
                  <c:v>1時間未満</c:v>
                </c:pt>
                <c:pt idx="2">
                  <c:v>1～2時間</c:v>
                </c:pt>
                <c:pt idx="3">
                  <c:v>2～3時間</c:v>
                </c:pt>
                <c:pt idx="4">
                  <c:v>3～4時間</c:v>
                </c:pt>
                <c:pt idx="5">
                  <c:v>4時間以上</c:v>
                </c:pt>
              </c:strCache>
            </c:strRef>
          </c:cat>
          <c:val>
            <c:numRef>
              <c:f>'1章'!$J$122:$J$127</c:f>
              <c:numCache>
                <c:formatCode>General</c:formatCode>
                <c:ptCount val="6"/>
                <c:pt idx="0">
                  <c:v>69.246845771855433</c:v>
                </c:pt>
                <c:pt idx="1">
                  <c:v>72.318243616470454</c:v>
                </c:pt>
                <c:pt idx="2">
                  <c:v>68.228732927364263</c:v>
                </c:pt>
                <c:pt idx="3">
                  <c:v>64.462997960749306</c:v>
                </c:pt>
                <c:pt idx="4">
                  <c:v>60.461258783186999</c:v>
                </c:pt>
                <c:pt idx="5">
                  <c:v>55.070133811728972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F07-485F-AE35-4D676A35C9A5}"/>
            </c:ext>
          </c:extLst>
        </c:ser>
        <c:ser>
          <c:idx val="2"/>
          <c:order val="2"/>
          <c:tx>
            <c:strRef>
              <c:f>'1章'!$K$121</c:f>
              <c:strCache>
                <c:ptCount val="1"/>
                <c:pt idx="0">
                  <c:v>2時間以上</c:v>
                </c:pt>
              </c:strCache>
            </c:strRef>
          </c:tx>
          <c:spPr>
            <a:ln w="34925"/>
          </c:spPr>
          <c:marker>
            <c:symbol val="triangle"/>
            <c:size val="5"/>
          </c:marker>
          <c:cat>
            <c:strRef>
              <c:f>'1章'!$H$122:$H$127</c:f>
              <c:strCache>
                <c:ptCount val="6"/>
                <c:pt idx="0">
                  <c:v>全くしない</c:v>
                </c:pt>
                <c:pt idx="1">
                  <c:v>1時間未満</c:v>
                </c:pt>
                <c:pt idx="2">
                  <c:v>1～2時間</c:v>
                </c:pt>
                <c:pt idx="3">
                  <c:v>2～3時間</c:v>
                </c:pt>
                <c:pt idx="4">
                  <c:v>3～4時間</c:v>
                </c:pt>
                <c:pt idx="5">
                  <c:v>4時間以上</c:v>
                </c:pt>
              </c:strCache>
            </c:strRef>
          </c:cat>
          <c:val>
            <c:numRef>
              <c:f>'1章'!$K$122:$K$127</c:f>
              <c:numCache>
                <c:formatCode>General</c:formatCode>
                <c:ptCount val="6"/>
                <c:pt idx="0">
                  <c:v>75.801918121550685</c:v>
                </c:pt>
                <c:pt idx="1">
                  <c:v>76.497248666967195</c:v>
                </c:pt>
                <c:pt idx="2">
                  <c:v>72.491426608267204</c:v>
                </c:pt>
                <c:pt idx="3">
                  <c:v>67.022487849470451</c:v>
                </c:pt>
                <c:pt idx="4">
                  <c:v>66.165884842428852</c:v>
                </c:pt>
                <c:pt idx="5">
                  <c:v>55.690891628110947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F07-485F-AE35-4D676A35C9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471744"/>
        <c:axId val="103477632"/>
      </c:lineChart>
      <c:catAx>
        <c:axId val="103471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3477632"/>
        <c:crosses val="autoZero"/>
        <c:auto val="1"/>
        <c:lblAlgn val="ctr"/>
        <c:lblOffset val="100"/>
        <c:noMultiLvlLbl val="0"/>
      </c:catAx>
      <c:valAx>
        <c:axId val="103477632"/>
        <c:scaling>
          <c:orientation val="minMax"/>
          <c:min val="4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34717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'1章'!$I$107</c:f>
              <c:strCache>
                <c:ptCount val="1"/>
                <c:pt idx="0">
                  <c:v>30分未満</c:v>
                </c:pt>
              </c:strCache>
            </c:strRef>
          </c:tx>
          <c:spPr>
            <a:ln w="34925"/>
          </c:spPr>
          <c:marker>
            <c:symbol val="diamond"/>
            <c:size val="5"/>
          </c:marker>
          <c:cat>
            <c:strRef>
              <c:f>'1章'!$H$108:$H$113</c:f>
              <c:strCache>
                <c:ptCount val="6"/>
                <c:pt idx="0">
                  <c:v>全くしない</c:v>
                </c:pt>
                <c:pt idx="1">
                  <c:v>1時間未満</c:v>
                </c:pt>
                <c:pt idx="2">
                  <c:v>1～2時間</c:v>
                </c:pt>
                <c:pt idx="3">
                  <c:v>2～3時間</c:v>
                </c:pt>
                <c:pt idx="4">
                  <c:v>3～4時間</c:v>
                </c:pt>
                <c:pt idx="5">
                  <c:v>4時間以上</c:v>
                </c:pt>
              </c:strCache>
            </c:strRef>
          </c:cat>
          <c:val>
            <c:numRef>
              <c:f>'1章'!$I$108:$I$113</c:f>
              <c:numCache>
                <c:formatCode>General</c:formatCode>
                <c:ptCount val="6"/>
                <c:pt idx="0">
                  <c:v>59.679435074171899</c:v>
                </c:pt>
                <c:pt idx="1">
                  <c:v>60.228530130906897</c:v>
                </c:pt>
                <c:pt idx="2">
                  <c:v>60.410840936378548</c:v>
                </c:pt>
                <c:pt idx="3">
                  <c:v>50.905012708418248</c:v>
                </c:pt>
                <c:pt idx="4">
                  <c:v>47.871469527171293</c:v>
                </c:pt>
                <c:pt idx="5">
                  <c:v>40.511325056311797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988-4350-9889-B021513DDD12}"/>
            </c:ext>
          </c:extLst>
        </c:ser>
        <c:ser>
          <c:idx val="1"/>
          <c:order val="1"/>
          <c:tx>
            <c:strRef>
              <c:f>'1章'!$J$107</c:f>
              <c:strCache>
                <c:ptCount val="1"/>
                <c:pt idx="0">
                  <c:v>30分～2時間</c:v>
                </c:pt>
              </c:strCache>
            </c:strRef>
          </c:tx>
          <c:spPr>
            <a:ln w="34925"/>
          </c:spPr>
          <c:marker>
            <c:symbol val="square"/>
            <c:size val="5"/>
          </c:marker>
          <c:cat>
            <c:strRef>
              <c:f>'1章'!$H$108:$H$113</c:f>
              <c:strCache>
                <c:ptCount val="6"/>
                <c:pt idx="0">
                  <c:v>全くしない</c:v>
                </c:pt>
                <c:pt idx="1">
                  <c:v>1時間未満</c:v>
                </c:pt>
                <c:pt idx="2">
                  <c:v>1～2時間</c:v>
                </c:pt>
                <c:pt idx="3">
                  <c:v>2～3時間</c:v>
                </c:pt>
                <c:pt idx="4">
                  <c:v>3～4時間</c:v>
                </c:pt>
                <c:pt idx="5">
                  <c:v>4時間以上</c:v>
                </c:pt>
              </c:strCache>
            </c:strRef>
          </c:cat>
          <c:val>
            <c:numRef>
              <c:f>'1章'!$J$108:$J$113</c:f>
              <c:numCache>
                <c:formatCode>General</c:formatCode>
                <c:ptCount val="6"/>
                <c:pt idx="0">
                  <c:v>68.9177369209376</c:v>
                </c:pt>
                <c:pt idx="1">
                  <c:v>66.2996142239205</c:v>
                </c:pt>
                <c:pt idx="2">
                  <c:v>62.659612808193202</c:v>
                </c:pt>
                <c:pt idx="3">
                  <c:v>57.87093538780065</c:v>
                </c:pt>
                <c:pt idx="4">
                  <c:v>54.132675397264677</c:v>
                </c:pt>
                <c:pt idx="5">
                  <c:v>49.502787314421617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988-4350-9889-B021513DDD12}"/>
            </c:ext>
          </c:extLst>
        </c:ser>
        <c:ser>
          <c:idx val="2"/>
          <c:order val="2"/>
          <c:tx>
            <c:strRef>
              <c:f>'1章'!$K$107</c:f>
              <c:strCache>
                <c:ptCount val="1"/>
                <c:pt idx="0">
                  <c:v>2時間以上</c:v>
                </c:pt>
              </c:strCache>
            </c:strRef>
          </c:tx>
          <c:spPr>
            <a:ln w="34925"/>
          </c:spPr>
          <c:marker>
            <c:symbol val="triangle"/>
            <c:size val="5"/>
          </c:marker>
          <c:cat>
            <c:strRef>
              <c:f>'1章'!$H$108:$H$113</c:f>
              <c:strCache>
                <c:ptCount val="6"/>
                <c:pt idx="0">
                  <c:v>全くしない</c:v>
                </c:pt>
                <c:pt idx="1">
                  <c:v>1時間未満</c:v>
                </c:pt>
                <c:pt idx="2">
                  <c:v>1～2時間</c:v>
                </c:pt>
                <c:pt idx="3">
                  <c:v>2～3時間</c:v>
                </c:pt>
                <c:pt idx="4">
                  <c:v>3～4時間</c:v>
                </c:pt>
                <c:pt idx="5">
                  <c:v>4時間以上</c:v>
                </c:pt>
              </c:strCache>
            </c:strRef>
          </c:cat>
          <c:val>
            <c:numRef>
              <c:f>'1章'!$K$108:$K$113</c:f>
              <c:numCache>
                <c:formatCode>General</c:formatCode>
                <c:ptCount val="6"/>
                <c:pt idx="0">
                  <c:v>75.518943447783045</c:v>
                </c:pt>
                <c:pt idx="1">
                  <c:v>70.677354822200257</c:v>
                </c:pt>
                <c:pt idx="2">
                  <c:v>66.5634689270167</c:v>
                </c:pt>
                <c:pt idx="3">
                  <c:v>61.523380785926683</c:v>
                </c:pt>
                <c:pt idx="4">
                  <c:v>58.855283855282863</c:v>
                </c:pt>
                <c:pt idx="5">
                  <c:v>49.08159066507524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988-4350-9889-B021513DDD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007552"/>
        <c:axId val="104009088"/>
      </c:lineChart>
      <c:catAx>
        <c:axId val="104007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4009088"/>
        <c:crosses val="autoZero"/>
        <c:auto val="1"/>
        <c:lblAlgn val="ctr"/>
        <c:lblOffset val="100"/>
        <c:noMultiLvlLbl val="0"/>
      </c:catAx>
      <c:valAx>
        <c:axId val="104009088"/>
        <c:scaling>
          <c:orientation val="minMax"/>
          <c:min val="4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40075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Sheet2!$C$26</c:f>
              <c:strCache>
                <c:ptCount val="1"/>
                <c:pt idx="0">
                  <c:v>2時間以上</c:v>
                </c:pt>
              </c:strCache>
            </c:strRef>
          </c:tx>
          <c:spPr>
            <a:ln w="44450"/>
          </c:spPr>
          <c:marker>
            <c:symbol val="diamond"/>
            <c:size val="5"/>
          </c:marker>
          <c:cat>
            <c:strRef>
              <c:f>Sheet2!$B$27:$B$32</c:f>
              <c:strCache>
                <c:ptCount val="6"/>
                <c:pt idx="0">
                  <c:v>全くしない</c:v>
                </c:pt>
                <c:pt idx="1">
                  <c:v>1時間未満</c:v>
                </c:pt>
                <c:pt idx="2">
                  <c:v>1～2時間</c:v>
                </c:pt>
                <c:pt idx="3">
                  <c:v>2～3時間</c:v>
                </c:pt>
                <c:pt idx="4">
                  <c:v>3～4時間</c:v>
                </c:pt>
                <c:pt idx="5">
                  <c:v>4時間以上</c:v>
                </c:pt>
              </c:strCache>
            </c:strRef>
          </c:cat>
          <c:val>
            <c:numRef>
              <c:f>Sheet2!$C$27:$C$32</c:f>
              <c:numCache>
                <c:formatCode>0.0_ </c:formatCode>
                <c:ptCount val="6"/>
                <c:pt idx="0">
                  <c:v>73.2</c:v>
                </c:pt>
                <c:pt idx="1">
                  <c:v>74.099999999999994</c:v>
                </c:pt>
                <c:pt idx="2">
                  <c:v>71.3</c:v>
                </c:pt>
                <c:pt idx="3">
                  <c:v>66.400000000000006</c:v>
                </c:pt>
                <c:pt idx="4">
                  <c:v>59.3</c:v>
                </c:pt>
                <c:pt idx="5">
                  <c:v>59.1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17F-4BFE-9116-DA3581CBC762}"/>
            </c:ext>
          </c:extLst>
        </c:ser>
        <c:ser>
          <c:idx val="1"/>
          <c:order val="1"/>
          <c:tx>
            <c:strRef>
              <c:f>Sheet2!$D$26</c:f>
              <c:strCache>
                <c:ptCount val="1"/>
                <c:pt idx="0">
                  <c:v>30分～2時間</c:v>
                </c:pt>
              </c:strCache>
            </c:strRef>
          </c:tx>
          <c:spPr>
            <a:ln w="44450"/>
          </c:spPr>
          <c:marker>
            <c:symbol val="square"/>
            <c:size val="5"/>
          </c:marker>
          <c:cat>
            <c:strRef>
              <c:f>Sheet2!$B$27:$B$32</c:f>
              <c:strCache>
                <c:ptCount val="6"/>
                <c:pt idx="0">
                  <c:v>全くしない</c:v>
                </c:pt>
                <c:pt idx="1">
                  <c:v>1時間未満</c:v>
                </c:pt>
                <c:pt idx="2">
                  <c:v>1～2時間</c:v>
                </c:pt>
                <c:pt idx="3">
                  <c:v>2～3時間</c:v>
                </c:pt>
                <c:pt idx="4">
                  <c:v>3～4時間</c:v>
                </c:pt>
                <c:pt idx="5">
                  <c:v>4時間以上</c:v>
                </c:pt>
              </c:strCache>
            </c:strRef>
          </c:cat>
          <c:val>
            <c:numRef>
              <c:f>Sheet2!$D$27:$D$32</c:f>
              <c:numCache>
                <c:formatCode>0.0_ </c:formatCode>
                <c:ptCount val="6"/>
                <c:pt idx="0">
                  <c:v>69.5</c:v>
                </c:pt>
                <c:pt idx="1">
                  <c:v>71.7</c:v>
                </c:pt>
                <c:pt idx="2">
                  <c:v>69.5</c:v>
                </c:pt>
                <c:pt idx="3">
                  <c:v>62.7</c:v>
                </c:pt>
                <c:pt idx="4">
                  <c:v>60.6</c:v>
                </c:pt>
                <c:pt idx="5">
                  <c:v>56.3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17F-4BFE-9116-DA3581CBC762}"/>
            </c:ext>
          </c:extLst>
        </c:ser>
        <c:ser>
          <c:idx val="2"/>
          <c:order val="2"/>
          <c:tx>
            <c:strRef>
              <c:f>Sheet2!$E$26</c:f>
              <c:strCache>
                <c:ptCount val="1"/>
                <c:pt idx="0">
                  <c:v>30分未満</c:v>
                </c:pt>
              </c:strCache>
            </c:strRef>
          </c:tx>
          <c:spPr>
            <a:ln w="44450"/>
          </c:spPr>
          <c:marker>
            <c:symbol val="triangle"/>
            <c:size val="5"/>
          </c:marker>
          <c:cat>
            <c:strRef>
              <c:f>Sheet2!$B$27:$B$32</c:f>
              <c:strCache>
                <c:ptCount val="6"/>
                <c:pt idx="0">
                  <c:v>全くしない</c:v>
                </c:pt>
                <c:pt idx="1">
                  <c:v>1時間未満</c:v>
                </c:pt>
                <c:pt idx="2">
                  <c:v>1～2時間</c:v>
                </c:pt>
                <c:pt idx="3">
                  <c:v>2～3時間</c:v>
                </c:pt>
                <c:pt idx="4">
                  <c:v>3～4時間</c:v>
                </c:pt>
                <c:pt idx="5">
                  <c:v>4時間以上</c:v>
                </c:pt>
              </c:strCache>
            </c:strRef>
          </c:cat>
          <c:val>
            <c:numRef>
              <c:f>Sheet2!$E$27:$E$32</c:f>
              <c:numCache>
                <c:formatCode>0.0_ </c:formatCode>
                <c:ptCount val="6"/>
                <c:pt idx="0">
                  <c:v>60.1</c:v>
                </c:pt>
                <c:pt idx="1">
                  <c:v>62.4</c:v>
                </c:pt>
                <c:pt idx="2">
                  <c:v>61.2</c:v>
                </c:pt>
                <c:pt idx="3">
                  <c:v>57</c:v>
                </c:pt>
                <c:pt idx="4">
                  <c:v>54.1</c:v>
                </c:pt>
                <c:pt idx="5">
                  <c:v>50.4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17F-4BFE-9116-DA3581CBC7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920000"/>
        <c:axId val="105921536"/>
      </c:lineChart>
      <c:catAx>
        <c:axId val="105920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5921536"/>
        <c:crosses val="autoZero"/>
        <c:auto val="1"/>
        <c:lblAlgn val="ctr"/>
        <c:lblOffset val="100"/>
        <c:noMultiLvlLbl val="0"/>
      </c:catAx>
      <c:valAx>
        <c:axId val="105921536"/>
        <c:scaling>
          <c:orientation val="minMax"/>
          <c:min val="45"/>
        </c:scaling>
        <c:delete val="0"/>
        <c:axPos val="l"/>
        <c:majorGridlines/>
        <c:numFmt formatCode="0.0_ " sourceLinked="1"/>
        <c:majorTickMark val="out"/>
        <c:minorTickMark val="none"/>
        <c:tickLblPos val="nextTo"/>
        <c:crossAx val="1059200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ja-JP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'5章'!$B$3</c:f>
              <c:strCache>
                <c:ptCount val="1"/>
                <c:pt idx="0">
                  <c:v>食べない日は_x000d_まったくない</c:v>
                </c:pt>
              </c:strCache>
            </c:strRef>
          </c:tx>
          <c:invertIfNegative val="0"/>
          <c:dLbls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446-45AB-8585-F29A659E9CB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'5章'!$A$4:$A$5</c:f>
              <c:strCache>
                <c:ptCount val="2"/>
                <c:pt idx="0">
                  <c:v>下位層グループ</c:v>
                </c:pt>
                <c:pt idx="1">
                  <c:v>上位層グループ</c:v>
                </c:pt>
              </c:strCache>
            </c:strRef>
          </c:cat>
          <c:val>
            <c:numRef>
              <c:f>'5章'!$B$4:$B$5</c:f>
              <c:numCache>
                <c:formatCode>General</c:formatCode>
                <c:ptCount val="2"/>
                <c:pt idx="0">
                  <c:v>65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46-45AB-8585-F29A659E9CB1}"/>
            </c:ext>
          </c:extLst>
        </c:ser>
        <c:ser>
          <c:idx val="1"/>
          <c:order val="1"/>
          <c:tx>
            <c:strRef>
              <c:f>'5章'!$C$3</c:f>
              <c:strCache>
                <c:ptCount val="1"/>
                <c:pt idx="0">
                  <c:v>食べない日は_x000d_あまりない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'5章'!$A$4:$A$5</c:f>
              <c:strCache>
                <c:ptCount val="2"/>
                <c:pt idx="0">
                  <c:v>下位層グループ</c:v>
                </c:pt>
                <c:pt idx="1">
                  <c:v>上位層グループ</c:v>
                </c:pt>
              </c:strCache>
            </c:strRef>
          </c:cat>
          <c:val>
            <c:numRef>
              <c:f>'5章'!$C$4:$C$5</c:f>
              <c:numCache>
                <c:formatCode>General</c:formatCode>
                <c:ptCount val="2"/>
                <c:pt idx="0">
                  <c:v>12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46-45AB-8585-F29A659E9CB1}"/>
            </c:ext>
          </c:extLst>
        </c:ser>
        <c:ser>
          <c:idx val="2"/>
          <c:order val="2"/>
          <c:tx>
            <c:strRef>
              <c:f>'5章'!$D$3</c:f>
              <c:strCache>
                <c:ptCount val="1"/>
                <c:pt idx="0">
                  <c:v>食べない日が_x000d_時々ある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'5章'!$A$4:$A$5</c:f>
              <c:strCache>
                <c:ptCount val="2"/>
                <c:pt idx="0">
                  <c:v>下位層グループ</c:v>
                </c:pt>
                <c:pt idx="1">
                  <c:v>上位層グループ</c:v>
                </c:pt>
              </c:strCache>
            </c:strRef>
          </c:cat>
          <c:val>
            <c:numRef>
              <c:f>'5章'!$D$4:$D$5</c:f>
              <c:numCache>
                <c:formatCode>General</c:formatCode>
                <c:ptCount val="2"/>
                <c:pt idx="0">
                  <c:v>13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446-45AB-8585-F29A659E9CB1}"/>
            </c:ext>
          </c:extLst>
        </c:ser>
        <c:ser>
          <c:idx val="3"/>
          <c:order val="3"/>
          <c:tx>
            <c:strRef>
              <c:f>'5章'!$E$3</c:f>
              <c:strCache>
                <c:ptCount val="1"/>
                <c:pt idx="0">
                  <c:v>食べない日が_x000d_よくある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'5章'!$A$4:$A$5</c:f>
              <c:strCache>
                <c:ptCount val="2"/>
                <c:pt idx="0">
                  <c:v>下位層グループ</c:v>
                </c:pt>
                <c:pt idx="1">
                  <c:v>上位層グループ</c:v>
                </c:pt>
              </c:strCache>
            </c:strRef>
          </c:cat>
          <c:val>
            <c:numRef>
              <c:f>'5章'!$E$4:$E$5</c:f>
              <c:numCache>
                <c:formatCode>General</c:formatCode>
                <c:ptCount val="2"/>
                <c:pt idx="0">
                  <c:v>10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46-45AB-8585-F29A659E9C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08149760"/>
        <c:axId val="108151552"/>
      </c:barChart>
      <c:catAx>
        <c:axId val="10814976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108151552"/>
        <c:crosses val="autoZero"/>
        <c:auto val="1"/>
        <c:lblAlgn val="ctr"/>
        <c:lblOffset val="100"/>
        <c:noMultiLvlLbl val="0"/>
      </c:catAx>
      <c:valAx>
        <c:axId val="108151552"/>
        <c:scaling>
          <c:orientation val="minMax"/>
        </c:scaling>
        <c:delete val="0"/>
        <c:axPos val="b"/>
        <c:majorGridlines/>
        <c:numFmt formatCode="0%" sourceLinked="1"/>
        <c:majorTickMark val="none"/>
        <c:minorTickMark val="none"/>
        <c:tickLblPos val="nextTo"/>
        <c:crossAx val="108149760"/>
        <c:crosses val="autoZero"/>
        <c:crossBetween val="between"/>
        <c:majorUnit val="0.2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0" cy="493316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l">
              <a:defRPr sz="1200"/>
            </a:lvl1pPr>
          </a:lstStyle>
          <a:p>
            <a:r>
              <a:rPr kumimoji="1" lang="ja-JP" altLang="en-US" smtClean="0"/>
              <a:t>府本小</a:t>
            </a:r>
            <a:r>
              <a:rPr kumimoji="1" lang="en-US" altLang="ja-JP" smtClean="0"/>
              <a:t>PTA</a:t>
            </a:r>
            <a:r>
              <a:rPr kumimoji="1" lang="ja-JP" altLang="en-US" smtClean="0"/>
              <a:t>説明資料ダイジェスト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5" y="0"/>
            <a:ext cx="2918830" cy="493316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r">
              <a:defRPr sz="1200"/>
            </a:lvl1pPr>
          </a:lstStyle>
          <a:p>
            <a:fld id="{573F4E10-8606-44E1-AF74-D472BEB0C42F}" type="datetimeFigureOut">
              <a:rPr kumimoji="1" lang="ja-JP" altLang="en-US" smtClean="0"/>
              <a:t>2019/6/28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0" cy="493316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5" y="9371286"/>
            <a:ext cx="2918830" cy="493316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r">
              <a:defRPr sz="1200"/>
            </a:lvl1pPr>
          </a:lstStyle>
          <a:p>
            <a:fld id="{AA8F5C8E-392B-46C8-A741-E1A22E4EC9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74981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0" cy="493316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l">
              <a:defRPr sz="1200"/>
            </a:lvl1pPr>
          </a:lstStyle>
          <a:p>
            <a:r>
              <a:rPr kumimoji="1" lang="ja-JP" altLang="en-US" smtClean="0"/>
              <a:t>府本小</a:t>
            </a:r>
            <a:r>
              <a:rPr kumimoji="1" lang="en-US" altLang="ja-JP" smtClean="0"/>
              <a:t>PTA</a:t>
            </a:r>
            <a:r>
              <a:rPr kumimoji="1" lang="ja-JP" altLang="en-US" smtClean="0"/>
              <a:t>説明資料ダイジェスト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3316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r">
              <a:defRPr sz="1200"/>
            </a:lvl1pPr>
          </a:lstStyle>
          <a:p>
            <a:fld id="{10C92ABB-A8C9-E140-A3E9-ABB4D61D53BE}" type="datetimeFigureOut">
              <a:rPr kumimoji="1" lang="ja-JP" altLang="en-US" smtClean="0"/>
              <a:t>2019/6/28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44" tIns="45322" rIns="90644" bIns="4532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644" tIns="45322" rIns="90644" bIns="45322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0" cy="493316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0" cy="493316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r">
              <a:defRPr sz="1200"/>
            </a:lvl1pPr>
          </a:lstStyle>
          <a:p>
            <a:fld id="{95CAE097-E36F-D644-83C5-EC44144859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337784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AE097-E36F-D644-83C5-EC4414485930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府本小</a:t>
            </a:r>
            <a:r>
              <a:rPr kumimoji="1" lang="en-US" altLang="ja-JP" smtClean="0"/>
              <a:t>PTA</a:t>
            </a:r>
            <a:r>
              <a:rPr kumimoji="1" lang="ja-JP" altLang="en-US" smtClean="0"/>
              <a:t>説明資料ダイジェスト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2246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AE097-E36F-D644-83C5-EC4414485930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府本小</a:t>
            </a:r>
            <a:r>
              <a:rPr kumimoji="1" lang="en-US" altLang="ja-JP" smtClean="0"/>
              <a:t>PTA</a:t>
            </a:r>
            <a:r>
              <a:rPr kumimoji="1" lang="ja-JP" altLang="en-US" smtClean="0"/>
              <a:t>説明資料ダイジェスト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2246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83CC1-656B-4E5F-8A0E-0F549F2CA3CC}" type="datetime1">
              <a:rPr kumimoji="1" lang="ja-JP" altLang="en-US" smtClean="0"/>
              <a:t>2019/6/28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F3DC-DC8F-6745-A5F3-AC5851EBF45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0B7F1-82BC-4690-A986-FED33ED2039C}" type="datetime1">
              <a:rPr kumimoji="1" lang="ja-JP" altLang="en-US" smtClean="0"/>
              <a:t>2019/6/28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F3DC-DC8F-6745-A5F3-AC5851EBF45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3987-4F7F-4057-BE93-C50C13F1298E}" type="datetime1">
              <a:rPr kumimoji="1" lang="ja-JP" altLang="en-US" smtClean="0"/>
              <a:t>2019/6/28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F3DC-DC8F-6745-A5F3-AC5851EBF45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396E-6A1A-42D0-A2C8-CCAD46EFE32E}" type="datetime1">
              <a:rPr kumimoji="1" lang="ja-JP" altLang="en-US" smtClean="0"/>
              <a:t>2019/6/28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F3DC-DC8F-6745-A5F3-AC5851EBF45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2FFC-3F27-4BAD-ADCB-F7B538117F48}" type="datetime1">
              <a:rPr kumimoji="1" lang="ja-JP" altLang="en-US" smtClean="0"/>
              <a:t>2019/6/28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F3DC-DC8F-6745-A5F3-AC5851EBF45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図付き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CFB66-FD0C-48E0-99B6-8920C350D864}" type="datetime1">
              <a:rPr kumimoji="1" lang="ja-JP" altLang="en-US" smtClean="0"/>
              <a:t>2019/6/28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F3DC-DC8F-6745-A5F3-AC5851EBF45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73AD-A6E2-4BFB-9BA6-B140D7F27965}" type="datetime1">
              <a:rPr kumimoji="1" lang="ja-JP" altLang="en-US" smtClean="0"/>
              <a:t>2019/6/28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F3DC-DC8F-6745-A5F3-AC5851EBF45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7ECFA-54A9-4965-B7A3-F9BAC984DC66}" type="datetime1">
              <a:rPr kumimoji="1" lang="ja-JP" altLang="en-US" smtClean="0"/>
              <a:t>2019/6/28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F3DC-DC8F-6745-A5F3-AC5851EBF45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895A2-075C-458D-8FFF-6066B976A47B}" type="datetime1">
              <a:rPr kumimoji="1" lang="ja-JP" altLang="en-US" smtClean="0"/>
              <a:t>2019/6/28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F3DC-DC8F-6745-A5F3-AC5851EBF45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8D2EF-8D33-4D15-9AD6-FF7F2FC984CE}" type="datetime1">
              <a:rPr kumimoji="1" lang="ja-JP" altLang="en-US" smtClean="0"/>
              <a:t>2019/6/28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F3DC-DC8F-6745-A5F3-AC5851EBF45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ED171-2F67-4DD7-85E9-7AF7019591F2}" type="datetime1">
              <a:rPr kumimoji="1" lang="ja-JP" altLang="en-US" smtClean="0"/>
              <a:t>2019/6/28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F3DC-DC8F-6745-A5F3-AC5851EBF45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641A-D6BA-43C9-9947-4661A12D3A31}" type="datetime1">
              <a:rPr kumimoji="1" lang="ja-JP" altLang="en-US" smtClean="0"/>
              <a:t>2019/6/28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F3DC-DC8F-6745-A5F3-AC5851EBF45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6090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ja-JP" altLang="en-US" dirty="0" smtClean="0"/>
              <a:t>マスター タイトルの書式設定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036579"/>
            <a:ext cx="8042276" cy="4907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97F4938-F1F0-4C12-9C8C-F0375E7ABF03}" type="datetime1">
              <a:rPr kumimoji="1" lang="ja-JP" altLang="en-US" smtClean="0"/>
              <a:t>2019/6/28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66EF3DC-DC8F-6745-A5F3-AC5851EBF45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kumimoji="1"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kumimoji="1"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kumimoji="1"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kumimoji="1"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kumimoji="1"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kumimoji="1"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kumimoji="1"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kumimoji="1"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kumimoji="1"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22921" y="827314"/>
            <a:ext cx="6877649" cy="1376523"/>
          </a:xfrm>
        </p:spPr>
        <p:txBody>
          <a:bodyPr/>
          <a:lstStyle/>
          <a:p>
            <a:pPr algn="l"/>
            <a:r>
              <a:rPr kumimoji="1" lang="ja-JP" altLang="en-US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なぜスマホやゲームのしすぎがよくないのか。</a:t>
            </a:r>
            <a:endParaRPr kumimoji="1" lang="ja-JP" altLang="en-US" dirty="0">
              <a:solidFill>
                <a:schemeClr val="tx2">
                  <a:lumMod val="90000"/>
                  <a:lumOff val="10000"/>
                </a:schemeClr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22921" y="2336801"/>
            <a:ext cx="6498159" cy="2624751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2800" b="1" dirty="0" smtClean="0"/>
              <a:t>「健康被害」「犯罪被害」「いじめトラブル」などが言われていますが、</a:t>
            </a:r>
            <a:r>
              <a:rPr kumimoji="1" lang="ja-JP" altLang="en-US" sz="2800" b="1" dirty="0" smtClean="0">
                <a:solidFill>
                  <a:schemeClr val="accent6">
                    <a:lumMod val="50000"/>
                  </a:schemeClr>
                </a:solidFill>
              </a:rPr>
              <a:t>「脳科学の見地から見た学力やこころへの影響」</a:t>
            </a:r>
            <a:r>
              <a:rPr kumimoji="1" lang="ja-JP" altLang="en-US" sz="2800" b="1" dirty="0" smtClean="0"/>
              <a:t>を考えてみます。</a:t>
            </a:r>
            <a:endParaRPr kumimoji="1" lang="ja-JP" altLang="en-US" sz="2800" b="1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11443" y="2761610"/>
            <a:ext cx="2561235" cy="448491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69256" y="365649"/>
            <a:ext cx="3497944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/>
              <a:t>説明ダイジェスト資料</a:t>
            </a:r>
            <a:endParaRPr kumimoji="1" lang="ja-JP" altLang="en-US" sz="2800" b="1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F3DC-DC8F-6745-A5F3-AC5851EBF45D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36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9275" y="488030"/>
            <a:ext cx="8042276" cy="760909"/>
          </a:xfrm>
        </p:spPr>
        <p:txBody>
          <a:bodyPr/>
          <a:lstStyle/>
          <a:p>
            <a:r>
              <a:rPr lang="ja-JP" altLang="en-US" dirty="0" smtClean="0"/>
              <a:t>本日のまとめ</a:t>
            </a:r>
            <a:r>
              <a:rPr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kumimoji="1" lang="en-US" altLang="ja-JP" dirty="0" smtClean="0"/>
          </a:p>
          <a:p>
            <a:r>
              <a:rPr kumimoji="1" lang="ja-JP" altLang="en-US" sz="2800" dirty="0" smtClean="0"/>
              <a:t>スマホ、</a:t>
            </a:r>
            <a:r>
              <a:rPr kumimoji="1" lang="en-US" altLang="ja-JP" sz="2800" dirty="0" smtClean="0"/>
              <a:t>LINE</a:t>
            </a:r>
            <a:r>
              <a:rPr kumimoji="1" lang="ja-JP" altLang="en-US" sz="2800" dirty="0" smtClean="0"/>
              <a:t>等の使い方</a:t>
            </a:r>
            <a:endParaRPr kumimoji="1" lang="en-US" altLang="ja-JP" sz="2800" dirty="0" smtClean="0"/>
          </a:p>
          <a:p>
            <a:pPr lvl="1"/>
            <a:r>
              <a:rPr lang="ja-JP" altLang="en-US" sz="2400" u="sng" dirty="0" smtClean="0"/>
              <a:t>学力に悪影響を与えることは明白</a:t>
            </a:r>
            <a:endParaRPr lang="en-US" altLang="ja-JP" sz="2400" u="sng" dirty="0" smtClean="0"/>
          </a:p>
          <a:p>
            <a:pPr lvl="1"/>
            <a:r>
              <a:rPr lang="ja-JP" altLang="en-US" sz="2400" dirty="0" smtClean="0"/>
              <a:t>子どもに与えない、もしくは与える時期を慎重に考える</a:t>
            </a:r>
            <a:endParaRPr lang="en-US" altLang="ja-JP" sz="2400" dirty="0" smtClean="0"/>
          </a:p>
          <a:p>
            <a:pPr lvl="1"/>
            <a:r>
              <a:rPr kumimoji="1" lang="ja-JP" altLang="en-US" sz="2400" dirty="0" smtClean="0"/>
              <a:t>子ども、親の双方が納得できるルール作り</a:t>
            </a:r>
            <a:endParaRPr kumimoji="1" lang="en-US" altLang="ja-JP" sz="2400" dirty="0" smtClean="0"/>
          </a:p>
          <a:p>
            <a:pPr lvl="1"/>
            <a:endParaRPr kumimoji="1" lang="en-US" altLang="ja-JP" sz="2400" dirty="0" smtClean="0"/>
          </a:p>
          <a:p>
            <a:r>
              <a:rPr lang="ja-JP" altLang="en-US" sz="2800" dirty="0" smtClean="0"/>
              <a:t>やる気を伸ばす</a:t>
            </a:r>
            <a:endParaRPr lang="en-US" altLang="ja-JP" sz="2800" dirty="0" smtClean="0"/>
          </a:p>
          <a:p>
            <a:pPr lvl="1"/>
            <a:r>
              <a:rPr kumimoji="1" lang="ja-JP" altLang="en-US" sz="2400" u="sng" dirty="0" smtClean="0"/>
              <a:t>自分の力でできた！</a:t>
            </a:r>
            <a:r>
              <a:rPr kumimoji="1" lang="ja-JP" altLang="en-US" sz="2400" dirty="0" smtClean="0"/>
              <a:t>と思えること</a:t>
            </a:r>
            <a:endParaRPr kumimoji="1" lang="en-US" altLang="ja-JP" sz="2400" dirty="0" smtClean="0"/>
          </a:p>
          <a:p>
            <a:pPr lvl="1"/>
            <a:r>
              <a:rPr lang="ja-JP" altLang="en-US" sz="2400" u="sng" dirty="0" smtClean="0"/>
              <a:t>勉強そのものの面白さ、興味深さ</a:t>
            </a:r>
            <a:r>
              <a:rPr lang="ja-JP" altLang="en-US" sz="2400" dirty="0" smtClean="0"/>
              <a:t>を伝える</a:t>
            </a:r>
            <a:endParaRPr lang="en-US" altLang="ja-JP" sz="2400" dirty="0" smtClean="0"/>
          </a:p>
          <a:p>
            <a:pPr lvl="1"/>
            <a:r>
              <a:rPr kumimoji="1" lang="ja-JP" altLang="en-US" sz="2400" dirty="0" smtClean="0"/>
              <a:t>子どもを</a:t>
            </a:r>
            <a:r>
              <a:rPr kumimoji="1" lang="ja-JP" altLang="en-US" sz="2400" u="sng" dirty="0" smtClean="0"/>
              <a:t>真に喜ばせるご褒美とは</a:t>
            </a:r>
            <a:r>
              <a:rPr kumimoji="1" lang="ja-JP" altLang="en-US" sz="2400" dirty="0" smtClean="0"/>
              <a:t>何か</a:t>
            </a:r>
            <a:endParaRPr kumimoji="1" lang="en-US" altLang="ja-JP" sz="2400" dirty="0" smtClean="0"/>
          </a:p>
          <a:p>
            <a:pPr lvl="1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F3DC-DC8F-6745-A5F3-AC5851EBF45D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033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589" y="267132"/>
            <a:ext cx="8042276" cy="760909"/>
          </a:xfrm>
        </p:spPr>
        <p:txBody>
          <a:bodyPr/>
          <a:lstStyle/>
          <a:p>
            <a:r>
              <a:rPr kumimoji="1" lang="ja-JP" altLang="en-US" dirty="0" smtClean="0"/>
              <a:t>本日のまとめ</a:t>
            </a:r>
            <a:r>
              <a:rPr kumimoji="1" lang="en-US" altLang="ja-JP" dirty="0" smtClean="0"/>
              <a:t>2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800" u="sng" dirty="0" smtClean="0"/>
              <a:t>自分を好きになること</a:t>
            </a:r>
            <a:r>
              <a:rPr kumimoji="1" lang="ja-JP" altLang="en-US" sz="2800" dirty="0" smtClean="0"/>
              <a:t>が学力向上への近道</a:t>
            </a:r>
            <a:endParaRPr kumimoji="1" lang="en-US" altLang="ja-JP" sz="2800" dirty="0" smtClean="0"/>
          </a:p>
          <a:p>
            <a:pPr lvl="1"/>
            <a:endParaRPr kumimoji="1" lang="en-US" altLang="ja-JP" sz="2400" dirty="0" smtClean="0"/>
          </a:p>
          <a:p>
            <a:r>
              <a:rPr lang="ja-JP" altLang="en-US" sz="2800" u="sng" dirty="0" smtClean="0"/>
              <a:t>家庭でのコミュニケーション</a:t>
            </a:r>
            <a:r>
              <a:rPr lang="ja-JP" altLang="en-US" sz="2800" dirty="0" smtClean="0"/>
              <a:t>を大切に</a:t>
            </a:r>
            <a:endParaRPr lang="en-US" altLang="ja-JP" sz="2800" dirty="0" smtClean="0"/>
          </a:p>
          <a:p>
            <a:pPr lvl="1"/>
            <a:r>
              <a:rPr kumimoji="1" lang="ja-JP" altLang="en-US" sz="2400" dirty="0" smtClean="0"/>
              <a:t>子どもが話を聞いてもらえたと感じられること</a:t>
            </a:r>
            <a:endParaRPr kumimoji="1" lang="en-US" altLang="ja-JP" sz="2400" dirty="0" smtClean="0"/>
          </a:p>
          <a:p>
            <a:pPr lvl="1"/>
            <a:r>
              <a:rPr lang="ja-JP" altLang="en-US" sz="2400" dirty="0" smtClean="0"/>
              <a:t>話を聞いてもらっている子ほど自己肯定感が高い</a:t>
            </a:r>
            <a:endParaRPr lang="en-US" altLang="ja-JP" sz="2400" dirty="0" smtClean="0"/>
          </a:p>
          <a:p>
            <a:pPr lvl="1"/>
            <a:endParaRPr kumimoji="1" lang="en-US" altLang="ja-JP" sz="2400" dirty="0"/>
          </a:p>
          <a:p>
            <a:r>
              <a:rPr lang="ja-JP" altLang="en-US" sz="2800" u="sng" dirty="0" smtClean="0"/>
              <a:t>朝ごはん</a:t>
            </a:r>
            <a:r>
              <a:rPr lang="ja-JP" altLang="en-US" sz="2800" dirty="0" smtClean="0"/>
              <a:t>を食べること</a:t>
            </a:r>
            <a:endParaRPr lang="en-US" altLang="ja-JP" sz="2800" dirty="0" smtClean="0"/>
          </a:p>
          <a:p>
            <a:pPr lvl="1"/>
            <a:r>
              <a:rPr kumimoji="1" lang="ja-JP" altLang="en-US" sz="2400" dirty="0" smtClean="0"/>
              <a:t>飢餓状態の脳にきちんとエネルギーを送ってあげる</a:t>
            </a:r>
            <a:endParaRPr kumimoji="1" lang="en-US" altLang="ja-JP" sz="2400" dirty="0" smtClean="0"/>
          </a:p>
          <a:p>
            <a:pPr lvl="1"/>
            <a:r>
              <a:rPr kumimoji="1" lang="ja-JP" altLang="en-US" sz="2400" dirty="0" smtClean="0"/>
              <a:t>バランスの取れた食事で安定したエネルギー供給を</a:t>
            </a:r>
            <a:endParaRPr kumimoji="1" lang="en-US" altLang="ja-JP" sz="2400" dirty="0" smtClean="0"/>
          </a:p>
          <a:p>
            <a:pPr lvl="1"/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F3DC-DC8F-6745-A5F3-AC5851EBF45D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215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5103" y="503180"/>
            <a:ext cx="8042276" cy="760909"/>
          </a:xfrm>
        </p:spPr>
        <p:txBody>
          <a:bodyPr/>
          <a:lstStyle/>
          <a:p>
            <a:r>
              <a:rPr kumimoji="1" lang="ja-JP" altLang="en-US" dirty="0" smtClean="0"/>
              <a:t>科学的根拠がここに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altLang="ja-JP" dirty="0" smtClean="0"/>
          </a:p>
          <a:p>
            <a:pPr marL="349250" lvl="1" indent="0">
              <a:buNone/>
            </a:pPr>
            <a:r>
              <a:rPr lang="ja-JP" altLang="en-US" b="1" dirty="0" smtClean="0"/>
              <a:t>「2時間の学習効果が消える！やってはいけない脳の習慣」</a:t>
            </a:r>
            <a:endParaRPr lang="en-US" altLang="ja-JP" b="1" dirty="0" smtClean="0"/>
          </a:p>
          <a:p>
            <a:pPr marL="685800" lvl="2" indent="0">
              <a:buNone/>
            </a:pPr>
            <a:r>
              <a:rPr lang="ja-JP" altLang="en-US" b="1" dirty="0" smtClean="0"/>
              <a:t>　　　　　　　横田晋務著（２０１６）</a:t>
            </a:r>
            <a:endParaRPr lang="en-US" altLang="ja-JP" b="1" dirty="0" smtClean="0"/>
          </a:p>
          <a:p>
            <a:pPr marL="685800" lvl="2" indent="0">
              <a:buNone/>
            </a:pPr>
            <a:endParaRPr lang="en-US" altLang="ja-JP" b="1" dirty="0"/>
          </a:p>
          <a:p>
            <a:pPr marL="685800" lvl="2" indent="0">
              <a:buNone/>
            </a:pPr>
            <a:endParaRPr kumimoji="1" lang="en-US" altLang="ja-JP" b="1" dirty="0" smtClean="0"/>
          </a:p>
          <a:p>
            <a:pPr marL="685800" lvl="2" indent="0">
              <a:buNone/>
            </a:pPr>
            <a:r>
              <a:rPr kumimoji="1" lang="ja-JP" altLang="en-US" b="1" dirty="0" smtClean="0"/>
              <a:t>「スマホが学力を破壊する」</a:t>
            </a:r>
            <a:endParaRPr kumimoji="1" lang="en-US" altLang="ja-JP" b="1" dirty="0" smtClean="0"/>
          </a:p>
          <a:p>
            <a:pPr marL="685800" lvl="2" indent="0">
              <a:buNone/>
            </a:pPr>
            <a:r>
              <a:rPr kumimoji="1" lang="ja-JP" altLang="en-US" b="1" dirty="0" smtClean="0"/>
              <a:t>　　　　　　川島隆太著（２０１８）</a:t>
            </a:r>
            <a:endParaRPr kumimoji="1" lang="en-US" altLang="ja-JP" b="1" dirty="0" smtClean="0"/>
          </a:p>
          <a:p>
            <a:pPr marL="685800" lvl="2" indent="0">
              <a:buNone/>
            </a:pPr>
            <a:endParaRPr lang="en-US" altLang="ja-JP" dirty="0"/>
          </a:p>
          <a:p>
            <a:pPr marL="685800" lvl="2" indent="0">
              <a:buNone/>
            </a:pPr>
            <a:endParaRPr kumimoji="1" lang="ja-JP" altLang="en-US" dirty="0"/>
          </a:p>
        </p:txBody>
      </p:sp>
      <p:pic>
        <p:nvPicPr>
          <p:cNvPr id="4" name="図 3" descr="スクリーンショット 2016-07-27 16.36.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863" y="1941415"/>
            <a:ext cx="2576466" cy="417028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97620" y="3184527"/>
            <a:ext cx="3762829" cy="2822122"/>
          </a:xfrm>
          <a:prstGeom prst="rect">
            <a:avLst/>
          </a:prstGeom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F3DC-DC8F-6745-A5F3-AC5851EBF45D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739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sz="4800" dirty="0"/>
              <a:t>メディアが子どもたち</a:t>
            </a:r>
            <a:r>
              <a:rPr lang="ja-JP" altLang="en-US" sz="4800" dirty="0" smtClean="0"/>
              <a:t>の</a:t>
            </a:r>
            <a:r>
              <a:rPr lang="en-US" altLang="ja-JP" sz="4800" dirty="0" smtClean="0"/>
              <a:t/>
            </a:r>
            <a:br>
              <a:rPr lang="en-US" altLang="ja-JP" sz="4800" dirty="0" smtClean="0"/>
            </a:br>
            <a:r>
              <a:rPr lang="ja-JP" altLang="en-US" sz="4800" dirty="0" smtClean="0"/>
              <a:t>脳</a:t>
            </a:r>
            <a:r>
              <a:rPr lang="ja-JP" altLang="en-US" sz="4800" dirty="0"/>
              <a:t>・学力に与える影響</a:t>
            </a:r>
            <a:endParaRPr kumimoji="1" lang="ja-JP" altLang="en-US" sz="48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11191" y="3420419"/>
            <a:ext cx="6919279" cy="916641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〜</a:t>
            </a:r>
            <a:r>
              <a:rPr kumimoji="1" lang="ja-JP" altLang="en-US" sz="2400" b="1" dirty="0" smtClean="0">
                <a:solidFill>
                  <a:srgbClr val="C00000"/>
                </a:solidFill>
              </a:rPr>
              <a:t>便利さと引き換えに失うもの</a:t>
            </a:r>
            <a:r>
              <a:rPr kumimoji="1" lang="ja-JP" altLang="en-US" sz="2400" dirty="0" smtClean="0">
                <a:solidFill>
                  <a:schemeClr val="accent6">
                    <a:lumMod val="50000"/>
                  </a:schemeClr>
                </a:solidFill>
              </a:rPr>
              <a:t>を取り戻すために</a:t>
            </a:r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〜</a:t>
            </a:r>
            <a:endParaRPr kumimoji="1" lang="ja-JP" alt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882067" y="4626558"/>
            <a:ext cx="52629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3600" dirty="0" smtClean="0">
                <a:solidFill>
                  <a:srgbClr val="C00000"/>
                </a:solidFill>
              </a:rPr>
              <a:t>東北大学加齢医学研究所</a:t>
            </a:r>
            <a:endParaRPr kumimoji="1" lang="en-US" altLang="ja-JP" sz="3600" dirty="0" smtClean="0">
              <a:solidFill>
                <a:srgbClr val="C00000"/>
              </a:solidFill>
            </a:endParaRPr>
          </a:p>
          <a:p>
            <a:pPr algn="r"/>
            <a:r>
              <a:rPr lang="ja-JP" altLang="en-US" sz="3600" dirty="0" smtClean="0">
                <a:solidFill>
                  <a:srgbClr val="C00000"/>
                </a:solidFill>
              </a:rPr>
              <a:t>横田</a:t>
            </a:r>
            <a:r>
              <a:rPr lang="en-US" altLang="ja-JP" sz="3600" dirty="0" smtClean="0">
                <a:solidFill>
                  <a:srgbClr val="C00000"/>
                </a:solidFill>
              </a:rPr>
              <a:t> </a:t>
            </a:r>
            <a:r>
              <a:rPr lang="ja-JP" altLang="en-US" sz="3600" dirty="0" smtClean="0">
                <a:solidFill>
                  <a:srgbClr val="C00000"/>
                </a:solidFill>
              </a:rPr>
              <a:t>晋務</a:t>
            </a:r>
            <a:endParaRPr kumimoji="1" lang="ja-JP" altLang="en-US" sz="3600" dirty="0">
              <a:solidFill>
                <a:srgbClr val="C00000"/>
              </a:solidFill>
            </a:endParaRPr>
          </a:p>
        </p:txBody>
      </p:sp>
      <p:grpSp>
        <p:nvGrpSpPr>
          <p:cNvPr id="5" name="グループ化 3"/>
          <p:cNvGrpSpPr/>
          <p:nvPr/>
        </p:nvGrpSpPr>
        <p:grpSpPr>
          <a:xfrm>
            <a:off x="83572" y="22460"/>
            <a:ext cx="1584176" cy="1851559"/>
            <a:chOff x="7020272" y="1531268"/>
            <a:chExt cx="3270460" cy="4394410"/>
          </a:xfrm>
        </p:grpSpPr>
        <p:pic>
          <p:nvPicPr>
            <p:cNvPr id="6" name="Picture 7" descr="元気・前向き　東北大学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3002" y="4992228"/>
              <a:ext cx="1905000" cy="933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 descr="http://www.tohoku.ac.jp/logomark/logo_data/Japanese/Large/N/Toh_J_L_N_RGB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1531268"/>
              <a:ext cx="3270460" cy="32704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2" descr="C:\Users\Araki\Desktop\加齢医学研究所\川島研のロゴマーク\logomark1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598" y="22460"/>
            <a:ext cx="1552402" cy="160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F3DC-DC8F-6745-A5F3-AC5851EBF45D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05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図形グループ 15"/>
          <p:cNvGrpSpPr/>
          <p:nvPr/>
        </p:nvGrpSpPr>
        <p:grpSpPr>
          <a:xfrm>
            <a:off x="1196504" y="922655"/>
            <a:ext cx="6555463" cy="4230163"/>
            <a:chOff x="4859302" y="1106870"/>
            <a:chExt cx="3862164" cy="4230163"/>
          </a:xfrm>
        </p:grpSpPr>
        <p:graphicFrame>
          <p:nvGraphicFramePr>
            <p:cNvPr id="15" name="グラフ 1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137418369"/>
                </p:ext>
              </p:extLst>
            </p:nvPr>
          </p:nvGraphicFramePr>
          <p:xfrm>
            <a:off x="5047096" y="1129865"/>
            <a:ext cx="3674370" cy="383863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6" name="テキスト ボックス 5"/>
            <p:cNvSpPr txBox="1"/>
            <p:nvPr/>
          </p:nvSpPr>
          <p:spPr>
            <a:xfrm>
              <a:off x="5050444" y="4998479"/>
              <a:ext cx="31504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600" b="1" dirty="0" smtClean="0"/>
                <a:t>スマホの</a:t>
              </a:r>
              <a:r>
                <a:rPr lang="en-US" altLang="ja-JP" sz="1600" b="1" dirty="0" smtClean="0"/>
                <a:t>1</a:t>
              </a:r>
              <a:r>
                <a:rPr lang="ja-JP" altLang="en-US" sz="1600" b="1" dirty="0" smtClean="0"/>
                <a:t>日の使用</a:t>
              </a:r>
              <a:r>
                <a:rPr kumimoji="1" lang="ja-JP" altLang="en-US" sz="1600" b="1" dirty="0" smtClean="0"/>
                <a:t>時間</a:t>
              </a:r>
              <a:endParaRPr kumimoji="1" lang="ja-JP" altLang="en-US" sz="1600" b="1" dirty="0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8040344" y="2421993"/>
              <a:ext cx="5016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 smtClean="0"/>
                <a:t>勉強時間</a:t>
              </a:r>
              <a:endParaRPr kumimoji="1" lang="en-US" altLang="ja-JP" sz="1200" dirty="0" smtClean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4859302" y="1106870"/>
              <a:ext cx="217593" cy="342343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ja-JP" altLang="en-US" sz="1200" dirty="0" smtClean="0"/>
                <a:t>平　均　正　答　率　（　数　学　・　算　数</a:t>
              </a:r>
              <a:r>
                <a:rPr lang="en-US" altLang="ja-JP" sz="1200" dirty="0" smtClean="0"/>
                <a:t> </a:t>
              </a:r>
              <a:r>
                <a:rPr lang="ja-JP" altLang="en-US" sz="1200" dirty="0" smtClean="0"/>
                <a:t>）　</a:t>
              </a:r>
              <a:endParaRPr kumimoji="1" lang="ja-JP" altLang="en-US" sz="1200" dirty="0"/>
            </a:p>
          </p:txBody>
        </p:sp>
      </p:grp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65389" y="5233043"/>
            <a:ext cx="8042276" cy="1146033"/>
          </a:xfrm>
        </p:spPr>
        <p:txBody>
          <a:bodyPr>
            <a:normAutofit/>
          </a:bodyPr>
          <a:lstStyle/>
          <a:p>
            <a:r>
              <a:rPr lang="ja-JP" altLang="en-US" dirty="0">
                <a:solidFill>
                  <a:srgbClr val="FF0000"/>
                </a:solidFill>
              </a:rPr>
              <a:t>スマホの使用時間が長い子どもほど成績が</a:t>
            </a:r>
            <a:r>
              <a:rPr lang="ja-JP" altLang="en-US" dirty="0" smtClean="0">
                <a:solidFill>
                  <a:srgbClr val="FF0000"/>
                </a:solidFill>
              </a:rPr>
              <a:t>低い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r>
              <a:rPr kumimoji="1" lang="ja-JP" altLang="en-US" dirty="0" smtClean="0">
                <a:solidFill>
                  <a:srgbClr val="FF0000"/>
                </a:solidFill>
              </a:rPr>
              <a:t>長時間勉強してもスマホを長時間やると学びは消えゆく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スマホ使用と学力の関係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196504" y="983842"/>
            <a:ext cx="600087" cy="292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(%)</a:t>
            </a:r>
            <a:endParaRPr kumimoji="1" lang="ja-JP" altLang="en-US" sz="1200" dirty="0"/>
          </a:p>
        </p:txBody>
      </p:sp>
      <p:sp>
        <p:nvSpPr>
          <p:cNvPr id="4" name="正方形/長方形 3"/>
          <p:cNvSpPr/>
          <p:nvPr/>
        </p:nvSpPr>
        <p:spPr>
          <a:xfrm>
            <a:off x="3359209" y="1394405"/>
            <a:ext cx="1508147" cy="2823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勉強２時間↑</a:t>
            </a:r>
            <a:endParaRPr kumimoji="1" lang="ja-JP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2396680" y="2682414"/>
            <a:ext cx="1508147" cy="2823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勉強</a:t>
            </a:r>
            <a:r>
              <a:rPr lang="en-US" altLang="ja-JP" dirty="0" smtClean="0">
                <a:ln w="0"/>
                <a:solidFill>
                  <a:schemeClr val="tx1"/>
                </a:solidFill>
              </a:rPr>
              <a:t>30</a:t>
            </a:r>
            <a:r>
              <a:rPr lang="ja-JP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分↓</a:t>
            </a:r>
            <a:endParaRPr kumimoji="1" lang="ja-JP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2396681" y="1997491"/>
            <a:ext cx="1508147" cy="2823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30</a:t>
            </a:r>
            <a:r>
              <a:rPr kumimoji="1" lang="ja-JP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分～</a:t>
            </a:r>
            <a:r>
              <a:rPr kumimoji="1" lang="en-US" altLang="ja-JP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kumimoji="1" lang="ja-JP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時間</a:t>
            </a:r>
            <a:endParaRPr kumimoji="1" lang="ja-JP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星 5 4"/>
          <p:cNvSpPr/>
          <p:nvPr/>
        </p:nvSpPr>
        <p:spPr>
          <a:xfrm>
            <a:off x="2003113" y="2890059"/>
            <a:ext cx="263081" cy="216665"/>
          </a:xfrm>
          <a:prstGeom prst="star5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星 5 16"/>
          <p:cNvSpPr/>
          <p:nvPr/>
        </p:nvSpPr>
        <p:spPr>
          <a:xfrm>
            <a:off x="5907881" y="3386300"/>
            <a:ext cx="263081" cy="216665"/>
          </a:xfrm>
          <a:prstGeom prst="star5">
            <a:avLst/>
          </a:prstGeom>
          <a:effectLst>
            <a:glow rad="127000">
              <a:schemeClr val="accent4"/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F3DC-DC8F-6745-A5F3-AC5851EBF45D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736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グラフ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1738426"/>
              </p:ext>
            </p:extLst>
          </p:nvPr>
        </p:nvGraphicFramePr>
        <p:xfrm>
          <a:off x="1478813" y="1106720"/>
          <a:ext cx="6254445" cy="3880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98287" y="5225022"/>
            <a:ext cx="7793264" cy="1214182"/>
          </a:xfrm>
        </p:spPr>
        <p:txBody>
          <a:bodyPr>
            <a:noAutofit/>
          </a:bodyPr>
          <a:lstStyle/>
          <a:p>
            <a:r>
              <a:rPr lang="ja-JP" altLang="en-US" b="1" dirty="0" smtClean="0">
                <a:solidFill>
                  <a:srgbClr val="FF0000"/>
                </a:solidFill>
              </a:rPr>
              <a:t>スマホの時と同じことが言える</a:t>
            </a:r>
            <a:endParaRPr lang="en-US" altLang="ja-JP" b="1" dirty="0" smtClean="0">
              <a:solidFill>
                <a:srgbClr val="FF0000"/>
              </a:solidFill>
            </a:endParaRPr>
          </a:p>
          <a:p>
            <a:r>
              <a:rPr lang="ja-JP" altLang="en-US" b="1" dirty="0" smtClean="0">
                <a:solidFill>
                  <a:srgbClr val="FF0000"/>
                </a:solidFill>
              </a:rPr>
              <a:t>スマホよりも</a:t>
            </a:r>
            <a:r>
              <a:rPr lang="en-US" altLang="ja-JP" b="1" dirty="0" smtClean="0">
                <a:solidFill>
                  <a:srgbClr val="FF0000"/>
                </a:solidFill>
              </a:rPr>
              <a:t>LINE</a:t>
            </a:r>
            <a:r>
              <a:rPr lang="ja-JP" altLang="en-US" b="1" dirty="0" smtClean="0">
                <a:solidFill>
                  <a:srgbClr val="FF0000"/>
                </a:solidFill>
              </a:rPr>
              <a:t>（</a:t>
            </a:r>
            <a:r>
              <a:rPr lang="en-US" altLang="ja-JP" b="1" dirty="0" smtClean="0">
                <a:solidFill>
                  <a:srgbClr val="FF0000"/>
                </a:solidFill>
              </a:rPr>
              <a:t>SNS)</a:t>
            </a:r>
            <a:r>
              <a:rPr lang="ja-JP" altLang="en-US" b="1" dirty="0" smtClean="0">
                <a:solidFill>
                  <a:srgbClr val="FF0000"/>
                </a:solidFill>
              </a:rPr>
              <a:t>等は強い影響力を持つ。なぜ？</a:t>
            </a:r>
            <a:endParaRPr lang="en-US" altLang="ja-JP" b="1" dirty="0" smtClean="0">
              <a:solidFill>
                <a:srgbClr val="FF00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LINE</a:t>
            </a:r>
            <a:r>
              <a:rPr lang="ja-JP" altLang="en-US" dirty="0" smtClean="0"/>
              <a:t>等の</a:t>
            </a:r>
            <a:r>
              <a:rPr kumimoji="1" lang="ja-JP" altLang="en-US" dirty="0" smtClean="0"/>
              <a:t>使用と学力の関係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196504" y="983842"/>
            <a:ext cx="600087" cy="292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(%)</a:t>
            </a:r>
            <a:endParaRPr kumimoji="1" lang="ja-JP" altLang="en-US" sz="12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109481" y="1275888"/>
            <a:ext cx="369332" cy="324704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ja-JP" altLang="en-US" sz="1200" dirty="0" smtClean="0"/>
              <a:t>平　均　正　答　率　（　算数</a:t>
            </a:r>
            <a:r>
              <a:rPr lang="en-US" altLang="ja-JP" sz="1200" dirty="0" smtClean="0"/>
              <a:t> </a:t>
            </a:r>
            <a:r>
              <a:rPr lang="ja-JP" altLang="en-US" sz="1200" dirty="0" smtClean="0"/>
              <a:t>・</a:t>
            </a:r>
            <a:r>
              <a:rPr lang="en-US" altLang="ja-JP" sz="1200" dirty="0" smtClean="0"/>
              <a:t> </a:t>
            </a:r>
            <a:r>
              <a:rPr lang="ja-JP" altLang="en-US" sz="1200" dirty="0" smtClean="0"/>
              <a:t>数　学　）</a:t>
            </a:r>
            <a:endParaRPr kumimoji="1" lang="ja-JP" altLang="en-US" sz="12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217507" y="4927613"/>
            <a:ext cx="20956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LINE</a:t>
            </a:r>
            <a:r>
              <a:rPr lang="ja-JP" altLang="en-US" sz="1600" dirty="0" smtClean="0"/>
              <a:t>等の使用</a:t>
            </a:r>
            <a:r>
              <a:rPr kumimoji="1" lang="ja-JP" altLang="en-US" sz="1600" dirty="0" smtClean="0"/>
              <a:t>時間</a:t>
            </a:r>
            <a:endParaRPr kumimoji="1" lang="ja-JP" altLang="en-US" sz="16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509734" y="2279757"/>
            <a:ext cx="12235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/>
              <a:t>勉強</a:t>
            </a:r>
            <a:r>
              <a:rPr kumimoji="1" lang="ja-JP" altLang="en-US" sz="1600" dirty="0" smtClean="0"/>
              <a:t>時間</a:t>
            </a:r>
            <a:endParaRPr kumimoji="1" lang="en-US" altLang="ja-JP" sz="16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F3DC-DC8F-6745-A5F3-AC5851EBF45D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684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グラフ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4230133"/>
              </p:ext>
            </p:extLst>
          </p:nvPr>
        </p:nvGraphicFramePr>
        <p:xfrm>
          <a:off x="783771" y="866113"/>
          <a:ext cx="7926765" cy="4426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549275" y="5313701"/>
            <a:ext cx="81612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FF0000"/>
                </a:solidFill>
              </a:rPr>
              <a:t>ゲームでも同じ傾向が。どんなに勉強しても</a:t>
            </a:r>
            <a:r>
              <a:rPr lang="ja-JP" altLang="en-US" sz="2800" dirty="0" smtClean="0">
                <a:solidFill>
                  <a:srgbClr val="FF0000"/>
                </a:solidFill>
              </a:rPr>
              <a:t>長時間ゲームをしてしまうとその効果は失われてしまう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60909"/>
          </a:xfrm>
        </p:spPr>
        <p:txBody>
          <a:bodyPr/>
          <a:lstStyle/>
          <a:p>
            <a:r>
              <a:rPr kumimoji="1" lang="ja-JP" altLang="en-US" dirty="0" smtClean="0"/>
              <a:t>ゲーム時間と成績の関係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F3DC-DC8F-6745-A5F3-AC5851EBF45D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132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4000" dirty="0" smtClean="0"/>
              <a:t>なぜゲームで脳の形が変わるのか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sz="2800" b="1" dirty="0" smtClean="0"/>
              <a:t>1</a:t>
            </a:r>
            <a:r>
              <a:rPr lang="ja-JP" altLang="en-US" sz="2800" b="1" dirty="0" smtClean="0"/>
              <a:t>つの要因として</a:t>
            </a:r>
            <a:endParaRPr lang="en-US" altLang="ja-JP" sz="2800" b="1" dirty="0" smtClean="0"/>
          </a:p>
          <a:p>
            <a:pPr lvl="1"/>
            <a:r>
              <a:rPr kumimoji="1" lang="ja-JP" altLang="en-US" sz="2400" b="1" dirty="0" smtClean="0"/>
              <a:t>脳内の神経伝達物質の働き</a:t>
            </a:r>
            <a:endParaRPr kumimoji="1" lang="en-US" altLang="ja-JP" sz="2400" b="1" dirty="0" smtClean="0"/>
          </a:p>
          <a:p>
            <a:pPr lvl="2"/>
            <a:r>
              <a:rPr lang="ja-JP" altLang="en-US" sz="2400" b="1" dirty="0" smtClean="0"/>
              <a:t>ドーパミン：神経細胞を興奮しやすくする働き</a:t>
            </a:r>
            <a:endParaRPr lang="en-US" altLang="ja-JP" sz="2400" b="1" dirty="0" smtClean="0"/>
          </a:p>
          <a:p>
            <a:pPr lvl="2"/>
            <a:r>
              <a:rPr kumimoji="1" lang="ja-JP" altLang="en-US" sz="2400" b="1" dirty="0" smtClean="0"/>
              <a:t>楽しさを感じたり、テンションが上がると分泌される</a:t>
            </a:r>
            <a:endParaRPr kumimoji="1" lang="en-US" altLang="ja-JP" sz="2400" b="1" dirty="0" smtClean="0"/>
          </a:p>
          <a:p>
            <a:pPr lvl="2"/>
            <a:r>
              <a:rPr lang="ja-JP" altLang="en-US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ゲームをしている時はドーパミンが分泌されている</a:t>
            </a:r>
            <a:endParaRPr lang="en-US" altLang="ja-JP" sz="24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kumimoji="1" lang="en-US" altLang="ja-JP" sz="2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kumimoji="1" lang="ja-JP" altLang="en-US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多すぎるドーパミンは神経にとって毒性を有する</a:t>
            </a:r>
            <a:endParaRPr kumimoji="1" lang="en-US" altLang="ja-JP" sz="24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r>
              <a:rPr lang="ja-JP" altLang="en-US" sz="2400" b="1" dirty="0" smtClean="0"/>
              <a:t>中毒になるくらいゲームを行うと、ドーパミンが過剰分泌される可能性</a:t>
            </a:r>
            <a:endParaRPr lang="en-US" altLang="ja-JP" sz="2400" b="1" dirty="0" smtClean="0"/>
          </a:p>
          <a:p>
            <a:pPr lvl="2"/>
            <a:r>
              <a:rPr lang="ja-JP" altLang="en-US" sz="2400" b="1" dirty="0" smtClean="0"/>
              <a:t>大脳基底核などドーパミンが作用する部分がダメージを受ける</a:t>
            </a:r>
            <a:endParaRPr kumimoji="1" lang="en-US" altLang="ja-JP" sz="2400" b="1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F3DC-DC8F-6745-A5F3-AC5851EBF45D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726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図 27" descr="スクリーンショット 2016-07-26 15.22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53" y="1805031"/>
            <a:ext cx="7268871" cy="266786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動機づけで変わる脳活動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 smtClean="0"/>
              <a:t>内発的動機づけによって、活動が変わる領域</a:t>
            </a:r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r>
              <a:rPr lang="ja-JP" altLang="en-US" dirty="0" smtClean="0"/>
              <a:t>内発的動機づけを高めることで、学習に関わる脳領域を効果的に活性化させることができる</a:t>
            </a:r>
            <a:endParaRPr kumimoji="1" lang="ja-JP" altLang="en-US" dirty="0"/>
          </a:p>
        </p:txBody>
      </p:sp>
      <p:cxnSp>
        <p:nvCxnSpPr>
          <p:cNvPr id="22" name="直線コネクタ 21"/>
          <p:cNvCxnSpPr>
            <a:stCxn id="24" idx="0"/>
          </p:cNvCxnSpPr>
          <p:nvPr/>
        </p:nvCxnSpPr>
        <p:spPr>
          <a:xfrm flipH="1" flipV="1">
            <a:off x="6386775" y="3674039"/>
            <a:ext cx="95387" cy="814247"/>
          </a:xfrm>
          <a:prstGeom prst="line">
            <a:avLst/>
          </a:prstGeom>
          <a:ln w="57150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>
            <a:stCxn id="24" idx="0"/>
          </p:cNvCxnSpPr>
          <p:nvPr/>
        </p:nvCxnSpPr>
        <p:spPr>
          <a:xfrm flipV="1">
            <a:off x="6482162" y="3674039"/>
            <a:ext cx="1174570" cy="814247"/>
          </a:xfrm>
          <a:prstGeom prst="line">
            <a:avLst/>
          </a:prstGeom>
          <a:ln w="57150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4888516" y="4488286"/>
            <a:ext cx="3187291" cy="40011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言語的な処理に関わる領域</a:t>
            </a:r>
            <a:endParaRPr kumimoji="1" lang="ja-JP" altLang="en-US" sz="2000" dirty="0"/>
          </a:p>
        </p:txBody>
      </p:sp>
      <p:cxnSp>
        <p:nvCxnSpPr>
          <p:cNvPr id="25" name="直線コネクタ 24"/>
          <p:cNvCxnSpPr>
            <a:stCxn id="26" idx="0"/>
          </p:cNvCxnSpPr>
          <p:nvPr/>
        </p:nvCxnSpPr>
        <p:spPr>
          <a:xfrm flipH="1" flipV="1">
            <a:off x="2046727" y="3057589"/>
            <a:ext cx="767635" cy="1415310"/>
          </a:xfrm>
          <a:prstGeom prst="line">
            <a:avLst/>
          </a:prstGeom>
          <a:ln w="57150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1721154" y="4472899"/>
            <a:ext cx="2186416" cy="40011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記憶に関わる領域</a:t>
            </a:r>
            <a:endParaRPr kumimoji="1" lang="ja-JP" altLang="en-US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F3DC-DC8F-6745-A5F3-AC5851EBF45D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436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33829" y="488030"/>
            <a:ext cx="8314645" cy="760909"/>
          </a:xfrm>
        </p:spPr>
        <p:txBody>
          <a:bodyPr/>
          <a:lstStyle/>
          <a:p>
            <a:r>
              <a:rPr kumimoji="1" lang="ja-JP" altLang="en-US" sz="4000" b="1" dirty="0" smtClean="0"/>
              <a:t>やる気を高めるポイント＝スイッチ</a:t>
            </a:r>
            <a:r>
              <a:rPr kumimoji="1" lang="en-US" altLang="ja-JP" sz="4000" b="1" dirty="0" smtClean="0"/>
              <a:t>ON</a:t>
            </a:r>
            <a:endParaRPr kumimoji="1" lang="ja-JP" altLang="en-US" sz="40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49275" y="1629393"/>
            <a:ext cx="8042276" cy="4314207"/>
          </a:xfrm>
        </p:spPr>
        <p:txBody>
          <a:bodyPr/>
          <a:lstStyle/>
          <a:p>
            <a:r>
              <a:rPr kumimoji="1" lang="ja-JP" altLang="en-US" sz="3200" dirty="0" smtClean="0">
                <a:solidFill>
                  <a:srgbClr val="FF0000"/>
                </a:solidFill>
              </a:rPr>
              <a:t>できたことを褒めてあげる</a:t>
            </a:r>
            <a:endParaRPr kumimoji="1" lang="en-US" altLang="ja-JP" sz="3200" dirty="0" smtClean="0">
              <a:solidFill>
                <a:srgbClr val="FF0000"/>
              </a:solidFill>
            </a:endParaRPr>
          </a:p>
          <a:p>
            <a:pPr lvl="1"/>
            <a:r>
              <a:rPr lang="ja-JP" altLang="en-US" sz="2800" dirty="0"/>
              <a:t>賞賛も脳にとっては立派な</a:t>
            </a:r>
            <a:r>
              <a:rPr lang="ja-JP" altLang="en-US" sz="2800" dirty="0" smtClean="0"/>
              <a:t>ご褒美</a:t>
            </a:r>
            <a:endParaRPr lang="en-US" altLang="ja-JP" sz="4000" dirty="0" smtClean="0">
              <a:solidFill>
                <a:srgbClr val="FF0000"/>
              </a:solidFill>
            </a:endParaRPr>
          </a:p>
          <a:p>
            <a:r>
              <a:rPr lang="ja-JP" altLang="en-US" sz="3200" dirty="0" smtClean="0">
                <a:solidFill>
                  <a:srgbClr val="FF0000"/>
                </a:solidFill>
              </a:rPr>
              <a:t>ものより笑顔！</a:t>
            </a:r>
            <a:endParaRPr lang="en-US" altLang="ja-JP" sz="3200" dirty="0" smtClean="0">
              <a:solidFill>
                <a:srgbClr val="FF0000"/>
              </a:solidFill>
            </a:endParaRPr>
          </a:p>
          <a:p>
            <a:pPr lvl="1"/>
            <a:r>
              <a:rPr kumimoji="1" lang="ja-JP" altLang="en-US" sz="2800" dirty="0" smtClean="0"/>
              <a:t>物理的報酬は動機づけをより外発的に誘導してしまう</a:t>
            </a:r>
            <a:endParaRPr kumimoji="1" lang="en-US" altLang="ja-JP" sz="2800" dirty="0" smtClean="0"/>
          </a:p>
          <a:p>
            <a:r>
              <a:rPr lang="ja-JP" altLang="en-US" sz="3200" dirty="0" smtClean="0">
                <a:solidFill>
                  <a:srgbClr val="FF0000"/>
                </a:solidFill>
              </a:rPr>
              <a:t>生活習慣やコミュニケーションを大切に！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F3DC-DC8F-6745-A5F3-AC5851EBF45D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485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朝食習慣と学力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graphicFrame>
        <p:nvGraphicFramePr>
          <p:cNvPr id="4" name="グラフ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83737"/>
              </p:ext>
            </p:extLst>
          </p:nvPr>
        </p:nvGraphicFramePr>
        <p:xfrm>
          <a:off x="0" y="1162050"/>
          <a:ext cx="9143999" cy="5544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3957827" y="4241172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60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F3DC-DC8F-6745-A5F3-AC5851EBF45D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276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そよ風">
  <a:themeElements>
    <a:clrScheme name="そよ風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そよ風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そよ風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そよ風.thmx</Template>
  <TotalTime>17790</TotalTime>
  <Words>564</Words>
  <Application>Microsoft Office PowerPoint</Application>
  <PresentationFormat>画面に合わせる (4:3)</PresentationFormat>
  <Paragraphs>101</Paragraphs>
  <Slides>12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8" baseType="lpstr">
      <vt:lpstr>ＤＦ特太ゴシック体</vt:lpstr>
      <vt:lpstr>ＭＳ Ｐゴシック</vt:lpstr>
      <vt:lpstr>News Gothic MT</vt:lpstr>
      <vt:lpstr>Calibri</vt:lpstr>
      <vt:lpstr>Wingdings 2</vt:lpstr>
      <vt:lpstr>そよ風</vt:lpstr>
      <vt:lpstr>なぜスマホやゲームのしすぎがよくないのか。</vt:lpstr>
      <vt:lpstr>メディアが子どもたちの 脳・学力に与える影響</vt:lpstr>
      <vt:lpstr>スマホ使用と学力の関係</vt:lpstr>
      <vt:lpstr>LINE等の使用と学力の関係</vt:lpstr>
      <vt:lpstr>ゲーム時間と成績の関係</vt:lpstr>
      <vt:lpstr>なぜゲームで脳の形が変わるのか</vt:lpstr>
      <vt:lpstr>動機づけで変わる脳活動</vt:lpstr>
      <vt:lpstr>やる気を高めるポイント＝スイッチON</vt:lpstr>
      <vt:lpstr>朝食習慣と学力</vt:lpstr>
      <vt:lpstr>本日のまとめ1</vt:lpstr>
      <vt:lpstr>本日のまとめ2</vt:lpstr>
      <vt:lpstr>科学的根拠がここに</vt:lpstr>
    </vt:vector>
  </TitlesOfParts>
  <Company>idac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Susumu Yokota</dc:creator>
  <cp:lastModifiedBy>府本小学校ユーザー</cp:lastModifiedBy>
  <cp:revision>739</cp:revision>
  <cp:lastPrinted>2019-06-28T04:53:21Z</cp:lastPrinted>
  <dcterms:created xsi:type="dcterms:W3CDTF">2016-04-22T05:24:41Z</dcterms:created>
  <dcterms:modified xsi:type="dcterms:W3CDTF">2019-06-28T04:53:52Z</dcterms:modified>
</cp:coreProperties>
</file>